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633" r:id="rId5"/>
    <p:sldId id="256" r:id="rId6"/>
    <p:sldId id="257" r:id="rId7"/>
    <p:sldId id="269" r:id="rId8"/>
    <p:sldId id="270" r:id="rId9"/>
    <p:sldId id="271" r:id="rId10"/>
    <p:sldId id="272" r:id="rId11"/>
    <p:sldId id="266" r:id="rId12"/>
    <p:sldId id="273" r:id="rId13"/>
    <p:sldId id="274" r:id="rId14"/>
    <p:sldId id="275" r:id="rId15"/>
    <p:sldId id="276" r:id="rId16"/>
    <p:sldId id="277" r:id="rId17"/>
    <p:sldId id="278" r:id="rId18"/>
    <p:sldId id="279" r:id="rId19"/>
    <p:sldId id="280" r:id="rId20"/>
    <p:sldId id="281" r:id="rId21"/>
    <p:sldId id="282" r:id="rId22"/>
    <p:sldId id="284" r:id="rId23"/>
    <p:sldId id="285" r:id="rId24"/>
    <p:sldId id="283"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E81"/>
    <a:srgbClr val="E5F4D4"/>
    <a:srgbClr val="33CCCC"/>
    <a:srgbClr val="00CCFF"/>
    <a:srgbClr val="CCECFF"/>
    <a:srgbClr val="005C2A"/>
    <a:srgbClr val="A50021"/>
    <a:srgbClr val="763A40"/>
    <a:srgbClr val="993366"/>
    <a:srgbClr val="674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snapToGrid="0" showGuides="1">
      <p:cViewPr varScale="1">
        <p:scale>
          <a:sx n="101" d="100"/>
          <a:sy n="101" d="100"/>
        </p:scale>
        <p:origin x="216" y="77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4E3A9-7E42-46E2-AD7D-55EEB8CE33B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86E226EE-7D81-476A-8F68-A8C93166EB12}">
      <dgm:prSet/>
      <dgm:spPr/>
      <dgm:t>
        <a:bodyPr/>
        <a:lstStyle/>
        <a:p>
          <a:r>
            <a:rPr lang="en-US" b="1"/>
            <a:t>Direct observation</a:t>
          </a:r>
          <a:endParaRPr lang="en-US"/>
        </a:p>
      </dgm:t>
    </dgm:pt>
    <dgm:pt modelId="{E6F0949B-F8C2-4DD5-8BA0-9FA6183188AD}" type="parTrans" cxnId="{D0AC9437-BFD9-4989-81F3-EF99CFB61172}">
      <dgm:prSet/>
      <dgm:spPr/>
      <dgm:t>
        <a:bodyPr/>
        <a:lstStyle/>
        <a:p>
          <a:endParaRPr lang="en-US"/>
        </a:p>
      </dgm:t>
    </dgm:pt>
    <dgm:pt modelId="{69BB76F0-0C90-4357-8459-817E629C82A4}" type="sibTrans" cxnId="{D0AC9437-BFD9-4989-81F3-EF99CFB61172}">
      <dgm:prSet/>
      <dgm:spPr/>
      <dgm:t>
        <a:bodyPr/>
        <a:lstStyle/>
        <a:p>
          <a:endParaRPr lang="en-US"/>
        </a:p>
      </dgm:t>
    </dgm:pt>
    <dgm:pt modelId="{42AAC62F-C440-49BF-9C70-CDB5684472C6}">
      <dgm:prSet/>
      <dgm:spPr/>
      <dgm:t>
        <a:bodyPr/>
        <a:lstStyle/>
        <a:p>
          <a:r>
            <a:rPr lang="en-US" b="1"/>
            <a:t>Existing records</a:t>
          </a:r>
          <a:endParaRPr lang="en-US"/>
        </a:p>
      </dgm:t>
    </dgm:pt>
    <dgm:pt modelId="{6825EEE6-0C2C-4465-8861-5E4EDCF61777}" type="parTrans" cxnId="{01C87DEC-CA41-44CA-9BF6-BCA560A43C39}">
      <dgm:prSet/>
      <dgm:spPr/>
      <dgm:t>
        <a:bodyPr/>
        <a:lstStyle/>
        <a:p>
          <a:endParaRPr lang="en-US"/>
        </a:p>
      </dgm:t>
    </dgm:pt>
    <dgm:pt modelId="{ACFDB73C-B7A2-41F9-83F8-20807221BAFD}" type="sibTrans" cxnId="{01C87DEC-CA41-44CA-9BF6-BCA560A43C39}">
      <dgm:prSet/>
      <dgm:spPr/>
      <dgm:t>
        <a:bodyPr/>
        <a:lstStyle/>
        <a:p>
          <a:endParaRPr lang="en-US"/>
        </a:p>
      </dgm:t>
    </dgm:pt>
    <dgm:pt modelId="{E5C06CD9-B34A-4DEF-AED6-F5C5E79A9ECC}">
      <dgm:prSet/>
      <dgm:spPr/>
      <dgm:t>
        <a:bodyPr/>
        <a:lstStyle/>
        <a:p>
          <a:r>
            <a:rPr lang="en-US" b="1"/>
            <a:t>Questionnaires &amp; standardized tests</a:t>
          </a:r>
          <a:endParaRPr lang="en-US"/>
        </a:p>
      </dgm:t>
    </dgm:pt>
    <dgm:pt modelId="{4172BC9A-CBB7-47C9-9A3F-81BC7D308DE8}" type="parTrans" cxnId="{3D64A224-52BF-49CE-A267-4122C82A0267}">
      <dgm:prSet/>
      <dgm:spPr/>
      <dgm:t>
        <a:bodyPr/>
        <a:lstStyle/>
        <a:p>
          <a:endParaRPr lang="en-US"/>
        </a:p>
      </dgm:t>
    </dgm:pt>
    <dgm:pt modelId="{4D9F8F8D-6778-4B7B-ACE2-F2D95B6E7DCD}" type="sibTrans" cxnId="{3D64A224-52BF-49CE-A267-4122C82A0267}">
      <dgm:prSet/>
      <dgm:spPr/>
      <dgm:t>
        <a:bodyPr/>
        <a:lstStyle/>
        <a:p>
          <a:endParaRPr lang="en-US"/>
        </a:p>
      </dgm:t>
    </dgm:pt>
    <dgm:pt modelId="{0818B161-3670-4E13-A317-026C6B56C78B}">
      <dgm:prSet/>
      <dgm:spPr/>
      <dgm:t>
        <a:bodyPr/>
        <a:lstStyle/>
        <a:p>
          <a:r>
            <a:rPr lang="en-US" b="1"/>
            <a:t>Interviews </a:t>
          </a:r>
          <a:endParaRPr lang="en-US"/>
        </a:p>
      </dgm:t>
    </dgm:pt>
    <dgm:pt modelId="{C24F316D-71A6-4A5C-8AC5-3067ACEC3A70}" type="parTrans" cxnId="{672F7AEF-9604-4402-944B-1454486064A8}">
      <dgm:prSet/>
      <dgm:spPr/>
      <dgm:t>
        <a:bodyPr/>
        <a:lstStyle/>
        <a:p>
          <a:endParaRPr lang="en-US"/>
        </a:p>
      </dgm:t>
    </dgm:pt>
    <dgm:pt modelId="{1D201DE1-E2BA-43C0-B0E3-CA504C38AB29}" type="sibTrans" cxnId="{672F7AEF-9604-4402-944B-1454486064A8}">
      <dgm:prSet/>
      <dgm:spPr/>
      <dgm:t>
        <a:bodyPr/>
        <a:lstStyle/>
        <a:p>
          <a:endParaRPr lang="en-US"/>
        </a:p>
      </dgm:t>
    </dgm:pt>
    <dgm:pt modelId="{2AD14EA9-61D8-4BC0-8555-F85351C0549E}" type="pres">
      <dgm:prSet presAssocID="{D744E3A9-7E42-46E2-AD7D-55EEB8CE33BB}" presName="hierChild1" presStyleCnt="0">
        <dgm:presLayoutVars>
          <dgm:chPref val="1"/>
          <dgm:dir/>
          <dgm:animOne val="branch"/>
          <dgm:animLvl val="lvl"/>
          <dgm:resizeHandles/>
        </dgm:presLayoutVars>
      </dgm:prSet>
      <dgm:spPr/>
    </dgm:pt>
    <dgm:pt modelId="{A5E7B7B0-8FEC-49BB-A123-97E8C8F0668B}" type="pres">
      <dgm:prSet presAssocID="{86E226EE-7D81-476A-8F68-A8C93166EB12}" presName="hierRoot1" presStyleCnt="0"/>
      <dgm:spPr/>
    </dgm:pt>
    <dgm:pt modelId="{69AC60A1-5630-4F62-8CB7-564981290A95}" type="pres">
      <dgm:prSet presAssocID="{86E226EE-7D81-476A-8F68-A8C93166EB12}" presName="composite" presStyleCnt="0"/>
      <dgm:spPr/>
    </dgm:pt>
    <dgm:pt modelId="{91BBA363-60BC-43B7-A2A1-7BD2F6F863C0}" type="pres">
      <dgm:prSet presAssocID="{86E226EE-7D81-476A-8F68-A8C93166EB12}" presName="background" presStyleLbl="node0" presStyleIdx="0" presStyleCnt="4"/>
      <dgm:spPr/>
    </dgm:pt>
    <dgm:pt modelId="{8492BB7E-FD06-413C-B3F0-7959B43F393F}" type="pres">
      <dgm:prSet presAssocID="{86E226EE-7D81-476A-8F68-A8C93166EB12}" presName="text" presStyleLbl="fgAcc0" presStyleIdx="0" presStyleCnt="4">
        <dgm:presLayoutVars>
          <dgm:chPref val="3"/>
        </dgm:presLayoutVars>
      </dgm:prSet>
      <dgm:spPr/>
    </dgm:pt>
    <dgm:pt modelId="{1DDE3296-C552-4155-A2AA-834E7B58C604}" type="pres">
      <dgm:prSet presAssocID="{86E226EE-7D81-476A-8F68-A8C93166EB12}" presName="hierChild2" presStyleCnt="0"/>
      <dgm:spPr/>
    </dgm:pt>
    <dgm:pt modelId="{A14DD781-C07B-481C-B310-6CCCBF262E98}" type="pres">
      <dgm:prSet presAssocID="{42AAC62F-C440-49BF-9C70-CDB5684472C6}" presName="hierRoot1" presStyleCnt="0"/>
      <dgm:spPr/>
    </dgm:pt>
    <dgm:pt modelId="{C10E6F21-0B8F-45F3-AE67-C5658F27DA0A}" type="pres">
      <dgm:prSet presAssocID="{42AAC62F-C440-49BF-9C70-CDB5684472C6}" presName="composite" presStyleCnt="0"/>
      <dgm:spPr/>
    </dgm:pt>
    <dgm:pt modelId="{28129F8D-362B-4072-B012-58E6DFE955C3}" type="pres">
      <dgm:prSet presAssocID="{42AAC62F-C440-49BF-9C70-CDB5684472C6}" presName="background" presStyleLbl="node0" presStyleIdx="1" presStyleCnt="4"/>
      <dgm:spPr/>
    </dgm:pt>
    <dgm:pt modelId="{B05F1607-DFCD-4A70-B5BA-344DDC829F5D}" type="pres">
      <dgm:prSet presAssocID="{42AAC62F-C440-49BF-9C70-CDB5684472C6}" presName="text" presStyleLbl="fgAcc0" presStyleIdx="1" presStyleCnt="4">
        <dgm:presLayoutVars>
          <dgm:chPref val="3"/>
        </dgm:presLayoutVars>
      </dgm:prSet>
      <dgm:spPr/>
    </dgm:pt>
    <dgm:pt modelId="{1AA60305-D475-42A2-B390-3BC177782606}" type="pres">
      <dgm:prSet presAssocID="{42AAC62F-C440-49BF-9C70-CDB5684472C6}" presName="hierChild2" presStyleCnt="0"/>
      <dgm:spPr/>
    </dgm:pt>
    <dgm:pt modelId="{F2E61AEA-AB5D-4BC0-B319-B2A91F69BDF3}" type="pres">
      <dgm:prSet presAssocID="{E5C06CD9-B34A-4DEF-AED6-F5C5E79A9ECC}" presName="hierRoot1" presStyleCnt="0"/>
      <dgm:spPr/>
    </dgm:pt>
    <dgm:pt modelId="{8EE15FD9-9036-456B-B7C0-D792F67E10F9}" type="pres">
      <dgm:prSet presAssocID="{E5C06CD9-B34A-4DEF-AED6-F5C5E79A9ECC}" presName="composite" presStyleCnt="0"/>
      <dgm:spPr/>
    </dgm:pt>
    <dgm:pt modelId="{E2CCD1E2-216C-447A-8657-576CA67E6F9E}" type="pres">
      <dgm:prSet presAssocID="{E5C06CD9-B34A-4DEF-AED6-F5C5E79A9ECC}" presName="background" presStyleLbl="node0" presStyleIdx="2" presStyleCnt="4"/>
      <dgm:spPr/>
    </dgm:pt>
    <dgm:pt modelId="{B942820D-925F-4A1A-83DC-8D59E89665CC}" type="pres">
      <dgm:prSet presAssocID="{E5C06CD9-B34A-4DEF-AED6-F5C5E79A9ECC}" presName="text" presStyleLbl="fgAcc0" presStyleIdx="2" presStyleCnt="4">
        <dgm:presLayoutVars>
          <dgm:chPref val="3"/>
        </dgm:presLayoutVars>
      </dgm:prSet>
      <dgm:spPr/>
    </dgm:pt>
    <dgm:pt modelId="{C92CD824-976B-4632-8277-AA3B00F046D3}" type="pres">
      <dgm:prSet presAssocID="{E5C06CD9-B34A-4DEF-AED6-F5C5E79A9ECC}" presName="hierChild2" presStyleCnt="0"/>
      <dgm:spPr/>
    </dgm:pt>
    <dgm:pt modelId="{75328DA9-7857-4AF1-9876-72E35F0B345B}" type="pres">
      <dgm:prSet presAssocID="{0818B161-3670-4E13-A317-026C6B56C78B}" presName="hierRoot1" presStyleCnt="0"/>
      <dgm:spPr/>
    </dgm:pt>
    <dgm:pt modelId="{6B289543-2328-4B9B-BFFB-BA8158146D7D}" type="pres">
      <dgm:prSet presAssocID="{0818B161-3670-4E13-A317-026C6B56C78B}" presName="composite" presStyleCnt="0"/>
      <dgm:spPr/>
    </dgm:pt>
    <dgm:pt modelId="{354D3F57-8685-4620-9144-93D05E21AF34}" type="pres">
      <dgm:prSet presAssocID="{0818B161-3670-4E13-A317-026C6B56C78B}" presName="background" presStyleLbl="node0" presStyleIdx="3" presStyleCnt="4"/>
      <dgm:spPr/>
    </dgm:pt>
    <dgm:pt modelId="{1EA7EAAD-4E92-42FD-9E3E-02CFC13DC6F8}" type="pres">
      <dgm:prSet presAssocID="{0818B161-3670-4E13-A317-026C6B56C78B}" presName="text" presStyleLbl="fgAcc0" presStyleIdx="3" presStyleCnt="4">
        <dgm:presLayoutVars>
          <dgm:chPref val="3"/>
        </dgm:presLayoutVars>
      </dgm:prSet>
      <dgm:spPr/>
    </dgm:pt>
    <dgm:pt modelId="{3AEEB4CB-8F8C-48A7-94FE-B00C3094705C}" type="pres">
      <dgm:prSet presAssocID="{0818B161-3670-4E13-A317-026C6B56C78B}" presName="hierChild2" presStyleCnt="0"/>
      <dgm:spPr/>
    </dgm:pt>
  </dgm:ptLst>
  <dgm:cxnLst>
    <dgm:cxn modelId="{3D64A224-52BF-49CE-A267-4122C82A0267}" srcId="{D744E3A9-7E42-46E2-AD7D-55EEB8CE33BB}" destId="{E5C06CD9-B34A-4DEF-AED6-F5C5E79A9ECC}" srcOrd="2" destOrd="0" parTransId="{4172BC9A-CBB7-47C9-9A3F-81BC7D308DE8}" sibTransId="{4D9F8F8D-6778-4B7B-ACE2-F2D95B6E7DCD}"/>
    <dgm:cxn modelId="{D0AC9437-BFD9-4989-81F3-EF99CFB61172}" srcId="{D744E3A9-7E42-46E2-AD7D-55EEB8CE33BB}" destId="{86E226EE-7D81-476A-8F68-A8C93166EB12}" srcOrd="0" destOrd="0" parTransId="{E6F0949B-F8C2-4DD5-8BA0-9FA6183188AD}" sibTransId="{69BB76F0-0C90-4357-8459-817E629C82A4}"/>
    <dgm:cxn modelId="{D3EB7B3F-7138-4A83-8322-6EE8FD3DA08D}" type="presOf" srcId="{D744E3A9-7E42-46E2-AD7D-55EEB8CE33BB}" destId="{2AD14EA9-61D8-4BC0-8555-F85351C0549E}" srcOrd="0" destOrd="0" presId="urn:microsoft.com/office/officeart/2005/8/layout/hierarchy1"/>
    <dgm:cxn modelId="{1A0B9842-3011-4E15-8088-A9EFB90F24FC}" type="presOf" srcId="{E5C06CD9-B34A-4DEF-AED6-F5C5E79A9ECC}" destId="{B942820D-925F-4A1A-83DC-8D59E89665CC}" srcOrd="0" destOrd="0" presId="urn:microsoft.com/office/officeart/2005/8/layout/hierarchy1"/>
    <dgm:cxn modelId="{55979389-954B-473E-94A0-0259A5A833E2}" type="presOf" srcId="{42AAC62F-C440-49BF-9C70-CDB5684472C6}" destId="{B05F1607-DFCD-4A70-B5BA-344DDC829F5D}" srcOrd="0" destOrd="0" presId="urn:microsoft.com/office/officeart/2005/8/layout/hierarchy1"/>
    <dgm:cxn modelId="{E392CFAA-F3E5-484B-86BC-9E995F881371}" type="presOf" srcId="{0818B161-3670-4E13-A317-026C6B56C78B}" destId="{1EA7EAAD-4E92-42FD-9E3E-02CFC13DC6F8}" srcOrd="0" destOrd="0" presId="urn:microsoft.com/office/officeart/2005/8/layout/hierarchy1"/>
    <dgm:cxn modelId="{01C87DEC-CA41-44CA-9BF6-BCA560A43C39}" srcId="{D744E3A9-7E42-46E2-AD7D-55EEB8CE33BB}" destId="{42AAC62F-C440-49BF-9C70-CDB5684472C6}" srcOrd="1" destOrd="0" parTransId="{6825EEE6-0C2C-4465-8861-5E4EDCF61777}" sibTransId="{ACFDB73C-B7A2-41F9-83F8-20807221BAFD}"/>
    <dgm:cxn modelId="{672F7AEF-9604-4402-944B-1454486064A8}" srcId="{D744E3A9-7E42-46E2-AD7D-55EEB8CE33BB}" destId="{0818B161-3670-4E13-A317-026C6B56C78B}" srcOrd="3" destOrd="0" parTransId="{C24F316D-71A6-4A5C-8AC5-3067ACEC3A70}" sibTransId="{1D201DE1-E2BA-43C0-B0E3-CA504C38AB29}"/>
    <dgm:cxn modelId="{E355C5FC-AAB5-4006-BA7F-0DFE6F3AD0D2}" type="presOf" srcId="{86E226EE-7D81-476A-8F68-A8C93166EB12}" destId="{8492BB7E-FD06-413C-B3F0-7959B43F393F}" srcOrd="0" destOrd="0" presId="urn:microsoft.com/office/officeart/2005/8/layout/hierarchy1"/>
    <dgm:cxn modelId="{13E439FD-DC26-4F04-A4C2-9E72E78B2CAC}" type="presParOf" srcId="{2AD14EA9-61D8-4BC0-8555-F85351C0549E}" destId="{A5E7B7B0-8FEC-49BB-A123-97E8C8F0668B}" srcOrd="0" destOrd="0" presId="urn:microsoft.com/office/officeart/2005/8/layout/hierarchy1"/>
    <dgm:cxn modelId="{807FD4A0-DE1F-44B5-A45D-7FB6E903F161}" type="presParOf" srcId="{A5E7B7B0-8FEC-49BB-A123-97E8C8F0668B}" destId="{69AC60A1-5630-4F62-8CB7-564981290A95}" srcOrd="0" destOrd="0" presId="urn:microsoft.com/office/officeart/2005/8/layout/hierarchy1"/>
    <dgm:cxn modelId="{B09E9AC7-DABD-4BB4-8CE1-B07CC5B46225}" type="presParOf" srcId="{69AC60A1-5630-4F62-8CB7-564981290A95}" destId="{91BBA363-60BC-43B7-A2A1-7BD2F6F863C0}" srcOrd="0" destOrd="0" presId="urn:microsoft.com/office/officeart/2005/8/layout/hierarchy1"/>
    <dgm:cxn modelId="{0EEE27EB-6AA6-46FC-BC64-BBAF8D3698A3}" type="presParOf" srcId="{69AC60A1-5630-4F62-8CB7-564981290A95}" destId="{8492BB7E-FD06-413C-B3F0-7959B43F393F}" srcOrd="1" destOrd="0" presId="urn:microsoft.com/office/officeart/2005/8/layout/hierarchy1"/>
    <dgm:cxn modelId="{424EE7E8-0F14-4012-A6B3-99F41A75939E}" type="presParOf" srcId="{A5E7B7B0-8FEC-49BB-A123-97E8C8F0668B}" destId="{1DDE3296-C552-4155-A2AA-834E7B58C604}" srcOrd="1" destOrd="0" presId="urn:microsoft.com/office/officeart/2005/8/layout/hierarchy1"/>
    <dgm:cxn modelId="{9623BDA4-DB7B-449F-8E4C-E07EB8C24DFD}" type="presParOf" srcId="{2AD14EA9-61D8-4BC0-8555-F85351C0549E}" destId="{A14DD781-C07B-481C-B310-6CCCBF262E98}" srcOrd="1" destOrd="0" presId="urn:microsoft.com/office/officeart/2005/8/layout/hierarchy1"/>
    <dgm:cxn modelId="{AFF1E39C-3CB2-4AF3-9445-2391A1928B2E}" type="presParOf" srcId="{A14DD781-C07B-481C-B310-6CCCBF262E98}" destId="{C10E6F21-0B8F-45F3-AE67-C5658F27DA0A}" srcOrd="0" destOrd="0" presId="urn:microsoft.com/office/officeart/2005/8/layout/hierarchy1"/>
    <dgm:cxn modelId="{4FBEE5AD-F6C8-4B10-ABD5-DDECED4F055F}" type="presParOf" srcId="{C10E6F21-0B8F-45F3-AE67-C5658F27DA0A}" destId="{28129F8D-362B-4072-B012-58E6DFE955C3}" srcOrd="0" destOrd="0" presId="urn:microsoft.com/office/officeart/2005/8/layout/hierarchy1"/>
    <dgm:cxn modelId="{31B1CFA6-22FF-42CC-B52F-A5E625F83ED9}" type="presParOf" srcId="{C10E6F21-0B8F-45F3-AE67-C5658F27DA0A}" destId="{B05F1607-DFCD-4A70-B5BA-344DDC829F5D}" srcOrd="1" destOrd="0" presId="urn:microsoft.com/office/officeart/2005/8/layout/hierarchy1"/>
    <dgm:cxn modelId="{BF010DBF-8210-4CDC-BA42-5F5EE15DEA1E}" type="presParOf" srcId="{A14DD781-C07B-481C-B310-6CCCBF262E98}" destId="{1AA60305-D475-42A2-B390-3BC177782606}" srcOrd="1" destOrd="0" presId="urn:microsoft.com/office/officeart/2005/8/layout/hierarchy1"/>
    <dgm:cxn modelId="{7FE5382E-143B-42ED-A133-BDC0AF03713D}" type="presParOf" srcId="{2AD14EA9-61D8-4BC0-8555-F85351C0549E}" destId="{F2E61AEA-AB5D-4BC0-B319-B2A91F69BDF3}" srcOrd="2" destOrd="0" presId="urn:microsoft.com/office/officeart/2005/8/layout/hierarchy1"/>
    <dgm:cxn modelId="{3309577E-FEC4-41B5-B3B4-B57D47739DC1}" type="presParOf" srcId="{F2E61AEA-AB5D-4BC0-B319-B2A91F69BDF3}" destId="{8EE15FD9-9036-456B-B7C0-D792F67E10F9}" srcOrd="0" destOrd="0" presId="urn:microsoft.com/office/officeart/2005/8/layout/hierarchy1"/>
    <dgm:cxn modelId="{7099DD65-FE67-48FE-B506-52A0F7E8D76B}" type="presParOf" srcId="{8EE15FD9-9036-456B-B7C0-D792F67E10F9}" destId="{E2CCD1E2-216C-447A-8657-576CA67E6F9E}" srcOrd="0" destOrd="0" presId="urn:microsoft.com/office/officeart/2005/8/layout/hierarchy1"/>
    <dgm:cxn modelId="{8AA2C2A5-15F6-4F01-A7CF-AE0C1ADAE8BB}" type="presParOf" srcId="{8EE15FD9-9036-456B-B7C0-D792F67E10F9}" destId="{B942820D-925F-4A1A-83DC-8D59E89665CC}" srcOrd="1" destOrd="0" presId="urn:microsoft.com/office/officeart/2005/8/layout/hierarchy1"/>
    <dgm:cxn modelId="{079F3E57-97A1-4C70-87A7-A080EBB7142D}" type="presParOf" srcId="{F2E61AEA-AB5D-4BC0-B319-B2A91F69BDF3}" destId="{C92CD824-976B-4632-8277-AA3B00F046D3}" srcOrd="1" destOrd="0" presId="urn:microsoft.com/office/officeart/2005/8/layout/hierarchy1"/>
    <dgm:cxn modelId="{0CF370B8-EFF9-4914-807A-BDDA27A31463}" type="presParOf" srcId="{2AD14EA9-61D8-4BC0-8555-F85351C0549E}" destId="{75328DA9-7857-4AF1-9876-72E35F0B345B}" srcOrd="3" destOrd="0" presId="urn:microsoft.com/office/officeart/2005/8/layout/hierarchy1"/>
    <dgm:cxn modelId="{BBF74CF2-8D39-4079-9D85-776DF36AC62D}" type="presParOf" srcId="{75328DA9-7857-4AF1-9876-72E35F0B345B}" destId="{6B289543-2328-4B9B-BFFB-BA8158146D7D}" srcOrd="0" destOrd="0" presId="urn:microsoft.com/office/officeart/2005/8/layout/hierarchy1"/>
    <dgm:cxn modelId="{69705C30-2EDB-4A27-8021-FB902AA652F6}" type="presParOf" srcId="{6B289543-2328-4B9B-BFFB-BA8158146D7D}" destId="{354D3F57-8685-4620-9144-93D05E21AF34}" srcOrd="0" destOrd="0" presId="urn:microsoft.com/office/officeart/2005/8/layout/hierarchy1"/>
    <dgm:cxn modelId="{CB45A154-2F23-4339-AE67-293BAB546102}" type="presParOf" srcId="{6B289543-2328-4B9B-BFFB-BA8158146D7D}" destId="{1EA7EAAD-4E92-42FD-9E3E-02CFC13DC6F8}" srcOrd="1" destOrd="0" presId="urn:microsoft.com/office/officeart/2005/8/layout/hierarchy1"/>
    <dgm:cxn modelId="{7EF020A9-F7DE-4430-995A-1CA64A3F529D}" type="presParOf" srcId="{75328DA9-7857-4AF1-9876-72E35F0B345B}" destId="{3AEEB4CB-8F8C-48A7-94FE-B00C309470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BA363-60BC-43B7-A2A1-7BD2F6F863C0}">
      <dsp:nvSpPr>
        <dsp:cNvPr id="0" name=""/>
        <dsp:cNvSpPr/>
      </dsp:nvSpPr>
      <dsp:spPr>
        <a:xfrm>
          <a:off x="2924" y="1512832"/>
          <a:ext cx="2088073" cy="1325926"/>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492BB7E-FD06-413C-B3F0-7959B43F393F}">
      <dsp:nvSpPr>
        <dsp:cNvPr id="0" name=""/>
        <dsp:cNvSpPr/>
      </dsp:nvSpPr>
      <dsp:spPr>
        <a:xfrm>
          <a:off x="234932" y="1733240"/>
          <a:ext cx="2088073" cy="1325926"/>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Direct observation</a:t>
          </a:r>
          <a:endParaRPr lang="en-US" sz="2100" kern="1200"/>
        </a:p>
      </dsp:txBody>
      <dsp:txXfrm>
        <a:off x="273767" y="1772075"/>
        <a:ext cx="2010403" cy="1248256"/>
      </dsp:txXfrm>
    </dsp:sp>
    <dsp:sp modelId="{28129F8D-362B-4072-B012-58E6DFE955C3}">
      <dsp:nvSpPr>
        <dsp:cNvPr id="0" name=""/>
        <dsp:cNvSpPr/>
      </dsp:nvSpPr>
      <dsp:spPr>
        <a:xfrm>
          <a:off x="2555014" y="1512832"/>
          <a:ext cx="2088073" cy="1325926"/>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05F1607-DFCD-4A70-B5BA-344DDC829F5D}">
      <dsp:nvSpPr>
        <dsp:cNvPr id="0" name=""/>
        <dsp:cNvSpPr/>
      </dsp:nvSpPr>
      <dsp:spPr>
        <a:xfrm>
          <a:off x="2787022" y="1733240"/>
          <a:ext cx="2088073" cy="1325926"/>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Existing records</a:t>
          </a:r>
          <a:endParaRPr lang="en-US" sz="2100" kern="1200"/>
        </a:p>
      </dsp:txBody>
      <dsp:txXfrm>
        <a:off x="2825857" y="1772075"/>
        <a:ext cx="2010403" cy="1248256"/>
      </dsp:txXfrm>
    </dsp:sp>
    <dsp:sp modelId="{E2CCD1E2-216C-447A-8657-576CA67E6F9E}">
      <dsp:nvSpPr>
        <dsp:cNvPr id="0" name=""/>
        <dsp:cNvSpPr/>
      </dsp:nvSpPr>
      <dsp:spPr>
        <a:xfrm>
          <a:off x="5107104" y="1512832"/>
          <a:ext cx="2088073" cy="1325926"/>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42820D-925F-4A1A-83DC-8D59E89665CC}">
      <dsp:nvSpPr>
        <dsp:cNvPr id="0" name=""/>
        <dsp:cNvSpPr/>
      </dsp:nvSpPr>
      <dsp:spPr>
        <a:xfrm>
          <a:off x="5339112" y="1733240"/>
          <a:ext cx="2088073" cy="1325926"/>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Questionnaires &amp; standardized tests</a:t>
          </a:r>
          <a:endParaRPr lang="en-US" sz="2100" kern="1200"/>
        </a:p>
      </dsp:txBody>
      <dsp:txXfrm>
        <a:off x="5377947" y="1772075"/>
        <a:ext cx="2010403" cy="1248256"/>
      </dsp:txXfrm>
    </dsp:sp>
    <dsp:sp modelId="{354D3F57-8685-4620-9144-93D05E21AF34}">
      <dsp:nvSpPr>
        <dsp:cNvPr id="0" name=""/>
        <dsp:cNvSpPr/>
      </dsp:nvSpPr>
      <dsp:spPr>
        <a:xfrm>
          <a:off x="7659193" y="1512832"/>
          <a:ext cx="2088073" cy="1325926"/>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EA7EAAD-4E92-42FD-9E3E-02CFC13DC6F8}">
      <dsp:nvSpPr>
        <dsp:cNvPr id="0" name=""/>
        <dsp:cNvSpPr/>
      </dsp:nvSpPr>
      <dsp:spPr>
        <a:xfrm>
          <a:off x="7891202" y="1733240"/>
          <a:ext cx="2088073" cy="1325926"/>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Interviews </a:t>
          </a:r>
          <a:endParaRPr lang="en-US" sz="2100" kern="1200"/>
        </a:p>
      </dsp:txBody>
      <dsp:txXfrm>
        <a:off x="7930037" y="1772075"/>
        <a:ext cx="2010403" cy="12482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11/23/25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11/23/25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C2708447-78A5-42A5-9091-1C33437A263D}" type="datetime1">
              <a:rPr lang="en-US" smtClean="0"/>
              <a:t>11/23/25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a:t>Property of IIRL</a:t>
            </a: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8784B0F8-453E-414E-8251-02A50977E0EE}" type="datetime1">
              <a:rPr lang="en-US" smtClean="0"/>
              <a:t>11/23/25</a:t>
            </a:fld>
            <a:endParaRPr/>
          </a:p>
        </p:txBody>
      </p:sp>
      <p:sp>
        <p:nvSpPr>
          <p:cNvPr id="6" name="Footer Placeholder 5"/>
          <p:cNvSpPr>
            <a:spLocks noGrp="1"/>
          </p:cNvSpPr>
          <p:nvPr>
            <p:ph type="ftr" sz="quarter" idx="11"/>
          </p:nvPr>
        </p:nvSpPr>
        <p:spPr/>
        <p:txBody>
          <a:bodyPr/>
          <a:lstStyle/>
          <a:p>
            <a:r>
              <a:rPr lang="en-US"/>
              <a:t>Property of IIRL</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F1DDF83-25A0-4E74-AE24-6BDD89457715}" type="datetime1">
              <a:rPr lang="en-US" smtClean="0"/>
              <a:t>11/23/25</a:t>
            </a:fld>
            <a:endParaRPr/>
          </a:p>
        </p:txBody>
      </p:sp>
      <p:sp>
        <p:nvSpPr>
          <p:cNvPr id="5" name="Footer Placeholder 4"/>
          <p:cNvSpPr>
            <a:spLocks noGrp="1"/>
          </p:cNvSpPr>
          <p:nvPr>
            <p:ph type="ftr" sz="quarter" idx="11"/>
          </p:nvPr>
        </p:nvSpPr>
        <p:spPr/>
        <p:txBody>
          <a:bodyPr/>
          <a:lstStyle/>
          <a:p>
            <a:r>
              <a:rPr lang="en-US"/>
              <a:t>Property of IIRL</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8FF8944-5515-48B8-8A9F-DAE01A0F6715}" type="datetime1">
              <a:rPr lang="en-US" smtClean="0"/>
              <a:t>11/23/25</a:t>
            </a:fld>
            <a:endParaRPr/>
          </a:p>
        </p:txBody>
      </p:sp>
      <p:sp>
        <p:nvSpPr>
          <p:cNvPr id="5" name="Footer Placeholder 4"/>
          <p:cNvSpPr>
            <a:spLocks noGrp="1"/>
          </p:cNvSpPr>
          <p:nvPr>
            <p:ph type="ftr" sz="quarter" idx="11"/>
          </p:nvPr>
        </p:nvSpPr>
        <p:spPr/>
        <p:txBody>
          <a:bodyPr/>
          <a:lstStyle/>
          <a:p>
            <a:r>
              <a:rPr lang="en-US"/>
              <a:t>Property of IIRL</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42F7A75-9BDC-4232-A286-F9BF7DE70A5C}" type="datetime1">
              <a:rPr lang="en-US" smtClean="0"/>
              <a:t>11/23/25</a:t>
            </a:fld>
            <a:endParaRPr/>
          </a:p>
        </p:txBody>
      </p:sp>
      <p:sp>
        <p:nvSpPr>
          <p:cNvPr id="5" name="Footer Placeholder 4"/>
          <p:cNvSpPr>
            <a:spLocks noGrp="1"/>
          </p:cNvSpPr>
          <p:nvPr>
            <p:ph type="ftr" sz="quarter" idx="11"/>
          </p:nvPr>
        </p:nvSpPr>
        <p:spPr/>
        <p:txBody>
          <a:bodyPr/>
          <a:lstStyle/>
          <a:p>
            <a:r>
              <a:rPr lang="en-US"/>
              <a:t>Property of IIRL</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B3AAB-3E61-4A7A-B798-64E8BDF0BB21}" type="datetime1">
              <a:rPr lang="en-US" smtClean="0"/>
              <a:t>11/23/25</a:t>
            </a:fld>
            <a:endParaRPr/>
          </a:p>
        </p:txBody>
      </p:sp>
      <p:sp>
        <p:nvSpPr>
          <p:cNvPr id="5" name="Footer Placeholder 4"/>
          <p:cNvSpPr>
            <a:spLocks noGrp="1"/>
          </p:cNvSpPr>
          <p:nvPr>
            <p:ph type="ftr" sz="quarter" idx="11"/>
          </p:nvPr>
        </p:nvSpPr>
        <p:spPr/>
        <p:txBody>
          <a:bodyPr/>
          <a:lstStyle/>
          <a:p>
            <a:r>
              <a:rPr lang="en-US"/>
              <a:t>Property of IIRL</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EB5A376-95B9-4278-AE82-159B66755293}" type="datetime1">
              <a:rPr lang="en-US" smtClean="0"/>
              <a:t>11/23/25</a:t>
            </a:fld>
            <a:endParaRPr/>
          </a:p>
        </p:txBody>
      </p:sp>
      <p:sp>
        <p:nvSpPr>
          <p:cNvPr id="6" name="Footer Placeholder 5"/>
          <p:cNvSpPr>
            <a:spLocks noGrp="1"/>
          </p:cNvSpPr>
          <p:nvPr>
            <p:ph type="ftr" sz="quarter" idx="11"/>
          </p:nvPr>
        </p:nvSpPr>
        <p:spPr/>
        <p:txBody>
          <a:bodyPr/>
          <a:lstStyle/>
          <a:p>
            <a:r>
              <a:rPr lang="en-US"/>
              <a:t>Property of IIRL</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7F6CAC7-5307-4DB9-A302-0BB41942B5D9}" type="datetime1">
              <a:rPr lang="en-US" smtClean="0"/>
              <a:t>11/23/25</a:t>
            </a:fld>
            <a:endParaRPr/>
          </a:p>
        </p:txBody>
      </p:sp>
      <p:sp>
        <p:nvSpPr>
          <p:cNvPr id="8" name="Footer Placeholder 7"/>
          <p:cNvSpPr>
            <a:spLocks noGrp="1"/>
          </p:cNvSpPr>
          <p:nvPr>
            <p:ph type="ftr" sz="quarter" idx="11"/>
          </p:nvPr>
        </p:nvSpPr>
        <p:spPr/>
        <p:txBody>
          <a:bodyPr/>
          <a:lstStyle/>
          <a:p>
            <a:r>
              <a:rPr lang="en-US"/>
              <a:t>Property of IIRL</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E88F6F-E119-4231-89F8-D8426FBB9206}" type="datetime1">
              <a:rPr lang="en-US" smtClean="0"/>
              <a:t>11/23/25</a:t>
            </a:fld>
            <a:endParaRPr/>
          </a:p>
        </p:txBody>
      </p:sp>
      <p:sp>
        <p:nvSpPr>
          <p:cNvPr id="4" name="Footer Placeholder 3"/>
          <p:cNvSpPr>
            <a:spLocks noGrp="1"/>
          </p:cNvSpPr>
          <p:nvPr>
            <p:ph type="ftr" sz="quarter" idx="11"/>
          </p:nvPr>
        </p:nvSpPr>
        <p:spPr/>
        <p:txBody>
          <a:bodyPr/>
          <a:lstStyle/>
          <a:p>
            <a:r>
              <a:rPr lang="en-US"/>
              <a:t>Property of IIRL</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1AC27-67E4-4762-B2F4-4ACB4E8B9AD0}" type="datetime1">
              <a:rPr lang="en-US" smtClean="0"/>
              <a:t>11/23/25</a:t>
            </a:fld>
            <a:endParaRPr/>
          </a:p>
        </p:txBody>
      </p:sp>
      <p:sp>
        <p:nvSpPr>
          <p:cNvPr id="3" name="Footer Placeholder 2"/>
          <p:cNvSpPr>
            <a:spLocks noGrp="1"/>
          </p:cNvSpPr>
          <p:nvPr>
            <p:ph type="ftr" sz="quarter" idx="11"/>
          </p:nvPr>
        </p:nvSpPr>
        <p:spPr/>
        <p:txBody>
          <a:bodyPr/>
          <a:lstStyle/>
          <a:p>
            <a:r>
              <a:rPr lang="en-US"/>
              <a:t>Property of IIRL</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CB45EE9-D3DF-42A9-919F-02A8411E08A2}" type="datetime1">
              <a:rPr lang="en-US" smtClean="0"/>
              <a:t>11/23/25</a:t>
            </a:fld>
            <a:endParaRPr/>
          </a:p>
        </p:txBody>
      </p:sp>
      <p:sp>
        <p:nvSpPr>
          <p:cNvPr id="6" name="Footer Placeholder 5"/>
          <p:cNvSpPr>
            <a:spLocks noGrp="1"/>
          </p:cNvSpPr>
          <p:nvPr>
            <p:ph type="ftr" sz="quarter" idx="11"/>
          </p:nvPr>
        </p:nvSpPr>
        <p:spPr/>
        <p:txBody>
          <a:bodyPr/>
          <a:lstStyle/>
          <a:p>
            <a:r>
              <a:rPr lang="en-US"/>
              <a:t>Property of IIRL</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AD638E63-8753-4BF7-B24E-D78FC7074D98}" type="datetime1">
              <a:rPr lang="en-US" smtClean="0"/>
              <a:t>11/23/25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r>
              <a:rPr lang="en-US"/>
              <a:t>Property of IIRL</a:t>
            </a: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2388595" y="1075189"/>
            <a:ext cx="7414810" cy="4251372"/>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47613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0C29-5254-A8B1-7235-939D526263C9}"/>
              </a:ext>
            </a:extLst>
          </p:cNvPr>
          <p:cNvSpPr>
            <a:spLocks noGrp="1"/>
          </p:cNvSpPr>
          <p:nvPr>
            <p:ph type="title"/>
          </p:nvPr>
        </p:nvSpPr>
        <p:spPr/>
        <p:txBody>
          <a:bodyPr/>
          <a:lstStyle/>
          <a:p>
            <a:r>
              <a:rPr lang="en-US" b="1" dirty="0">
                <a:solidFill>
                  <a:schemeClr val="bg1"/>
                </a:solidFill>
                <a:latin typeface="+mn-lt"/>
              </a:rPr>
              <a:t>Example of Naturalistic Observation</a:t>
            </a:r>
          </a:p>
        </p:txBody>
      </p:sp>
      <p:sp>
        <p:nvSpPr>
          <p:cNvPr id="3" name="Text Placeholder 2">
            <a:extLst>
              <a:ext uri="{FF2B5EF4-FFF2-40B4-BE49-F238E27FC236}">
                <a16:creationId xmlns:a16="http://schemas.microsoft.com/office/drawing/2014/main" id="{53FCAF8C-C950-4071-0D15-23F3357D4027}"/>
              </a:ext>
            </a:extLst>
          </p:cNvPr>
          <p:cNvSpPr>
            <a:spLocks noGrp="1"/>
          </p:cNvSpPr>
          <p:nvPr>
            <p:ph type="body" sz="half" idx="2"/>
          </p:nvPr>
        </p:nvSpPr>
        <p:spPr>
          <a:xfrm>
            <a:off x="1104899" y="1828800"/>
            <a:ext cx="3982107" cy="4343400"/>
          </a:xfrm>
        </p:spPr>
        <p:txBody>
          <a:bodyPr>
            <a:noAutofit/>
          </a:bodyPr>
          <a:lstStyle/>
          <a:p>
            <a:r>
              <a:rPr lang="en-US" sz="2800" dirty="0">
                <a:solidFill>
                  <a:schemeClr val="bg1"/>
                </a:solidFill>
              </a:rPr>
              <a:t>A researcher exploring birth mothers’ feelings and behaviors relative to considering placement of a child for adoption, analyzing videotape footage of many women interacting with their partners while viewing sonogram images.</a:t>
            </a:r>
          </a:p>
          <a:p>
            <a:r>
              <a:rPr lang="en-US" sz="2800" dirty="0"/>
              <a:t> </a:t>
            </a:r>
          </a:p>
        </p:txBody>
      </p:sp>
      <p:pic>
        <p:nvPicPr>
          <p:cNvPr id="10" name="Picture Placeholder 9" descr="A person and person looking at an album&#10;&#10;Description automatically generated">
            <a:extLst>
              <a:ext uri="{FF2B5EF4-FFF2-40B4-BE49-F238E27FC236}">
                <a16:creationId xmlns:a16="http://schemas.microsoft.com/office/drawing/2014/main" id="{9B7391FC-3FF3-2A8C-47DE-8C56F4E9D0D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6300" b="26300"/>
          <a:stretch>
            <a:fillRect/>
          </a:stretch>
        </p:blipFill>
        <p:spPr>
          <a:xfrm>
            <a:off x="5521019" y="2123090"/>
            <a:ext cx="5133640" cy="3649717"/>
          </a:xfrm>
          <a:effectLst>
            <a:softEdge rad="266700"/>
          </a:effectLst>
        </p:spPr>
      </p:pic>
      <p:sp>
        <p:nvSpPr>
          <p:cNvPr id="4" name="Footer Placeholder 3">
            <a:extLst>
              <a:ext uri="{FF2B5EF4-FFF2-40B4-BE49-F238E27FC236}">
                <a16:creationId xmlns:a16="http://schemas.microsoft.com/office/drawing/2014/main" id="{2CA78EC9-7BE4-142B-0033-0C929EBCACFA}"/>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6826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4874-1EED-28D2-CB2A-DE553FC3BC8E}"/>
              </a:ext>
            </a:extLst>
          </p:cNvPr>
          <p:cNvSpPr>
            <a:spLocks noGrp="1"/>
          </p:cNvSpPr>
          <p:nvPr>
            <p:ph type="title"/>
          </p:nvPr>
        </p:nvSpPr>
        <p:spPr/>
        <p:txBody>
          <a:bodyPr/>
          <a:lstStyle/>
          <a:p>
            <a:r>
              <a:rPr lang="en-US" b="1" dirty="0">
                <a:latin typeface="+mn-lt"/>
              </a:rPr>
              <a:t>Advantages and Disadvantages of Naturalistic Observation</a:t>
            </a:r>
          </a:p>
        </p:txBody>
      </p:sp>
      <p:sp>
        <p:nvSpPr>
          <p:cNvPr id="3" name="Content Placeholder 2">
            <a:extLst>
              <a:ext uri="{FF2B5EF4-FFF2-40B4-BE49-F238E27FC236}">
                <a16:creationId xmlns:a16="http://schemas.microsoft.com/office/drawing/2014/main" id="{ECDAEAD0-2D12-61B5-E656-E1A578C7C729}"/>
              </a:ext>
            </a:extLst>
          </p:cNvPr>
          <p:cNvSpPr>
            <a:spLocks noGrp="1"/>
          </p:cNvSpPr>
          <p:nvPr>
            <p:ph sz="half" idx="1"/>
          </p:nvPr>
        </p:nvSpPr>
        <p:spPr/>
        <p:txBody>
          <a:bodyPr>
            <a:normAutofit/>
          </a:bodyPr>
          <a:lstStyle/>
          <a:p>
            <a:pPr marL="0" indent="0" algn="ctr">
              <a:buNone/>
            </a:pPr>
            <a:r>
              <a:rPr lang="en-US" sz="2400" b="1" dirty="0"/>
              <a:t>Advantages</a:t>
            </a:r>
          </a:p>
          <a:p>
            <a:pPr marL="0" indent="0">
              <a:buNone/>
            </a:pPr>
            <a:r>
              <a:rPr lang="en-US" sz="2400" dirty="0"/>
              <a:t>1) More realistic than other methods. Real behavior is observed, unaffected by a laboratory environment.</a:t>
            </a:r>
          </a:p>
          <a:p>
            <a:pPr marL="0" indent="0">
              <a:buNone/>
            </a:pPr>
            <a:r>
              <a:rPr lang="en-US" sz="2400" dirty="0"/>
              <a:t>2) Tends to be affordable.</a:t>
            </a:r>
          </a:p>
          <a:p>
            <a:pPr marL="0" indent="0">
              <a:buNone/>
            </a:pPr>
            <a:r>
              <a:rPr lang="en-US" sz="2400" dirty="0"/>
              <a:t>3) Can detect patterns in behavior and lead to ideas for more tightly controlled research.</a:t>
            </a:r>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9C75A376-7A5F-6268-8BC0-F148FE517C84}"/>
              </a:ext>
            </a:extLst>
          </p:cNvPr>
          <p:cNvSpPr>
            <a:spLocks noGrp="1"/>
          </p:cNvSpPr>
          <p:nvPr>
            <p:ph sz="half" idx="2"/>
          </p:nvPr>
        </p:nvSpPr>
        <p:spPr/>
        <p:txBody>
          <a:bodyPr>
            <a:normAutofit/>
          </a:bodyPr>
          <a:lstStyle/>
          <a:p>
            <a:pPr marL="0" indent="0" algn="ctr">
              <a:buNone/>
            </a:pPr>
            <a:r>
              <a:rPr lang="en-US" sz="2400" b="1" dirty="0"/>
              <a:t>Disadvantages</a:t>
            </a:r>
          </a:p>
          <a:p>
            <a:pPr marL="0" indent="0" algn="l" fontAlgn="base">
              <a:buNone/>
            </a:pPr>
            <a:r>
              <a:rPr lang="en-US" sz="2400" b="0" i="0" dirty="0">
                <a:solidFill>
                  <a:srgbClr val="212121"/>
                </a:solidFill>
                <a:effectLst/>
              </a:rPr>
              <a:t>1) Inability to manipulate or control variables.</a:t>
            </a:r>
          </a:p>
          <a:p>
            <a:pPr marL="0" indent="0" algn="l" fontAlgn="base">
              <a:buNone/>
            </a:pPr>
            <a:r>
              <a:rPr lang="en-US" sz="2400" b="0" i="0" dirty="0">
                <a:solidFill>
                  <a:srgbClr val="212121"/>
                </a:solidFill>
                <a:effectLst/>
              </a:rPr>
              <a:t>2) Cannot explain why behaviors happen.</a:t>
            </a:r>
          </a:p>
          <a:p>
            <a:pPr marL="0" indent="0" algn="l" fontAlgn="base">
              <a:buNone/>
            </a:pPr>
            <a:r>
              <a:rPr lang="en-US" sz="2400" b="0" i="0" dirty="0">
                <a:solidFill>
                  <a:srgbClr val="212121"/>
                </a:solidFill>
                <a:effectLst/>
              </a:rPr>
              <a:t>3) Risk of </a:t>
            </a:r>
            <a:r>
              <a:rPr lang="en-US" sz="2400" dirty="0">
                <a:solidFill>
                  <a:srgbClr val="212121"/>
                </a:solidFill>
              </a:rPr>
              <a:t>experimenter </a:t>
            </a:r>
            <a:r>
              <a:rPr lang="en-US" sz="2400" b="0" i="0" dirty="0">
                <a:solidFill>
                  <a:srgbClr val="212121"/>
                </a:solidFill>
                <a:effectLst/>
              </a:rPr>
              <a:t>bias or the unintentional influence of the experimenter's expectations, beliefs, or preconceived notions on the analysis of data.</a:t>
            </a:r>
          </a:p>
          <a:p>
            <a:pPr marL="0" indent="0" algn="ctr">
              <a:buNone/>
            </a:pPr>
            <a:endParaRPr lang="en-US" b="1" dirty="0"/>
          </a:p>
        </p:txBody>
      </p:sp>
      <p:sp>
        <p:nvSpPr>
          <p:cNvPr id="5" name="Footer Placeholder 4">
            <a:extLst>
              <a:ext uri="{FF2B5EF4-FFF2-40B4-BE49-F238E27FC236}">
                <a16:creationId xmlns:a16="http://schemas.microsoft.com/office/drawing/2014/main" id="{0C3F8954-91B4-1412-849C-059A2BEB349B}"/>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122087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3A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EEDA-6449-6218-4896-38A64160E83A}"/>
              </a:ext>
            </a:extLst>
          </p:cNvPr>
          <p:cNvSpPr>
            <a:spLocks noGrp="1"/>
          </p:cNvSpPr>
          <p:nvPr>
            <p:ph type="title"/>
          </p:nvPr>
        </p:nvSpPr>
        <p:spPr/>
        <p:txBody>
          <a:bodyPr/>
          <a:lstStyle/>
          <a:p>
            <a:pPr algn="ctr"/>
            <a:r>
              <a:rPr lang="en-US" b="1" dirty="0">
                <a:solidFill>
                  <a:schemeClr val="bg1"/>
                </a:solidFill>
                <a:latin typeface="+mn-lt"/>
              </a:rPr>
              <a:t>TRUE EXPERIMENT</a:t>
            </a:r>
          </a:p>
        </p:txBody>
      </p:sp>
      <p:sp>
        <p:nvSpPr>
          <p:cNvPr id="3" name="Content Placeholder 2">
            <a:extLst>
              <a:ext uri="{FF2B5EF4-FFF2-40B4-BE49-F238E27FC236}">
                <a16:creationId xmlns:a16="http://schemas.microsoft.com/office/drawing/2014/main" id="{22664DE1-1031-A3CC-1CE6-BAFB4BF88A44}"/>
              </a:ext>
            </a:extLst>
          </p:cNvPr>
          <p:cNvSpPr>
            <a:spLocks noGrp="1"/>
          </p:cNvSpPr>
          <p:nvPr>
            <p:ph idx="1"/>
          </p:nvPr>
        </p:nvSpPr>
        <p:spPr/>
        <p:txBody>
          <a:bodyPr>
            <a:normAutofit/>
          </a:bodyPr>
          <a:lstStyle/>
          <a:p>
            <a:pPr marL="0" indent="0" algn="l">
              <a:buNone/>
            </a:pPr>
            <a:r>
              <a:rPr lang="en-US" sz="2400" dirty="0">
                <a:solidFill>
                  <a:schemeClr val="bg1"/>
                </a:solidFill>
              </a:rPr>
              <a:t>A</a:t>
            </a:r>
            <a:r>
              <a:rPr lang="en-US" sz="2400" b="0" i="0" dirty="0">
                <a:solidFill>
                  <a:schemeClr val="bg1"/>
                </a:solidFill>
                <a:effectLst/>
              </a:rPr>
              <a:t> study in which participants are assigned at random to two or more experimentally manipulated treatment conditions or to a treatment group and a control group. </a:t>
            </a:r>
          </a:p>
          <a:p>
            <a:pPr marL="0" indent="0" algn="l">
              <a:buNone/>
            </a:pPr>
            <a:r>
              <a:rPr lang="en-US" sz="2400" b="0" i="0" dirty="0">
                <a:solidFill>
                  <a:schemeClr val="bg1"/>
                </a:solidFill>
                <a:effectLst/>
              </a:rPr>
              <a:t>There are </a:t>
            </a:r>
            <a:r>
              <a:rPr lang="en-US" sz="2400" dirty="0">
                <a:solidFill>
                  <a:schemeClr val="bg1"/>
                </a:solidFill>
              </a:rPr>
              <a:t>3 </a:t>
            </a:r>
            <a:r>
              <a:rPr lang="en-US" sz="2400" b="0" i="0" dirty="0">
                <a:solidFill>
                  <a:schemeClr val="bg1"/>
                </a:solidFill>
                <a:effectLst/>
              </a:rPr>
              <a:t>criteria that are satisfied in a true experiment through random assignment and manipulation </a:t>
            </a:r>
            <a:r>
              <a:rPr lang="en-US" sz="2400" dirty="0">
                <a:solidFill>
                  <a:schemeClr val="bg1"/>
                </a:solidFill>
              </a:rPr>
              <a:t>of conditions that </a:t>
            </a:r>
            <a:r>
              <a:rPr lang="en-US" sz="2400" b="0" i="0" dirty="0">
                <a:solidFill>
                  <a:schemeClr val="bg1"/>
                </a:solidFill>
                <a:effectLst/>
              </a:rPr>
              <a:t>enable  determination of causality. </a:t>
            </a:r>
          </a:p>
          <a:p>
            <a:pPr marL="0" indent="0" algn="l">
              <a:buNone/>
            </a:pPr>
            <a:r>
              <a:rPr lang="en-US" sz="2400" b="0" i="0" dirty="0">
                <a:solidFill>
                  <a:schemeClr val="bg1"/>
                </a:solidFill>
                <a:effectLst/>
              </a:rPr>
              <a:t>1) First, the presumed cause precedes the presumed effect in time. </a:t>
            </a:r>
          </a:p>
          <a:p>
            <a:pPr marL="0" indent="0" algn="l">
              <a:buNone/>
            </a:pPr>
            <a:r>
              <a:rPr lang="en-US" sz="2400" b="0" i="0" dirty="0">
                <a:solidFill>
                  <a:schemeClr val="bg1"/>
                </a:solidFill>
                <a:effectLst/>
              </a:rPr>
              <a:t>2) Second, the two events co-vary together – when one changes the other changes.</a:t>
            </a:r>
          </a:p>
          <a:p>
            <a:pPr marL="0" indent="0" algn="l">
              <a:buNone/>
            </a:pPr>
            <a:r>
              <a:rPr lang="en-US" sz="2400" b="0" i="0" dirty="0">
                <a:solidFill>
                  <a:schemeClr val="bg1"/>
                </a:solidFill>
                <a:effectLst/>
              </a:rPr>
              <a:t>3) </a:t>
            </a:r>
            <a:r>
              <a:rPr lang="en-US" sz="2400" dirty="0">
                <a:solidFill>
                  <a:schemeClr val="bg1"/>
                </a:solidFill>
              </a:rPr>
              <a:t>A</a:t>
            </a:r>
            <a:r>
              <a:rPr lang="en-US" sz="2400" b="0" i="0" dirty="0">
                <a:solidFill>
                  <a:schemeClr val="bg1"/>
                </a:solidFill>
                <a:effectLst/>
              </a:rPr>
              <a:t>lternative explanations for the results observed </a:t>
            </a:r>
            <a:r>
              <a:rPr lang="en-US" sz="2400" dirty="0">
                <a:solidFill>
                  <a:schemeClr val="bg1"/>
                </a:solidFill>
              </a:rPr>
              <a:t>are </a:t>
            </a:r>
            <a:r>
              <a:rPr lang="en-US" sz="2400" b="0" i="0" dirty="0">
                <a:solidFill>
                  <a:schemeClr val="bg1"/>
                </a:solidFill>
                <a:effectLst/>
              </a:rPr>
              <a:t>ruled out.</a:t>
            </a:r>
          </a:p>
          <a:p>
            <a:pPr algn="l">
              <a:buFontTx/>
              <a:buChar char="-"/>
            </a:pPr>
            <a:endParaRPr lang="en-US" sz="2400" b="0" i="0" dirty="0">
              <a:solidFill>
                <a:schemeClr val="bg1"/>
              </a:solidFill>
              <a:effectLst/>
            </a:endParaRPr>
          </a:p>
          <a:p>
            <a:pPr marL="0" indent="0">
              <a:buNone/>
            </a:pPr>
            <a:endParaRPr lang="en-US" dirty="0"/>
          </a:p>
        </p:txBody>
      </p:sp>
      <p:sp>
        <p:nvSpPr>
          <p:cNvPr id="4" name="Footer Placeholder 3">
            <a:extLst>
              <a:ext uri="{FF2B5EF4-FFF2-40B4-BE49-F238E27FC236}">
                <a16:creationId xmlns:a16="http://schemas.microsoft.com/office/drawing/2014/main" id="{C9A1B9F7-1AB7-AEF8-5DB0-917CF308CBB5}"/>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64994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1B96-A3BC-E087-BB49-8841EED7A246}"/>
              </a:ext>
            </a:extLst>
          </p:cNvPr>
          <p:cNvSpPr>
            <a:spLocks noGrp="1"/>
          </p:cNvSpPr>
          <p:nvPr>
            <p:ph type="title"/>
          </p:nvPr>
        </p:nvSpPr>
        <p:spPr/>
        <p:txBody>
          <a:bodyPr>
            <a:normAutofit/>
          </a:bodyPr>
          <a:lstStyle/>
          <a:p>
            <a:pPr algn="ctr"/>
            <a:r>
              <a:rPr lang="en-US" sz="4000" b="1" dirty="0">
                <a:solidFill>
                  <a:schemeClr val="bg1"/>
                </a:solidFill>
                <a:latin typeface="+mn-lt"/>
              </a:rPr>
              <a:t>Example of a True Experiment</a:t>
            </a:r>
          </a:p>
        </p:txBody>
      </p:sp>
      <p:sp>
        <p:nvSpPr>
          <p:cNvPr id="3" name="Content Placeholder 2">
            <a:extLst>
              <a:ext uri="{FF2B5EF4-FFF2-40B4-BE49-F238E27FC236}">
                <a16:creationId xmlns:a16="http://schemas.microsoft.com/office/drawing/2014/main" id="{C98466E3-F942-5BB3-0F3C-6274B0927C5D}"/>
              </a:ext>
            </a:extLst>
          </p:cNvPr>
          <p:cNvSpPr>
            <a:spLocks noGrp="1"/>
          </p:cNvSpPr>
          <p:nvPr>
            <p:ph sz="half" idx="1"/>
          </p:nvPr>
        </p:nvSpPr>
        <p:spPr>
          <a:xfrm>
            <a:off x="1104900" y="1747520"/>
            <a:ext cx="5407660" cy="4424679"/>
          </a:xfrm>
        </p:spPr>
        <p:txBody>
          <a:bodyPr>
            <a:noAutofit/>
          </a:bodyPr>
          <a:lstStyle/>
          <a:p>
            <a:pPr marL="0" indent="0" algn="ctr">
              <a:buNone/>
            </a:pPr>
            <a:r>
              <a:rPr lang="en-US" sz="3200" dirty="0">
                <a:solidFill>
                  <a:schemeClr val="bg1"/>
                </a:solidFill>
              </a:rPr>
              <a:t>Women seeking a first trimester abortion are randomly assigned to a surgical procedure or to a chemical procedure and post-abortion satisfaction and adjustment are measured. </a:t>
            </a:r>
          </a:p>
        </p:txBody>
      </p:sp>
      <p:pic>
        <p:nvPicPr>
          <p:cNvPr id="6" name="Content Placeholder 5" descr="A person sitting at a medical machine&#10;&#10;Description automatically generated">
            <a:extLst>
              <a:ext uri="{FF2B5EF4-FFF2-40B4-BE49-F238E27FC236}">
                <a16:creationId xmlns:a16="http://schemas.microsoft.com/office/drawing/2014/main" id="{CB8B7CEE-BA7B-ED11-03E3-1B8C8C0CE42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05513" y="1600200"/>
            <a:ext cx="3048274" cy="4572000"/>
          </a:xfrm>
          <a:effectLst>
            <a:softEdge rad="228600"/>
          </a:effectLst>
        </p:spPr>
      </p:pic>
      <p:sp>
        <p:nvSpPr>
          <p:cNvPr id="4" name="Footer Placeholder 3">
            <a:extLst>
              <a:ext uri="{FF2B5EF4-FFF2-40B4-BE49-F238E27FC236}">
                <a16:creationId xmlns:a16="http://schemas.microsoft.com/office/drawing/2014/main" id="{FC4D5D44-A95A-BB2D-1F42-50682487BDD4}"/>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50097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3A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00CB-D508-3176-9B1D-3B8BFDB2467E}"/>
              </a:ext>
            </a:extLst>
          </p:cNvPr>
          <p:cNvSpPr>
            <a:spLocks noGrp="1"/>
          </p:cNvSpPr>
          <p:nvPr>
            <p:ph type="title"/>
          </p:nvPr>
        </p:nvSpPr>
        <p:spPr/>
        <p:txBody>
          <a:bodyPr/>
          <a:lstStyle/>
          <a:p>
            <a:pPr algn="ctr"/>
            <a:r>
              <a:rPr lang="en-US" b="1" dirty="0">
                <a:solidFill>
                  <a:schemeClr val="bg1"/>
                </a:solidFill>
                <a:latin typeface="+mn-lt"/>
              </a:rPr>
              <a:t>Advantages and Disadvantages of a True Experiment</a:t>
            </a:r>
          </a:p>
        </p:txBody>
      </p:sp>
      <p:sp>
        <p:nvSpPr>
          <p:cNvPr id="3" name="Content Placeholder 2">
            <a:extLst>
              <a:ext uri="{FF2B5EF4-FFF2-40B4-BE49-F238E27FC236}">
                <a16:creationId xmlns:a16="http://schemas.microsoft.com/office/drawing/2014/main" id="{391CF502-C7A3-30DE-FA5B-88C19C057126}"/>
              </a:ext>
            </a:extLst>
          </p:cNvPr>
          <p:cNvSpPr>
            <a:spLocks noGrp="1"/>
          </p:cNvSpPr>
          <p:nvPr>
            <p:ph sz="half"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en-US" sz="2400" b="1" dirty="0"/>
              <a:t>Advantages</a:t>
            </a:r>
          </a:p>
          <a:p>
            <a:pPr marL="342900" indent="-342900">
              <a:buAutoNum type="arabicParenR"/>
            </a:pPr>
            <a:r>
              <a:rPr lang="en-US" sz="2400" dirty="0">
                <a:effectLst/>
                <a:ea typeface="Times New Roman" panose="02020603050405020304" pitchFamily="18" charset="0"/>
              </a:rPr>
              <a:t>High level of control over extraneous variables/alternative explanations for the results.</a:t>
            </a:r>
          </a:p>
          <a:p>
            <a:pPr marL="342900" indent="-342900">
              <a:buAutoNum type="arabicParenR"/>
            </a:pPr>
            <a:r>
              <a:rPr lang="en-US" sz="2400" dirty="0">
                <a:ea typeface="Times New Roman" panose="02020603050405020304" pitchFamily="18" charset="0"/>
              </a:rPr>
              <a:t>The </a:t>
            </a:r>
            <a:r>
              <a:rPr lang="en-US" sz="2400" dirty="0">
                <a:effectLst/>
                <a:ea typeface="Times New Roman" panose="02020603050405020304" pitchFamily="18" charset="0"/>
              </a:rPr>
              <a:t>ability to detect causal relationships.</a:t>
            </a:r>
          </a:p>
          <a:p>
            <a:pPr marL="0" indent="0">
              <a:buNone/>
            </a:pPr>
            <a:endParaRPr lang="en-US" dirty="0"/>
          </a:p>
        </p:txBody>
      </p:sp>
      <p:sp>
        <p:nvSpPr>
          <p:cNvPr id="4" name="Content Placeholder 3">
            <a:extLst>
              <a:ext uri="{FF2B5EF4-FFF2-40B4-BE49-F238E27FC236}">
                <a16:creationId xmlns:a16="http://schemas.microsoft.com/office/drawing/2014/main" id="{F4DF893F-E952-C896-AB26-0260D72811BD}"/>
              </a:ext>
            </a:extLst>
          </p:cNvPr>
          <p:cNvSpPr>
            <a:spLocks noGrp="1"/>
          </p:cNvSpPr>
          <p:nvPr>
            <p:ph sz="half" idx="2"/>
          </p:nvPr>
        </p:nvSpPr>
        <p:spPr>
          <a:xfrm>
            <a:off x="6441440" y="1600200"/>
            <a:ext cx="5090160" cy="45719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en-US" sz="2400" b="1" dirty="0"/>
              <a:t>Disadvantages</a:t>
            </a:r>
          </a:p>
          <a:p>
            <a:pPr marL="0" indent="0">
              <a:buNone/>
            </a:pPr>
            <a:r>
              <a:rPr lang="en-US" sz="2400" dirty="0"/>
              <a:t>1) Due to the high level of control, may lack real world applicability and may not generalize to more complex, actual situations.</a:t>
            </a:r>
          </a:p>
          <a:p>
            <a:pPr marL="0" indent="0">
              <a:buNone/>
            </a:pPr>
            <a:r>
              <a:rPr lang="en-US" sz="2400" dirty="0"/>
              <a:t>2) Many variables that researchers are interested in cannot be ethically or practically manipulated.</a:t>
            </a:r>
            <a:r>
              <a:rPr lang="en-US" dirty="0"/>
              <a:t>  </a:t>
            </a:r>
          </a:p>
          <a:p>
            <a:pPr marL="0" indent="0">
              <a:buNone/>
            </a:pPr>
            <a:r>
              <a:rPr lang="en-US" dirty="0"/>
              <a:t>	</a:t>
            </a:r>
          </a:p>
          <a:p>
            <a:endParaRPr lang="en-US" dirty="0"/>
          </a:p>
        </p:txBody>
      </p:sp>
      <p:sp>
        <p:nvSpPr>
          <p:cNvPr id="5" name="Footer Placeholder 4">
            <a:extLst>
              <a:ext uri="{FF2B5EF4-FFF2-40B4-BE49-F238E27FC236}">
                <a16:creationId xmlns:a16="http://schemas.microsoft.com/office/drawing/2014/main" id="{0B664C0D-8D8A-12ED-0275-5773B1CA18B9}"/>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258562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FCF2-AF7F-A0EE-3AC2-4231CFFFAEC8}"/>
              </a:ext>
            </a:extLst>
          </p:cNvPr>
          <p:cNvSpPr>
            <a:spLocks noGrp="1"/>
          </p:cNvSpPr>
          <p:nvPr>
            <p:ph type="title"/>
          </p:nvPr>
        </p:nvSpPr>
        <p:spPr/>
        <p:txBody>
          <a:bodyPr>
            <a:normAutofit/>
          </a:bodyPr>
          <a:lstStyle/>
          <a:p>
            <a:pPr algn="ctr"/>
            <a:r>
              <a:rPr lang="en-US" sz="4000" b="1" dirty="0">
                <a:solidFill>
                  <a:schemeClr val="bg1"/>
                </a:solidFill>
                <a:latin typeface="+mn-lt"/>
              </a:rPr>
              <a:t>Naturally Occurring or Quasi-Experiments</a:t>
            </a:r>
          </a:p>
        </p:txBody>
      </p:sp>
      <p:sp>
        <p:nvSpPr>
          <p:cNvPr id="4" name="TextBox 3">
            <a:extLst>
              <a:ext uri="{FF2B5EF4-FFF2-40B4-BE49-F238E27FC236}">
                <a16:creationId xmlns:a16="http://schemas.microsoft.com/office/drawing/2014/main" id="{C46E3A75-9BF0-5E24-41C1-EC93BDD0249D}"/>
              </a:ext>
            </a:extLst>
          </p:cNvPr>
          <p:cNvSpPr txBox="1"/>
          <p:nvPr/>
        </p:nvSpPr>
        <p:spPr>
          <a:xfrm>
            <a:off x="1483360" y="1757680"/>
            <a:ext cx="9347200" cy="3416320"/>
          </a:xfrm>
          <a:prstGeom prst="rect">
            <a:avLst/>
          </a:prstGeom>
          <a:pattFill prst="pct5">
            <a:fgClr>
              <a:schemeClr val="accent2"/>
            </a:fgClr>
            <a:bgClr>
              <a:schemeClr val="bg1"/>
            </a:bgClr>
          </a:pattFill>
        </p:spPr>
        <p:txBody>
          <a:bodyPr wrap="square">
            <a:spAutoFit/>
          </a:bodyPr>
          <a:lstStyle/>
          <a:p>
            <a:pPr algn="ctr"/>
            <a:r>
              <a:rPr lang="en-US" sz="3600" b="0" i="0" dirty="0">
                <a:solidFill>
                  <a:srgbClr val="040C28"/>
                </a:solidFill>
                <a:effectLst/>
                <a:highlight>
                  <a:srgbClr val="CCECFF"/>
                </a:highlight>
                <a:latin typeface="Google Sans"/>
              </a:rPr>
              <a:t>Naturally occurring experiments are </a:t>
            </a:r>
            <a:r>
              <a:rPr lang="en-US" sz="3600" dirty="0">
                <a:solidFill>
                  <a:srgbClr val="040C28"/>
                </a:solidFill>
                <a:highlight>
                  <a:srgbClr val="CCECFF"/>
                </a:highlight>
                <a:latin typeface="Google Sans"/>
              </a:rPr>
              <a:t>similar </a:t>
            </a:r>
            <a:r>
              <a:rPr lang="en-US" sz="3600" b="0" i="0" dirty="0">
                <a:solidFill>
                  <a:srgbClr val="040C28"/>
                </a:solidFill>
                <a:effectLst/>
                <a:highlight>
                  <a:srgbClr val="CCECFF"/>
                </a:highlight>
                <a:latin typeface="Google Sans"/>
              </a:rPr>
              <a:t>structurally to true experiments, with the exception that participants are not </a:t>
            </a:r>
            <a:r>
              <a:rPr lang="en-US" sz="3600" dirty="0">
                <a:solidFill>
                  <a:srgbClr val="040C28"/>
                </a:solidFill>
                <a:highlight>
                  <a:srgbClr val="CCECFF"/>
                </a:highlight>
                <a:latin typeface="Google Sans"/>
              </a:rPr>
              <a:t>randomly assigned to groups and there is not a manipulation. Instead, participants fall into groups based on pre-existing characteristics.</a:t>
            </a:r>
            <a:endParaRPr lang="en-US" sz="3600" dirty="0">
              <a:highlight>
                <a:srgbClr val="CCECFF"/>
              </a:highlight>
            </a:endParaRPr>
          </a:p>
        </p:txBody>
      </p:sp>
      <p:sp>
        <p:nvSpPr>
          <p:cNvPr id="3" name="Footer Placeholder 2">
            <a:extLst>
              <a:ext uri="{FF2B5EF4-FFF2-40B4-BE49-F238E27FC236}">
                <a16:creationId xmlns:a16="http://schemas.microsoft.com/office/drawing/2014/main" id="{9EE9666F-312A-2B9A-8567-87C771E4C940}"/>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288065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D5B1-3A2A-9826-FDD7-805F9813AFD4}"/>
              </a:ext>
            </a:extLst>
          </p:cNvPr>
          <p:cNvSpPr>
            <a:spLocks noGrp="1"/>
          </p:cNvSpPr>
          <p:nvPr>
            <p:ph type="title"/>
          </p:nvPr>
        </p:nvSpPr>
        <p:spPr/>
        <p:txBody>
          <a:bodyPr/>
          <a:lstStyle/>
          <a:p>
            <a:pPr algn="ctr"/>
            <a:r>
              <a:rPr lang="en-US" b="1" dirty="0">
                <a:solidFill>
                  <a:schemeClr val="bg1"/>
                </a:solidFill>
                <a:latin typeface="+mn-lt"/>
              </a:rPr>
              <a:t>Example of a Naturally Occurring Experiment</a:t>
            </a:r>
          </a:p>
        </p:txBody>
      </p:sp>
      <p:sp>
        <p:nvSpPr>
          <p:cNvPr id="4" name="Content Placeholder 3">
            <a:extLst>
              <a:ext uri="{FF2B5EF4-FFF2-40B4-BE49-F238E27FC236}">
                <a16:creationId xmlns:a16="http://schemas.microsoft.com/office/drawing/2014/main" id="{737B754F-385B-F806-AE7D-2D5501C4225B}"/>
              </a:ext>
            </a:extLst>
          </p:cNvPr>
          <p:cNvSpPr>
            <a:spLocks noGrp="1"/>
          </p:cNvSpPr>
          <p:nvPr>
            <p:ph sz="half" idx="1"/>
          </p:nvPr>
        </p:nvSpPr>
        <p:spPr/>
        <p:txBody>
          <a:bodyPr>
            <a:normAutofit lnSpcReduction="10000"/>
          </a:bodyPr>
          <a:lstStyle/>
          <a:p>
            <a:pPr marR="0" indent="0">
              <a:spcBef>
                <a:spcPts val="0"/>
              </a:spcBef>
              <a:spcAft>
                <a:spcPts val="0"/>
              </a:spcAft>
              <a:buNone/>
            </a:pPr>
            <a:r>
              <a:rPr lang="en-US" dirty="0">
                <a:solidFill>
                  <a:schemeClr val="bg1"/>
                </a:solidFill>
                <a:ea typeface="Times New Roman" panose="02020603050405020304" pitchFamily="18" charset="0"/>
              </a:rPr>
              <a:t>C</a:t>
            </a:r>
            <a:r>
              <a:rPr lang="en-US" dirty="0">
                <a:solidFill>
                  <a:schemeClr val="bg1"/>
                </a:solidFill>
                <a:effectLst/>
                <a:ea typeface="Times New Roman" panose="02020603050405020304" pitchFamily="18" charset="0"/>
              </a:rPr>
              <a:t>ompare women who have abortions with women who carry an unintended pregnancy to term relative to mental health outcomes. </a:t>
            </a:r>
          </a:p>
          <a:p>
            <a:pPr marR="0" indent="0">
              <a:spcBef>
                <a:spcPts val="0"/>
              </a:spcBef>
              <a:spcAft>
                <a:spcPts val="0"/>
              </a:spcAft>
              <a:buNone/>
            </a:pPr>
            <a:endParaRPr lang="en-US" dirty="0">
              <a:solidFill>
                <a:schemeClr val="bg1"/>
              </a:solidFill>
              <a:ea typeface="Times New Roman" panose="02020603050405020304" pitchFamily="18" charset="0"/>
            </a:endParaRPr>
          </a:p>
          <a:p>
            <a:pPr marR="0" indent="0">
              <a:spcBef>
                <a:spcPts val="0"/>
              </a:spcBef>
              <a:spcAft>
                <a:spcPts val="0"/>
              </a:spcAft>
              <a:buNone/>
            </a:pPr>
            <a:r>
              <a:rPr lang="en-US" dirty="0">
                <a:solidFill>
                  <a:schemeClr val="bg1"/>
                </a:solidFill>
                <a:ea typeface="Times New Roman" panose="02020603050405020304" pitchFamily="18" charset="0"/>
              </a:rPr>
              <a:t>One </a:t>
            </a:r>
            <a:r>
              <a:rPr lang="en-US" dirty="0">
                <a:solidFill>
                  <a:schemeClr val="bg1"/>
                </a:solidFill>
                <a:effectLst/>
                <a:ea typeface="Times New Roman" panose="02020603050405020304" pitchFamily="18" charset="0"/>
              </a:rPr>
              <a:t>cannot randoml</a:t>
            </a:r>
            <a:r>
              <a:rPr lang="en-US" dirty="0">
                <a:solidFill>
                  <a:schemeClr val="bg1"/>
                </a:solidFill>
                <a:ea typeface="Times New Roman" panose="02020603050405020304" pitchFamily="18" charset="0"/>
              </a:rPr>
              <a:t>y assign women to undergo an abortion or give birth, but restriction of the sample to only women facing unintended pregnancies helps </a:t>
            </a:r>
            <a:r>
              <a:rPr lang="en-US" dirty="0">
                <a:solidFill>
                  <a:schemeClr val="bg1"/>
                </a:solidFill>
                <a:effectLst/>
                <a:ea typeface="Times New Roman" panose="02020603050405020304" pitchFamily="18" charset="0"/>
              </a:rPr>
              <a:t>to ensure that the two groups have relatively comparable life situations. </a:t>
            </a:r>
            <a:r>
              <a:rPr lang="en-US" dirty="0">
                <a:solidFill>
                  <a:schemeClr val="bg1"/>
                </a:solidFill>
                <a:ea typeface="Times New Roman" panose="02020603050405020304" pitchFamily="18" charset="0"/>
              </a:rPr>
              <a:t>C</a:t>
            </a:r>
            <a:r>
              <a:rPr lang="en-US" dirty="0">
                <a:solidFill>
                  <a:schemeClr val="bg1"/>
                </a:solidFill>
                <a:effectLst/>
                <a:ea typeface="Times New Roman" panose="02020603050405020304" pitchFamily="18" charset="0"/>
              </a:rPr>
              <a:t>ontrolling statistically for demographic </a:t>
            </a:r>
            <a:r>
              <a:rPr lang="en-US" dirty="0">
                <a:solidFill>
                  <a:schemeClr val="bg1"/>
                </a:solidFill>
                <a:ea typeface="Times New Roman" panose="02020603050405020304" pitchFamily="18" charset="0"/>
              </a:rPr>
              <a:t>variables, </a:t>
            </a:r>
            <a:r>
              <a:rPr lang="en-US" dirty="0">
                <a:solidFill>
                  <a:schemeClr val="bg1"/>
                </a:solidFill>
                <a:effectLst/>
                <a:ea typeface="Times New Roman" panose="02020603050405020304" pitchFamily="18" charset="0"/>
              </a:rPr>
              <a:t>situational factors, pre-existing psychological problems, relationship and personality variables that might be systematically related to the choice to abort and/or to psychological problems helps to increase the validity of results. </a:t>
            </a:r>
          </a:p>
          <a:p>
            <a:endParaRPr lang="en-US" dirty="0"/>
          </a:p>
        </p:txBody>
      </p:sp>
      <p:pic>
        <p:nvPicPr>
          <p:cNvPr id="7" name="Content Placeholder 6" descr="A pregnant person sitting on a bench by a lake&#10;&#10;Description automatically generated">
            <a:extLst>
              <a:ext uri="{FF2B5EF4-FFF2-40B4-BE49-F238E27FC236}">
                <a16:creationId xmlns:a16="http://schemas.microsoft.com/office/drawing/2014/main" id="{BD8A0490-FAEB-1398-8CD2-8B1C7A88B47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18530" y="1791729"/>
            <a:ext cx="4913732" cy="3274541"/>
          </a:xfrm>
          <a:effectLst>
            <a:softEdge rad="228600"/>
          </a:effectLst>
        </p:spPr>
      </p:pic>
      <p:sp>
        <p:nvSpPr>
          <p:cNvPr id="3" name="Footer Placeholder 2">
            <a:extLst>
              <a:ext uri="{FF2B5EF4-FFF2-40B4-BE49-F238E27FC236}">
                <a16:creationId xmlns:a16="http://schemas.microsoft.com/office/drawing/2014/main" id="{E128819F-CD5B-6E9B-5F0C-B7678E09944E}"/>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19418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00B050"/>
            </a:gs>
            <a:gs pos="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231A-B82B-4D80-640A-5E35C46052D4}"/>
              </a:ext>
            </a:extLst>
          </p:cNvPr>
          <p:cNvSpPr>
            <a:spLocks noGrp="1"/>
          </p:cNvSpPr>
          <p:nvPr>
            <p:ph type="title"/>
          </p:nvPr>
        </p:nvSpPr>
        <p:spPr/>
        <p:txBody>
          <a:bodyPr/>
          <a:lstStyle/>
          <a:p>
            <a:r>
              <a:rPr lang="en-US" sz="2800" b="1" dirty="0">
                <a:latin typeface="+mn-lt"/>
              </a:rPr>
              <a:t>Advantages and Disadvantages of a Naturally Occurring or Quasi-Experiment</a:t>
            </a:r>
            <a:endParaRPr lang="en-US" dirty="0"/>
          </a:p>
        </p:txBody>
      </p:sp>
      <p:sp>
        <p:nvSpPr>
          <p:cNvPr id="3" name="Content Placeholder 2">
            <a:extLst>
              <a:ext uri="{FF2B5EF4-FFF2-40B4-BE49-F238E27FC236}">
                <a16:creationId xmlns:a16="http://schemas.microsoft.com/office/drawing/2014/main" id="{440D0E61-B236-0E75-9C07-E2DC61054D53}"/>
              </a:ext>
            </a:extLst>
          </p:cNvPr>
          <p:cNvSpPr>
            <a:spLocks noGrp="1"/>
          </p:cNvSpPr>
          <p:nvPr>
            <p:ph sz="half" idx="1"/>
          </p:nvPr>
        </p:nvSpPr>
        <p:spPr/>
        <p:txBody>
          <a:bodyPr>
            <a:normAutofit/>
          </a:bodyPr>
          <a:lstStyle/>
          <a:p>
            <a:pPr marL="0" marR="0" lvl="0" indent="0" algn="ctr">
              <a:spcBef>
                <a:spcPts val="0"/>
              </a:spcBef>
              <a:spcAft>
                <a:spcPts val="0"/>
              </a:spcAft>
              <a:buNone/>
              <a:tabLst>
                <a:tab pos="1143000" algn="l"/>
              </a:tabLst>
            </a:pPr>
            <a:r>
              <a:rPr lang="en-US" b="1" dirty="0">
                <a:effectLst/>
                <a:ea typeface="Times New Roman" panose="02020603050405020304" pitchFamily="18" charset="0"/>
              </a:rPr>
              <a:t>Advantages</a:t>
            </a:r>
          </a:p>
          <a:p>
            <a:pPr marL="342900" marR="0" lvl="0" indent="-342900">
              <a:spcBef>
                <a:spcPts val="0"/>
              </a:spcBef>
              <a:spcAft>
                <a:spcPts val="0"/>
              </a:spcAft>
              <a:buFont typeface="+mj-lt"/>
              <a:buAutoNum type="arabicParenR"/>
              <a:tabLst>
                <a:tab pos="1143000" algn="l"/>
              </a:tabLst>
            </a:pPr>
            <a:endParaRPr lang="en-US" dirty="0">
              <a:ea typeface="Times New Roman" panose="02020603050405020304" pitchFamily="18" charset="0"/>
            </a:endParaRPr>
          </a:p>
          <a:p>
            <a:pPr marL="0" marR="0" lvl="0" indent="0">
              <a:spcBef>
                <a:spcPts val="0"/>
              </a:spcBef>
              <a:spcAft>
                <a:spcPts val="0"/>
              </a:spcAft>
              <a:buNone/>
              <a:tabLst>
                <a:tab pos="1143000" algn="l"/>
              </a:tabLst>
            </a:pPr>
            <a:r>
              <a:rPr lang="en-US" b="1" dirty="0">
                <a:effectLst/>
                <a:ea typeface="Times New Roman" panose="02020603050405020304" pitchFamily="18" charset="0"/>
              </a:rPr>
              <a:t>1) Because </a:t>
            </a:r>
            <a:r>
              <a:rPr lang="en-US" b="1" dirty="0">
                <a:ea typeface="Times New Roman" panose="02020603050405020304" pitchFamily="18" charset="0"/>
              </a:rPr>
              <a:t>there is not any </a:t>
            </a:r>
            <a:r>
              <a:rPr lang="en-US" b="1" dirty="0">
                <a:effectLst/>
                <a:ea typeface="Times New Roman" panose="02020603050405020304" pitchFamily="18" charset="0"/>
              </a:rPr>
              <a:t>manipulation of conditions, the artificiality problem that often compromises true experiments is eliminated. </a:t>
            </a:r>
            <a:r>
              <a:rPr lang="en-US" b="1" dirty="0">
                <a:ea typeface="Times New Roman" panose="02020603050405020304" pitchFamily="18" charset="0"/>
              </a:rPr>
              <a:t>This increases the generalizability or applicability of the results to other real-world settings.</a:t>
            </a:r>
            <a:endParaRPr lang="en-US" b="1" dirty="0">
              <a:effectLst/>
              <a:ea typeface="Times New Roman" panose="02020603050405020304" pitchFamily="18" charset="0"/>
            </a:endParaRPr>
          </a:p>
          <a:p>
            <a:pPr marL="685800" marR="0" indent="0">
              <a:spcBef>
                <a:spcPts val="0"/>
              </a:spcBef>
              <a:spcAft>
                <a:spcPts val="0"/>
              </a:spcAft>
              <a:buNone/>
            </a:pPr>
            <a:endParaRPr lang="en-US" b="1" dirty="0">
              <a:effectLst/>
              <a:ea typeface="Times New Roman" panose="02020603050405020304" pitchFamily="18" charset="0"/>
            </a:endParaRPr>
          </a:p>
          <a:p>
            <a:pPr marL="0" marR="0" lvl="0" indent="0">
              <a:spcBef>
                <a:spcPts val="0"/>
              </a:spcBef>
              <a:spcAft>
                <a:spcPts val="0"/>
              </a:spcAft>
              <a:buNone/>
              <a:tabLst>
                <a:tab pos="1143000" algn="l"/>
              </a:tabLst>
            </a:pPr>
            <a:r>
              <a:rPr lang="en-US" b="1" dirty="0">
                <a:effectLst/>
                <a:ea typeface="Times New Roman" panose="02020603050405020304" pitchFamily="18" charset="0"/>
              </a:rPr>
              <a:t>2) Enables exploration of many more research questions than are possible with true/laboratory experiments.</a:t>
            </a:r>
          </a:p>
          <a:p>
            <a:endParaRPr lang="en-US" dirty="0"/>
          </a:p>
        </p:txBody>
      </p:sp>
      <p:sp>
        <p:nvSpPr>
          <p:cNvPr id="4" name="Content Placeholder 3">
            <a:extLst>
              <a:ext uri="{FF2B5EF4-FFF2-40B4-BE49-F238E27FC236}">
                <a16:creationId xmlns:a16="http://schemas.microsoft.com/office/drawing/2014/main" id="{A14B79B1-7665-A06E-DDFD-A88B205FA2EF}"/>
              </a:ext>
            </a:extLst>
          </p:cNvPr>
          <p:cNvSpPr>
            <a:spLocks noGrp="1"/>
          </p:cNvSpPr>
          <p:nvPr>
            <p:ph sz="half" idx="2"/>
          </p:nvPr>
        </p:nvSpPr>
        <p:spPr>
          <a:xfrm>
            <a:off x="6309360" y="1422400"/>
            <a:ext cx="4777740" cy="4749799"/>
          </a:xfrm>
        </p:spPr>
        <p:txBody>
          <a:bodyPr>
            <a:normAutofit/>
          </a:bodyPr>
          <a:lstStyle/>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ea typeface="Times New Roman" panose="02020603050405020304" pitchFamily="18" charset="0"/>
              </a:rPr>
              <a:t>Disadvantages</a:t>
            </a:r>
          </a:p>
          <a:p>
            <a:pPr marL="0" marR="0" indent="0">
              <a:spcBef>
                <a:spcPts val="0"/>
              </a:spcBef>
              <a:spcAft>
                <a:spcPts val="0"/>
              </a:spcAft>
              <a:buNone/>
            </a:pPr>
            <a:endParaRPr lang="en-US" dirty="0">
              <a:effectLst/>
              <a:ea typeface="Times New Roman" panose="02020603050405020304" pitchFamily="18" charset="0"/>
            </a:endParaRPr>
          </a:p>
          <a:p>
            <a:pPr marL="457200" marR="0" indent="-457200">
              <a:spcBef>
                <a:spcPts val="0"/>
              </a:spcBef>
              <a:spcAft>
                <a:spcPts val="0"/>
              </a:spcAft>
              <a:buAutoNum type="arabicParenR"/>
            </a:pPr>
            <a:r>
              <a:rPr lang="en-US" b="1" dirty="0">
                <a:effectLst/>
                <a:ea typeface="Times New Roman" panose="02020603050405020304" pitchFamily="18" charset="0"/>
              </a:rPr>
              <a:t>Limited causal conclusions. Lack of random assignment is the major weakness of the quasi-experimental study design. Associations identified meet only </a:t>
            </a:r>
            <a:r>
              <a:rPr lang="en-US" b="1" dirty="0">
                <a:ea typeface="Times New Roman" panose="02020603050405020304" pitchFamily="18" charset="0"/>
              </a:rPr>
              <a:t>one </a:t>
            </a:r>
            <a:r>
              <a:rPr lang="en-US" b="1" dirty="0">
                <a:effectLst/>
                <a:ea typeface="Times New Roman" panose="02020603050405020304" pitchFamily="18" charset="0"/>
              </a:rPr>
              <a:t>requirement of causality, the </a:t>
            </a:r>
            <a:r>
              <a:rPr lang="en-US" b="1" dirty="0">
                <a:ea typeface="Times New Roman" panose="02020603050405020304" pitchFamily="18" charset="0"/>
              </a:rPr>
              <a:t>presumed cause </a:t>
            </a:r>
            <a:r>
              <a:rPr lang="en-US" b="1" dirty="0">
                <a:effectLst/>
                <a:ea typeface="Times New Roman" panose="02020603050405020304" pitchFamily="18" charset="0"/>
              </a:rPr>
              <a:t>precedes the measurement of the outcome. Therefore, </a:t>
            </a:r>
            <a:r>
              <a:rPr lang="en-US" b="1" i="0" dirty="0">
                <a:solidFill>
                  <a:srgbClr val="1F1F1F"/>
                </a:solidFill>
                <a:effectLst/>
              </a:rPr>
              <a:t>you cannot rule out the possibility that </a:t>
            </a:r>
            <a:r>
              <a:rPr lang="en-US" b="1" dirty="0">
                <a:solidFill>
                  <a:srgbClr val="1F1F1F"/>
                </a:solidFill>
              </a:rPr>
              <a:t>uncontrolled </a:t>
            </a:r>
            <a:r>
              <a:rPr lang="en-US" b="1" i="0" dirty="0">
                <a:solidFill>
                  <a:srgbClr val="1F1F1F"/>
                </a:solidFill>
                <a:effectLst/>
              </a:rPr>
              <a:t>factors caused the differences observed between groups.</a:t>
            </a:r>
          </a:p>
          <a:p>
            <a:pPr marL="457200" marR="0" indent="-457200">
              <a:spcBef>
                <a:spcPts val="0"/>
              </a:spcBef>
              <a:spcAft>
                <a:spcPts val="0"/>
              </a:spcAft>
              <a:buAutoNum type="arabicParenR"/>
            </a:pPr>
            <a:endParaRPr lang="en-US" b="1" dirty="0">
              <a:solidFill>
                <a:srgbClr val="1F1F1F"/>
              </a:solidFill>
            </a:endParaRPr>
          </a:p>
          <a:p>
            <a:pPr marL="457200" marR="0" indent="-457200">
              <a:spcBef>
                <a:spcPts val="0"/>
              </a:spcBef>
              <a:spcAft>
                <a:spcPts val="0"/>
              </a:spcAft>
              <a:buAutoNum type="arabicParenR"/>
            </a:pPr>
            <a:r>
              <a:rPr lang="en-US" b="1" i="0" dirty="0">
                <a:solidFill>
                  <a:srgbClr val="1F1F1F"/>
                </a:solidFill>
                <a:effectLst/>
              </a:rPr>
              <a:t>Choosing an appropriate comparison group can be difficult.</a:t>
            </a:r>
          </a:p>
          <a:p>
            <a:pPr marL="0" marR="0" indent="0">
              <a:spcBef>
                <a:spcPts val="0"/>
              </a:spcBef>
              <a:spcAft>
                <a:spcPts val="0"/>
              </a:spcAft>
              <a:buNone/>
            </a:pPr>
            <a:endParaRPr lang="en-US" dirty="0">
              <a:effectLst/>
              <a:ea typeface="Times New Roman" panose="02020603050405020304" pitchFamily="18" charset="0"/>
            </a:endParaRPr>
          </a:p>
          <a:p>
            <a:pPr marL="0" marR="0" indent="0">
              <a:spcBef>
                <a:spcPts val="0"/>
              </a:spcBef>
              <a:spcAft>
                <a:spcPts val="0"/>
              </a:spcAft>
              <a:buNone/>
            </a:pPr>
            <a:endParaRPr lang="en-US" dirty="0">
              <a:ea typeface="Times New Roman" panose="02020603050405020304" pitchFamily="18" charset="0"/>
            </a:endParaRPr>
          </a:p>
          <a:p>
            <a:pPr marL="0" marR="0" indent="0">
              <a:spcBef>
                <a:spcPts val="0"/>
              </a:spcBef>
              <a:spcAft>
                <a:spcPts val="0"/>
              </a:spcAft>
              <a:buNone/>
            </a:pPr>
            <a:endParaRPr lang="en-US" dirty="0">
              <a:effectLst/>
              <a:ea typeface="Times New Roman" panose="02020603050405020304" pitchFamily="18" charset="0"/>
            </a:endParaRPr>
          </a:p>
          <a:p>
            <a:pPr marL="0" marR="0" indent="0">
              <a:spcBef>
                <a:spcPts val="0"/>
              </a:spcBef>
              <a:spcAft>
                <a:spcPts val="0"/>
              </a:spcAft>
              <a:buNone/>
            </a:pPr>
            <a:endParaRPr lang="en-US" dirty="0">
              <a:ea typeface="Times New Roman" panose="02020603050405020304" pitchFamily="18" charset="0"/>
            </a:endParaRPr>
          </a:p>
          <a:p>
            <a:pPr marL="0" marR="0" indent="0">
              <a:spcBef>
                <a:spcPts val="0"/>
              </a:spcBef>
              <a:spcAft>
                <a:spcPts val="0"/>
              </a:spcAft>
              <a:buNone/>
            </a:pPr>
            <a:endParaRPr lang="en-US" dirty="0">
              <a:effectLst/>
              <a:ea typeface="Times New Roman" panose="02020603050405020304" pitchFamily="18" charset="0"/>
            </a:endParaRPr>
          </a:p>
          <a:p>
            <a:pPr marL="0" marR="0">
              <a:spcBef>
                <a:spcPts val="0"/>
              </a:spcBef>
              <a:spcAft>
                <a:spcPts val="0"/>
              </a:spcAft>
            </a:pPr>
            <a:endParaRPr lang="en-US" dirty="0">
              <a:effectLst/>
              <a:ea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3CFC4EE9-51C9-4743-5677-3EAC37499032}"/>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28812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2B65-5E9D-B2B4-E0DC-3AD2ACB3B432}"/>
              </a:ext>
            </a:extLst>
          </p:cNvPr>
          <p:cNvSpPr>
            <a:spLocks noGrp="1"/>
          </p:cNvSpPr>
          <p:nvPr>
            <p:ph type="title"/>
          </p:nvPr>
        </p:nvSpPr>
        <p:spPr/>
        <p:txBody>
          <a:bodyPr>
            <a:normAutofit/>
          </a:bodyPr>
          <a:lstStyle/>
          <a:p>
            <a:pPr algn="ctr"/>
            <a:r>
              <a:rPr lang="en-US" sz="4000" dirty="0">
                <a:solidFill>
                  <a:schemeClr val="bg1"/>
                </a:solidFill>
                <a:latin typeface="+mn-lt"/>
              </a:rPr>
              <a:t>Correlational Research</a:t>
            </a:r>
          </a:p>
        </p:txBody>
      </p:sp>
      <p:sp>
        <p:nvSpPr>
          <p:cNvPr id="3" name="Content Placeholder 2">
            <a:extLst>
              <a:ext uri="{FF2B5EF4-FFF2-40B4-BE49-F238E27FC236}">
                <a16:creationId xmlns:a16="http://schemas.microsoft.com/office/drawing/2014/main" id="{1996B8D6-52D5-90F0-9622-3A2596AB757D}"/>
              </a:ext>
            </a:extLst>
          </p:cNvPr>
          <p:cNvSpPr>
            <a:spLocks noGrp="1"/>
          </p:cNvSpPr>
          <p:nvPr>
            <p:ph idx="1"/>
          </p:nvPr>
        </p:nvSpPr>
        <p:spPr>
          <a:xfrm>
            <a:off x="993651" y="1600200"/>
            <a:ext cx="10203180" cy="4572000"/>
          </a:xfrm>
          <a:solidFill>
            <a:schemeClr val="bg2"/>
          </a:solidFill>
        </p:spPr>
        <p:txBody>
          <a:bodyPr>
            <a:normAutofit/>
          </a:bodyPr>
          <a:lstStyle/>
          <a:p>
            <a:pPr marL="0" indent="0">
              <a:buNone/>
            </a:pPr>
            <a:r>
              <a:rPr lang="en-US" sz="2800" b="1" i="0" dirty="0">
                <a:effectLst/>
              </a:rPr>
              <a:t>A correlational research design involves investigation of relationships between variables without the researcher controlling or manipulating any of them. A correlation coefficient reflects the strength and direction of the relationship between two (or more) variables. The direction of a correlation can be either positive (as one variable increases, the other increases) or negative/inverse (as one variable increases the other variable decreases). When reduced to a numerical value, +1.0 indicates </a:t>
            </a:r>
            <a:r>
              <a:rPr lang="en-US" sz="2800" b="1" dirty="0"/>
              <a:t>the strongest possible </a:t>
            </a:r>
            <a:r>
              <a:rPr lang="en-US" sz="2800" b="1" i="0" dirty="0">
                <a:effectLst/>
              </a:rPr>
              <a:t>positive correlation and -1.0 indicates </a:t>
            </a:r>
            <a:r>
              <a:rPr lang="en-US" sz="2800" b="1" dirty="0"/>
              <a:t>the strongest possible </a:t>
            </a:r>
            <a:r>
              <a:rPr lang="en-US" sz="2800" b="1" i="0" dirty="0">
                <a:effectLst/>
              </a:rPr>
              <a:t>negative correlation.  </a:t>
            </a:r>
            <a:endParaRPr lang="en-US" sz="2800" b="1" dirty="0"/>
          </a:p>
        </p:txBody>
      </p:sp>
      <p:sp>
        <p:nvSpPr>
          <p:cNvPr id="4" name="Footer Placeholder 3">
            <a:extLst>
              <a:ext uri="{FF2B5EF4-FFF2-40B4-BE49-F238E27FC236}">
                <a16:creationId xmlns:a16="http://schemas.microsoft.com/office/drawing/2014/main" id="{1D09AC84-34D2-61D7-6E3B-1EBEF8139504}"/>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22281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0BB9-475E-EAC9-F26A-ECD908C0B573}"/>
              </a:ext>
            </a:extLst>
          </p:cNvPr>
          <p:cNvSpPr>
            <a:spLocks noGrp="1"/>
          </p:cNvSpPr>
          <p:nvPr>
            <p:ph type="title"/>
          </p:nvPr>
        </p:nvSpPr>
        <p:spPr/>
        <p:txBody>
          <a:bodyPr>
            <a:normAutofit/>
          </a:bodyPr>
          <a:lstStyle/>
          <a:p>
            <a:r>
              <a:rPr lang="en-US" sz="3600" b="1" dirty="0">
                <a:latin typeface="+mn-lt"/>
              </a:rPr>
              <a:t>Example of a Correlational Research Design</a:t>
            </a:r>
          </a:p>
        </p:txBody>
      </p:sp>
      <p:sp>
        <p:nvSpPr>
          <p:cNvPr id="3" name="Content Placeholder 2">
            <a:extLst>
              <a:ext uri="{FF2B5EF4-FFF2-40B4-BE49-F238E27FC236}">
                <a16:creationId xmlns:a16="http://schemas.microsoft.com/office/drawing/2014/main" id="{C7BC9E1E-0B82-B002-42D1-D02D55690B53}"/>
              </a:ext>
            </a:extLst>
          </p:cNvPr>
          <p:cNvSpPr>
            <a:spLocks noGrp="1"/>
          </p:cNvSpPr>
          <p:nvPr>
            <p:ph sz="half" idx="1"/>
          </p:nvPr>
        </p:nvSpPr>
        <p:spPr/>
        <p:txBody>
          <a:bodyPr>
            <a:normAutofit lnSpcReduction="10000"/>
          </a:bodyPr>
          <a:lstStyle/>
          <a:p>
            <a:pPr marL="0" indent="0">
              <a:buNone/>
            </a:pPr>
            <a:r>
              <a:rPr lang="en-US" sz="3200" dirty="0"/>
              <a:t>A researcher interested in studying the association between maternal age and the likelihood of carrying a child with a chromosomal anomaly, such as Down Syndrome. Or the association between maternal age and having trouble with the transition to parenting.</a:t>
            </a:r>
          </a:p>
        </p:txBody>
      </p:sp>
      <p:pic>
        <p:nvPicPr>
          <p:cNvPr id="14" name="Content Placeholder 13" descr="A person lying on a bed with a ultrasound machine&#10;&#10;Description automatically generated">
            <a:extLst>
              <a:ext uri="{FF2B5EF4-FFF2-40B4-BE49-F238E27FC236}">
                <a16:creationId xmlns:a16="http://schemas.microsoft.com/office/drawing/2014/main" id="{380FF501-415A-881C-0ADF-D931469629F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05650" y="1600200"/>
            <a:ext cx="3048000" cy="4572000"/>
          </a:xfrm>
        </p:spPr>
      </p:pic>
      <p:sp>
        <p:nvSpPr>
          <p:cNvPr id="4" name="Footer Placeholder 3">
            <a:extLst>
              <a:ext uri="{FF2B5EF4-FFF2-40B4-BE49-F238E27FC236}">
                <a16:creationId xmlns:a16="http://schemas.microsoft.com/office/drawing/2014/main" id="{DDEAB3C1-1CF8-22FF-1E57-323CEC311795}"/>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15742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pPr algn="ctr"/>
            <a:r>
              <a:rPr lang="en-US" dirty="0">
                <a:solidFill>
                  <a:schemeClr val="bg2"/>
                </a:solidFill>
                <a:highlight>
                  <a:srgbClr val="000000"/>
                </a:highlight>
              </a:rPr>
              <a:t>BASIC Research</a:t>
            </a:r>
            <a:br>
              <a:rPr lang="en-US" dirty="0">
                <a:solidFill>
                  <a:schemeClr val="bg2"/>
                </a:solidFill>
                <a:highlight>
                  <a:srgbClr val="000000"/>
                </a:highlight>
              </a:rPr>
            </a:br>
            <a:r>
              <a:rPr lang="en-US" dirty="0" err="1">
                <a:solidFill>
                  <a:schemeClr val="bg2"/>
                </a:solidFill>
                <a:highlight>
                  <a:srgbClr val="000000"/>
                </a:highlight>
              </a:rPr>
              <a:t>DesignS</a:t>
            </a:r>
            <a:r>
              <a:rPr lang="en-US" dirty="0">
                <a:highlight>
                  <a:srgbClr val="000000"/>
                </a:highlight>
              </a:rPr>
              <a:t> </a:t>
            </a:r>
          </a:p>
        </p:txBody>
      </p:sp>
      <p:sp>
        <p:nvSpPr>
          <p:cNvPr id="7" name="Subtitle 6"/>
          <p:cNvSpPr>
            <a:spLocks noGrp="1"/>
          </p:cNvSpPr>
          <p:nvPr>
            <p:ph type="subTitle" idx="1"/>
          </p:nvPr>
        </p:nvSpPr>
        <p:spPr/>
        <p:txBody>
          <a:bodyPr/>
          <a:lstStyle/>
          <a:p>
            <a:pPr algn="ctr"/>
            <a:r>
              <a:rPr lang="en-US" dirty="0">
                <a:solidFill>
                  <a:schemeClr val="tx2"/>
                </a:solidFill>
              </a:rPr>
              <a:t>International Institute for Reproductive Loss</a:t>
            </a:r>
          </a:p>
          <a:p>
            <a:pPr algn="ctr"/>
            <a:r>
              <a:rPr lang="en-US" dirty="0">
                <a:solidFill>
                  <a:schemeClr val="tx2"/>
                </a:solidFill>
              </a:rPr>
              <a:t>Priscilla </a:t>
            </a:r>
            <a:r>
              <a:rPr lang="en-US" dirty="0" err="1">
                <a:solidFill>
                  <a:schemeClr val="tx2"/>
                </a:solidFill>
              </a:rPr>
              <a:t>K.Coleman</a:t>
            </a:r>
            <a:r>
              <a:rPr lang="en-US" dirty="0">
                <a:solidFill>
                  <a:schemeClr val="tx2"/>
                </a:solidFill>
              </a:rPr>
              <a:t>, PhD</a:t>
            </a:r>
          </a:p>
          <a:p>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7E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5683-7FA7-BA58-EA3C-58469030B757}"/>
              </a:ext>
            </a:extLst>
          </p:cNvPr>
          <p:cNvSpPr>
            <a:spLocks noGrp="1"/>
          </p:cNvSpPr>
          <p:nvPr>
            <p:ph type="title"/>
          </p:nvPr>
        </p:nvSpPr>
        <p:spPr/>
        <p:txBody>
          <a:bodyPr/>
          <a:lstStyle/>
          <a:p>
            <a:pPr algn="ctr"/>
            <a:r>
              <a:rPr lang="en-US" sz="2800" b="1" dirty="0">
                <a:solidFill>
                  <a:schemeClr val="bg1"/>
                </a:solidFill>
                <a:latin typeface="+mn-lt"/>
              </a:rPr>
              <a:t>Advantages and Disadvantages of </a:t>
            </a:r>
            <a:br>
              <a:rPr lang="en-US" sz="2800" b="1" dirty="0">
                <a:solidFill>
                  <a:schemeClr val="bg1"/>
                </a:solidFill>
                <a:latin typeface="+mn-lt"/>
              </a:rPr>
            </a:br>
            <a:r>
              <a:rPr lang="en-US" sz="2800" b="1" dirty="0">
                <a:solidFill>
                  <a:schemeClr val="bg1"/>
                </a:solidFill>
                <a:latin typeface="+mn-lt"/>
              </a:rPr>
              <a:t>Correlational Research Designs</a:t>
            </a:r>
            <a:endParaRPr lang="en-US" dirty="0">
              <a:solidFill>
                <a:schemeClr val="bg1"/>
              </a:solidFill>
            </a:endParaRPr>
          </a:p>
        </p:txBody>
      </p:sp>
      <p:sp>
        <p:nvSpPr>
          <p:cNvPr id="3" name="Content Placeholder 2">
            <a:extLst>
              <a:ext uri="{FF2B5EF4-FFF2-40B4-BE49-F238E27FC236}">
                <a16:creationId xmlns:a16="http://schemas.microsoft.com/office/drawing/2014/main" id="{8A4F1E35-055E-4426-E313-F901EDC820AD}"/>
              </a:ext>
            </a:extLst>
          </p:cNvPr>
          <p:cNvSpPr>
            <a:spLocks noGrp="1"/>
          </p:cNvSpPr>
          <p:nvPr>
            <p:ph sz="half" idx="1"/>
          </p:nvPr>
        </p:nvSpPr>
        <p:spPr/>
        <p:txBody>
          <a:bodyPr>
            <a:normAutofit lnSpcReduction="10000"/>
          </a:bodyPr>
          <a:lstStyle/>
          <a:p>
            <a:pPr marL="0" indent="0">
              <a:buNone/>
            </a:pPr>
            <a:r>
              <a:rPr lang="en-US" dirty="0">
                <a:solidFill>
                  <a:schemeClr val="bg1"/>
                </a:solidFill>
              </a:rPr>
              <a:t>1) A</a:t>
            </a:r>
            <a:r>
              <a:rPr lang="en-US" b="0" i="0" dirty="0">
                <a:solidFill>
                  <a:schemeClr val="bg1"/>
                </a:solidFill>
                <a:effectLst/>
              </a:rPr>
              <a:t>llows researchers to collect much more data than experiments and is often cost effective.</a:t>
            </a:r>
            <a:endParaRPr lang="en-US" dirty="0">
              <a:solidFill>
                <a:schemeClr val="bg1"/>
              </a:solidFill>
            </a:endParaRPr>
          </a:p>
          <a:p>
            <a:pPr marL="0" indent="0">
              <a:buNone/>
            </a:pPr>
            <a:r>
              <a:rPr lang="en-US" b="0" i="0" dirty="0">
                <a:solidFill>
                  <a:schemeClr val="bg1"/>
                </a:solidFill>
                <a:effectLst/>
              </a:rPr>
              <a:t>2) Because correlational research usually </a:t>
            </a:r>
            <a:r>
              <a:rPr lang="en-US" dirty="0">
                <a:solidFill>
                  <a:schemeClr val="bg1"/>
                </a:solidFill>
              </a:rPr>
              <a:t>occurs </a:t>
            </a:r>
            <a:r>
              <a:rPr lang="en-US" b="0" i="0" dirty="0">
                <a:solidFill>
                  <a:schemeClr val="bg1"/>
                </a:solidFill>
                <a:effectLst/>
              </a:rPr>
              <a:t>outside the laboratory, the results tend to be more applicable to everyday life.</a:t>
            </a:r>
          </a:p>
          <a:p>
            <a:pPr marL="0" indent="0">
              <a:buNone/>
            </a:pPr>
            <a:r>
              <a:rPr lang="en-US" b="0" i="0" dirty="0">
                <a:solidFill>
                  <a:schemeClr val="bg1"/>
                </a:solidFill>
                <a:effectLst/>
              </a:rPr>
              <a:t>3) When researchers begin investigating a phenomenon, correlational research results often stimulate ideas for more tightly controlled studies.</a:t>
            </a:r>
          </a:p>
          <a:p>
            <a:pPr marL="0" indent="0">
              <a:buNone/>
            </a:pPr>
            <a:r>
              <a:rPr lang="en-US" b="0" i="0" dirty="0">
                <a:solidFill>
                  <a:schemeClr val="bg1"/>
                </a:solidFill>
                <a:effectLst/>
              </a:rPr>
              <a:t>4) Correlational research can help us understand the complex relationships </a:t>
            </a:r>
            <a:r>
              <a:rPr lang="en-US" dirty="0">
                <a:solidFill>
                  <a:schemeClr val="bg1"/>
                </a:solidFill>
              </a:rPr>
              <a:t>among many </a:t>
            </a:r>
            <a:r>
              <a:rPr lang="en-US" b="0" i="0" dirty="0">
                <a:solidFill>
                  <a:schemeClr val="bg1"/>
                </a:solidFill>
                <a:effectLst/>
              </a:rPr>
              <a:t>variables.</a:t>
            </a:r>
            <a:endParaRPr lang="en-US" dirty="0">
              <a:solidFill>
                <a:schemeClr val="bg1"/>
              </a:solidFill>
            </a:endParaRPr>
          </a:p>
        </p:txBody>
      </p:sp>
      <p:sp>
        <p:nvSpPr>
          <p:cNvPr id="4" name="Content Placeholder 3">
            <a:extLst>
              <a:ext uri="{FF2B5EF4-FFF2-40B4-BE49-F238E27FC236}">
                <a16:creationId xmlns:a16="http://schemas.microsoft.com/office/drawing/2014/main" id="{AE24DD4C-AA9C-F21F-6DEE-7A17BEDA6AA0}"/>
              </a:ext>
            </a:extLst>
          </p:cNvPr>
          <p:cNvSpPr>
            <a:spLocks noGrp="1"/>
          </p:cNvSpPr>
          <p:nvPr>
            <p:ph sz="half" idx="2"/>
          </p:nvPr>
        </p:nvSpPr>
        <p:spPr/>
        <p:txBody>
          <a:bodyPr>
            <a:normAutofit lnSpcReduction="10000"/>
          </a:bodyPr>
          <a:lstStyle/>
          <a:p>
            <a:pPr marL="457200" indent="-457200">
              <a:buAutoNum type="arabicParenR"/>
            </a:pPr>
            <a:r>
              <a:rPr lang="en-US" b="0" i="0" dirty="0">
                <a:solidFill>
                  <a:schemeClr val="bg1"/>
                </a:solidFill>
                <a:effectLst/>
              </a:rPr>
              <a:t>There may be unknown, unmeasured reasons why two or more variables are related and inferring causality is not possible. </a:t>
            </a:r>
            <a:r>
              <a:rPr lang="en-US" dirty="0">
                <a:solidFill>
                  <a:schemeClr val="bg1"/>
                </a:solidFill>
              </a:rPr>
              <a:t>More specifically, a correlation doesn't reveal which variable influences the other. For example, finding that child behavior problems are associated with maternal depression, doesn’t reveal the directionality of effect. We don’t know if depression causes children to act out or if children’s negative behavior leads to mothers feeling depressed. Alternatively, a third variable (such as divorce) could be responsible for both.</a:t>
            </a:r>
          </a:p>
          <a:p>
            <a:pPr marL="457200" indent="-457200">
              <a:buAutoNum type="arabicParenR"/>
            </a:pPr>
            <a:r>
              <a:rPr lang="en-US" dirty="0">
                <a:solidFill>
                  <a:schemeClr val="bg1"/>
                </a:solidFill>
              </a:rPr>
              <a:t>Potential for multiple undetected, confounding variables to be operative.</a:t>
            </a:r>
          </a:p>
        </p:txBody>
      </p:sp>
      <p:sp>
        <p:nvSpPr>
          <p:cNvPr id="5" name="Footer Placeholder 4">
            <a:extLst>
              <a:ext uri="{FF2B5EF4-FFF2-40B4-BE49-F238E27FC236}">
                <a16:creationId xmlns:a16="http://schemas.microsoft.com/office/drawing/2014/main" id="{34019A3F-90D9-245B-622D-B0A5948B596F}"/>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7433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290FB-D585-D307-67C3-60641F6FB50A}"/>
              </a:ext>
            </a:extLst>
          </p:cNvPr>
          <p:cNvSpPr txBox="1"/>
          <p:nvPr/>
        </p:nvSpPr>
        <p:spPr>
          <a:xfrm>
            <a:off x="1016000" y="284480"/>
            <a:ext cx="2966720" cy="5447645"/>
          </a:xfrm>
          <a:prstGeom prst="rect">
            <a:avLst/>
          </a:prstGeom>
          <a:solidFill>
            <a:schemeClr val="bg2"/>
          </a:solidFill>
        </p:spPr>
        <p:txBody>
          <a:bodyPr wrap="square">
            <a:spAutoFit/>
          </a:bodyPr>
          <a:lstStyle/>
          <a:p>
            <a:pPr algn="l"/>
            <a:r>
              <a:rPr lang="en-US" sz="2800" b="1" i="0" dirty="0">
                <a:solidFill>
                  <a:srgbClr val="000000"/>
                </a:solidFill>
                <a:effectLst/>
              </a:rPr>
              <a:t>“Research is something that everyone can do, and everyone ought to do. It is simply collecting information and thinking systematically about it.”</a:t>
            </a:r>
          </a:p>
          <a:p>
            <a:pPr algn="l"/>
            <a:r>
              <a:rPr lang="en-US" sz="4000" b="1" i="1" dirty="0">
                <a:solidFill>
                  <a:srgbClr val="000000"/>
                </a:solidFill>
                <a:effectLst/>
              </a:rPr>
              <a:t>- </a:t>
            </a:r>
            <a:r>
              <a:rPr lang="en-US" sz="2800" i="1" dirty="0">
                <a:solidFill>
                  <a:srgbClr val="000000"/>
                </a:solidFill>
                <a:effectLst/>
              </a:rPr>
              <a:t>Raewyn Connell</a:t>
            </a:r>
            <a:endParaRPr lang="en-US" sz="2800" i="0" dirty="0">
              <a:solidFill>
                <a:srgbClr val="000000"/>
              </a:solidFill>
              <a:effectLst/>
            </a:endParaRPr>
          </a:p>
        </p:txBody>
      </p:sp>
      <p:sp>
        <p:nvSpPr>
          <p:cNvPr id="2" name="Footer Placeholder 1">
            <a:extLst>
              <a:ext uri="{FF2B5EF4-FFF2-40B4-BE49-F238E27FC236}">
                <a16:creationId xmlns:a16="http://schemas.microsoft.com/office/drawing/2014/main" id="{2AF34008-25AC-0611-3C76-C075EF3A5345}"/>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7173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7226447" y="1934348"/>
            <a:ext cx="4840367" cy="4744038"/>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TextBox 3"/>
          <p:cNvSpPr txBox="1"/>
          <p:nvPr/>
        </p:nvSpPr>
        <p:spPr>
          <a:xfrm>
            <a:off x="685800" y="1754733"/>
            <a:ext cx="6369809" cy="1970411"/>
          </a:xfrm>
          <a:prstGeom prst="rect">
            <a:avLst/>
          </a:prstGeom>
        </p:spPr>
        <p:txBody>
          <a:bodyPr lIns="0" tIns="0" rIns="0" bIns="0" rtlCol="0" anchor="t">
            <a:spAutoFit/>
          </a:bodyPr>
          <a:lstStyle/>
          <a:p>
            <a:pPr>
              <a:lnSpc>
                <a:spcPts val="5244"/>
              </a:lnSpc>
            </a:pPr>
            <a:r>
              <a:rPr lang="en-US" sz="4034" spc="20"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366078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29360" y="76200"/>
            <a:ext cx="9856222" cy="1163320"/>
          </a:xfrm>
        </p:spPr>
        <p:txBody>
          <a:bodyPr>
            <a:normAutofit/>
          </a:bodyPr>
          <a:lstStyle/>
          <a:p>
            <a:pPr algn="ctr"/>
            <a:r>
              <a:rPr lang="en-US" sz="3600" b="1" dirty="0">
                <a:solidFill>
                  <a:schemeClr val="tx2"/>
                </a:solidFill>
                <a:latin typeface="+mn-lt"/>
              </a:rPr>
              <a:t>Common Types of Studies Conducted in </a:t>
            </a:r>
            <a:br>
              <a:rPr lang="en-US" sz="3600" b="1" dirty="0">
                <a:solidFill>
                  <a:schemeClr val="tx2"/>
                </a:solidFill>
                <a:latin typeface="+mn-lt"/>
              </a:rPr>
            </a:br>
            <a:r>
              <a:rPr lang="en-US" sz="3600" b="1" dirty="0">
                <a:solidFill>
                  <a:schemeClr val="tx2"/>
                </a:solidFill>
                <a:latin typeface="+mn-lt"/>
              </a:rPr>
              <a:t>the Social and Behavioral Sciences </a:t>
            </a:r>
          </a:p>
        </p:txBody>
      </p:sp>
      <p:sp>
        <p:nvSpPr>
          <p:cNvPr id="14" name="Content Placeholder 13"/>
          <p:cNvSpPr>
            <a:spLocks noGrp="1"/>
          </p:cNvSpPr>
          <p:nvPr>
            <p:ph sz="half" idx="1"/>
          </p:nvPr>
        </p:nvSpPr>
        <p:spPr/>
        <p:txBody>
          <a:bodyPr>
            <a:normAutofit/>
          </a:bodyPr>
          <a:lstStyle/>
          <a:p>
            <a:r>
              <a:rPr lang="en-US" sz="3200" b="1" dirty="0"/>
              <a:t>Case study</a:t>
            </a:r>
          </a:p>
          <a:p>
            <a:r>
              <a:rPr lang="en-US" sz="3200" b="1" dirty="0"/>
              <a:t>Naturalistic observation</a:t>
            </a:r>
          </a:p>
          <a:p>
            <a:r>
              <a:rPr lang="en-US" sz="3200" b="1" dirty="0">
                <a:effectLst/>
                <a:ea typeface="Times New Roman" panose="02020603050405020304" pitchFamily="18" charset="0"/>
              </a:rPr>
              <a:t>Experimental method</a:t>
            </a:r>
          </a:p>
          <a:p>
            <a:r>
              <a:rPr lang="en-US" sz="3200" b="1" dirty="0">
                <a:effectLst/>
                <a:ea typeface="Times New Roman" panose="02020603050405020304" pitchFamily="18" charset="0"/>
              </a:rPr>
              <a:t>Naturally occurring experiments</a:t>
            </a:r>
          </a:p>
          <a:p>
            <a:r>
              <a:rPr lang="en-US" sz="3200" b="1" dirty="0">
                <a:effectLst/>
                <a:ea typeface="Times New Roman" panose="02020603050405020304" pitchFamily="18" charset="0"/>
              </a:rPr>
              <a:t>Correlational research</a:t>
            </a:r>
          </a:p>
          <a:p>
            <a:endParaRPr lang="en-US" sz="2400" dirty="0">
              <a:effectLst/>
              <a:ea typeface="Times New Roman" panose="02020603050405020304" pitchFamily="18" charset="0"/>
            </a:endParaRPr>
          </a:p>
          <a:p>
            <a:endParaRPr lang="en-US" dirty="0"/>
          </a:p>
        </p:txBody>
      </p:sp>
      <p:pic>
        <p:nvPicPr>
          <p:cNvPr id="4" name="Content Placeholder 3" descr="A blue and white spiral with a white ball&#10;&#10;Description automatically generated">
            <a:extLst>
              <a:ext uri="{FF2B5EF4-FFF2-40B4-BE49-F238E27FC236}">
                <a16:creationId xmlns:a16="http://schemas.microsoft.com/office/drawing/2014/main" id="{44AF00C0-F28E-DBCA-7F12-4EB5C99529C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43650" y="1600200"/>
            <a:ext cx="4572000" cy="4572000"/>
          </a:xfrm>
        </p:spPr>
      </p:pic>
      <p:sp>
        <p:nvSpPr>
          <p:cNvPr id="2" name="Footer Placeholder 1">
            <a:extLst>
              <a:ext uri="{FF2B5EF4-FFF2-40B4-BE49-F238E27FC236}">
                <a16:creationId xmlns:a16="http://schemas.microsoft.com/office/drawing/2014/main" id="{023DDA57-978B-2B05-4C8E-58236F3FC098}"/>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98A3D-2DFE-70D4-070A-DF0AFB1DABB4}"/>
              </a:ext>
            </a:extLst>
          </p:cNvPr>
          <p:cNvSpPr txBox="1"/>
          <p:nvPr/>
        </p:nvSpPr>
        <p:spPr>
          <a:xfrm>
            <a:off x="7452852" y="353962"/>
            <a:ext cx="4493340" cy="6247864"/>
          </a:xfrm>
          <a:prstGeom prst="rect">
            <a:avLst/>
          </a:prstGeom>
          <a:blipFill>
            <a:blip r:embed="rId3">
              <a:extLst>
                <a:ext uri="{BEBA8EAE-BF5A-486C-A8C5-ECC9F3942E4B}">
                  <a14:imgProps xmlns:a14="http://schemas.microsoft.com/office/drawing/2010/main">
                    <a14:imgLayer r:embed="rId4">
                      <a14:imgEffect>
                        <a14:artisticPencilGrayscale/>
                      </a14:imgEffect>
                    </a14:imgLayer>
                  </a14:imgProps>
                </a:ext>
              </a:extLst>
            </a:blip>
            <a:tile tx="0" ty="0" sx="100000" sy="100000" flip="none" algn="tl"/>
          </a:blipFill>
        </p:spPr>
        <p:txBody>
          <a:bodyPr wrap="square">
            <a:spAutoFit/>
          </a:bodyPr>
          <a:lstStyle/>
          <a:p>
            <a:pPr marL="0" marR="0" indent="457200" defTabSz="685800">
              <a:spcBef>
                <a:spcPts val="0"/>
              </a:spcBef>
              <a:spcAft>
                <a:spcPts val="0"/>
              </a:spcAft>
              <a:tabLst>
                <a:tab pos="685800" algn="l"/>
                <a:tab pos="747713" algn="l"/>
                <a:tab pos="800100" algn="l"/>
              </a:tabLst>
            </a:pPr>
            <a:r>
              <a:rPr lang="en-US" sz="3600" b="1" dirty="0">
                <a:effectLst/>
                <a:ea typeface="Times New Roman" panose="02020603050405020304" pitchFamily="18" charset="0"/>
              </a:rPr>
              <a:t>CASE STUDY</a:t>
            </a:r>
            <a:endParaRPr lang="en-US" sz="4000" b="1"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Tx/>
              <a:buChar char="-"/>
            </a:pPr>
            <a:endParaRPr lang="en-US" sz="2000" b="1" dirty="0">
              <a:effectLst/>
              <a:latin typeface="Euphemia" panose="020B0503040102020104" pitchFamily="34" charset="0"/>
              <a:ea typeface="Times New Roman" panose="02020603050405020304" pitchFamily="18" charset="0"/>
            </a:endParaRPr>
          </a:p>
          <a:p>
            <a:pPr marL="285750" marR="0" indent="-285750">
              <a:spcBef>
                <a:spcPts val="0"/>
              </a:spcBef>
              <a:spcAft>
                <a:spcPts val="0"/>
              </a:spcAft>
              <a:buFontTx/>
              <a:buChar char="-"/>
            </a:pPr>
            <a:r>
              <a:rPr lang="en-US" sz="2000" b="1" dirty="0">
                <a:effectLst/>
                <a:latin typeface="Euphemia" panose="020B0503040102020104" pitchFamily="34" charset="0"/>
                <a:ea typeface="Times New Roman" panose="02020603050405020304" pitchFamily="18" charset="0"/>
              </a:rPr>
              <a:t>A case study is an in-depth, usually long-term examination of a single or a few instances of a phenomenon. </a:t>
            </a:r>
          </a:p>
          <a:p>
            <a:pPr marL="285750" marR="0" indent="-285750">
              <a:spcBef>
                <a:spcPts val="0"/>
              </a:spcBef>
              <a:spcAft>
                <a:spcPts val="0"/>
              </a:spcAft>
              <a:buFontTx/>
              <a:buChar char="-"/>
            </a:pPr>
            <a:endParaRPr lang="en-US" sz="2000" b="1" dirty="0">
              <a:latin typeface="Euphemia" panose="020B0503040102020104" pitchFamily="34" charset="0"/>
              <a:ea typeface="Times New Roman" panose="02020603050405020304" pitchFamily="18" charset="0"/>
            </a:endParaRPr>
          </a:p>
          <a:p>
            <a:pPr marL="285750" marR="0" indent="-285750">
              <a:spcBef>
                <a:spcPts val="0"/>
              </a:spcBef>
              <a:spcAft>
                <a:spcPts val="0"/>
              </a:spcAft>
              <a:buFontTx/>
              <a:buChar char="-"/>
            </a:pPr>
            <a:r>
              <a:rPr lang="en-US" sz="2000" b="1" dirty="0">
                <a:effectLst/>
                <a:latin typeface="Euphemia" panose="020B0503040102020104" pitchFamily="34" charset="0"/>
                <a:ea typeface="Times New Roman" panose="02020603050405020304" pitchFamily="18" charset="0"/>
              </a:rPr>
              <a:t>The data tend to be detailed, varied, and extensive.</a:t>
            </a:r>
            <a:endParaRPr lang="en-US" sz="2000" b="1" dirty="0">
              <a:latin typeface="Euphemia" panose="020B0503040102020104" pitchFamily="34" charset="0"/>
              <a:ea typeface="Times New Roman" panose="02020603050405020304" pitchFamily="18" charset="0"/>
            </a:endParaRPr>
          </a:p>
          <a:p>
            <a:pPr marL="285750" marR="0" indent="-285750">
              <a:spcBef>
                <a:spcPts val="0"/>
              </a:spcBef>
              <a:spcAft>
                <a:spcPts val="0"/>
              </a:spcAft>
              <a:buFontTx/>
              <a:buChar char="-"/>
            </a:pPr>
            <a:endParaRPr lang="en-US" sz="2000" b="1" dirty="0">
              <a:effectLst/>
              <a:latin typeface="Euphemia" panose="020B0503040102020104" pitchFamily="34" charset="0"/>
              <a:ea typeface="Times New Roman" panose="02020603050405020304" pitchFamily="18" charset="0"/>
            </a:endParaRPr>
          </a:p>
          <a:p>
            <a:pPr marL="285750" marR="0" indent="-285750">
              <a:spcBef>
                <a:spcPts val="0"/>
              </a:spcBef>
              <a:spcAft>
                <a:spcPts val="0"/>
              </a:spcAft>
              <a:buFontTx/>
              <a:buChar char="-"/>
            </a:pPr>
            <a:r>
              <a:rPr lang="en-US" sz="2000" b="1" dirty="0">
                <a:effectLst/>
                <a:latin typeface="Euphemia" panose="020B0503040102020104" pitchFamily="34" charset="0"/>
                <a:ea typeface="Times New Roman" panose="02020603050405020304" pitchFamily="18" charset="0"/>
              </a:rPr>
              <a:t>Cases can be individuals, groups, organizations, movements, events, or geographic units.</a:t>
            </a:r>
            <a:endParaRPr lang="en-US" sz="2000" b="1" dirty="0">
              <a:latin typeface="Euphemia" panose="020B0503040102020104" pitchFamily="34" charset="0"/>
              <a:ea typeface="Times New Roman" panose="02020603050405020304" pitchFamily="18" charset="0"/>
            </a:endParaRPr>
          </a:p>
          <a:p>
            <a:pPr marL="285750" marR="0" indent="-285750">
              <a:spcBef>
                <a:spcPts val="0"/>
              </a:spcBef>
              <a:spcAft>
                <a:spcPts val="0"/>
              </a:spcAft>
              <a:buFontTx/>
              <a:buChar char="-"/>
            </a:pPr>
            <a:endParaRPr lang="en-US" sz="2000" b="1" dirty="0">
              <a:effectLst/>
              <a:latin typeface="Euphemia" panose="020B0503040102020104" pitchFamily="34" charset="0"/>
              <a:ea typeface="Times New Roman" panose="02020603050405020304" pitchFamily="18" charset="0"/>
            </a:endParaRPr>
          </a:p>
          <a:p>
            <a:pPr marL="285750" marR="0" indent="-285750">
              <a:spcBef>
                <a:spcPts val="0"/>
              </a:spcBef>
              <a:spcAft>
                <a:spcPts val="0"/>
              </a:spcAft>
              <a:buFontTx/>
              <a:buChar char="-"/>
            </a:pPr>
            <a:r>
              <a:rPr lang="en-US" sz="2000" b="1" dirty="0">
                <a:effectLst/>
                <a:latin typeface="Euphemia" panose="020B0503040102020104" pitchFamily="34" charset="0"/>
                <a:ea typeface="Times New Roman" panose="02020603050405020304" pitchFamily="18" charset="0"/>
              </a:rPr>
              <a:t>The scope can range from an anthropologist’s description of an entire culture to an individual’s memory.</a:t>
            </a:r>
          </a:p>
          <a:p>
            <a:pPr marL="0" marR="0">
              <a:spcBef>
                <a:spcPts val="0"/>
              </a:spcBef>
              <a:spcAft>
                <a:spcPts val="0"/>
              </a:spcAft>
            </a:pPr>
            <a:r>
              <a:rPr lang="en-US" sz="2400" b="1" dirty="0">
                <a:effectLst/>
                <a:latin typeface="Euphemia" panose="020B0503040102020104" pitchFamily="34" charset="0"/>
                <a:ea typeface="Times New Roman" panose="02020603050405020304" pitchFamily="18" charset="0"/>
              </a:rPr>
              <a:t> </a:t>
            </a:r>
            <a:endParaRPr lang="en-US" sz="2400" b="1" dirty="0">
              <a:latin typeface="Euphemia" panose="020B0503040102020104" pitchFamily="34" charset="0"/>
              <a:ea typeface="Times New Roman" panose="02020603050405020304" pitchFamily="18" charset="0"/>
            </a:endParaRPr>
          </a:p>
        </p:txBody>
      </p:sp>
      <p:sp>
        <p:nvSpPr>
          <p:cNvPr id="2" name="Footer Placeholder 1">
            <a:extLst>
              <a:ext uri="{FF2B5EF4-FFF2-40B4-BE49-F238E27FC236}">
                <a16:creationId xmlns:a16="http://schemas.microsoft.com/office/drawing/2014/main" id="{943E713E-7627-81A4-1033-EB0ABBDB7CBA}"/>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1540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08D7-0D66-9A71-909C-CBCB84E69453}"/>
              </a:ext>
            </a:extLst>
          </p:cNvPr>
          <p:cNvSpPr>
            <a:spLocks noGrp="1"/>
          </p:cNvSpPr>
          <p:nvPr>
            <p:ph type="title"/>
          </p:nvPr>
        </p:nvSpPr>
        <p:spPr>
          <a:xfrm>
            <a:off x="1104900" y="76200"/>
            <a:ext cx="9980682" cy="1096962"/>
          </a:xfrm>
        </p:spPr>
        <p:txBody>
          <a:bodyPr anchor="b">
            <a:normAutofit/>
          </a:bodyPr>
          <a:lstStyle/>
          <a:p>
            <a:r>
              <a:rPr lang="en-US" b="1" dirty="0">
                <a:latin typeface="+mn-lt"/>
              </a:rPr>
              <a:t>Example of a Case Study</a:t>
            </a:r>
          </a:p>
        </p:txBody>
      </p:sp>
      <p:sp>
        <p:nvSpPr>
          <p:cNvPr id="3" name="Text Placeholder 2">
            <a:extLst>
              <a:ext uri="{FF2B5EF4-FFF2-40B4-BE49-F238E27FC236}">
                <a16:creationId xmlns:a16="http://schemas.microsoft.com/office/drawing/2014/main" id="{6EA90FB2-AE1F-6C42-187F-F5554D14FE96}"/>
              </a:ext>
            </a:extLst>
          </p:cNvPr>
          <p:cNvSpPr>
            <a:spLocks noGrp="1"/>
          </p:cNvSpPr>
          <p:nvPr>
            <p:ph type="body" sz="half" idx="2"/>
          </p:nvPr>
        </p:nvSpPr>
        <p:spPr>
          <a:xfrm>
            <a:off x="1104898" y="1531088"/>
            <a:ext cx="6327259" cy="5250712"/>
          </a:xfrm>
        </p:spPr>
        <p:txBody>
          <a:bodyPr>
            <a:noAutofit/>
          </a:bodyPr>
          <a:lstStyle/>
          <a:p>
            <a:pPr marL="0" marR="0">
              <a:spcBef>
                <a:spcPts val="0"/>
              </a:spcBef>
              <a:spcAft>
                <a:spcPts val="600"/>
              </a:spcAft>
            </a:pPr>
            <a:r>
              <a:rPr lang="en-US" sz="2400" dirty="0">
                <a:effectLst/>
              </a:rPr>
              <a:t>Dr. </a:t>
            </a:r>
            <a:r>
              <a:rPr lang="en-US" sz="2400" dirty="0"/>
              <a:t>Angela Lanfranchi</a:t>
            </a:r>
            <a:r>
              <a:rPr lang="en-US" sz="2400" dirty="0">
                <a:effectLst/>
              </a:rPr>
              <a:t> is a breast surgeon who has studied the link between abortion and breast cancer. </a:t>
            </a:r>
            <a:r>
              <a:rPr lang="en-US" sz="2400" dirty="0"/>
              <a:t>O</a:t>
            </a:r>
            <a:r>
              <a:rPr lang="en-US" sz="2400" dirty="0">
                <a:effectLst/>
              </a:rPr>
              <a:t>ne of her patients who had a history of multiple abortions</a:t>
            </a:r>
            <a:r>
              <a:rPr lang="en-US" sz="2400" dirty="0"/>
              <a:t>, </a:t>
            </a:r>
            <a:r>
              <a:rPr lang="en-US" sz="2400" dirty="0">
                <a:effectLst/>
              </a:rPr>
              <a:t>and no live births was diagnosed with breast cancer at age 36. </a:t>
            </a:r>
            <a:r>
              <a:rPr lang="en-US" sz="2400" dirty="0"/>
              <a:t>The patient’s </a:t>
            </a:r>
            <a:r>
              <a:rPr lang="en-US" sz="2400" dirty="0">
                <a:effectLst/>
              </a:rPr>
              <a:t>identical twin sister, who has the same genetic make-up became concerned that she too may have the disease. She had no history of abortion but had delivered children. </a:t>
            </a:r>
            <a:r>
              <a:rPr lang="en-US" sz="2400" dirty="0"/>
              <a:t>The second twin never developed breast cancer. Dr. Lanfranchi </a:t>
            </a:r>
            <a:r>
              <a:rPr lang="en-US" sz="2400" dirty="0">
                <a:effectLst/>
              </a:rPr>
              <a:t>studied the two women’s histories very closely to see if there were any other possible etiological factors. Reproductive history was the most </a:t>
            </a:r>
            <a:r>
              <a:rPr lang="en-US" sz="2400" dirty="0"/>
              <a:t>obvious </a:t>
            </a:r>
            <a:r>
              <a:rPr lang="en-US" sz="2400" dirty="0">
                <a:effectLst/>
              </a:rPr>
              <a:t>difference. </a:t>
            </a:r>
          </a:p>
          <a:p>
            <a:pPr marL="0" marR="0">
              <a:spcBef>
                <a:spcPts val="0"/>
              </a:spcBef>
              <a:spcAft>
                <a:spcPts val="600"/>
              </a:spcAft>
            </a:pPr>
            <a:r>
              <a:rPr lang="en-US" sz="2400" dirty="0">
                <a:effectLst/>
              </a:rPr>
              <a:t> </a:t>
            </a:r>
            <a:endParaRPr lang="en-US" sz="2400" dirty="0"/>
          </a:p>
        </p:txBody>
      </p:sp>
      <p:pic>
        <p:nvPicPr>
          <p:cNvPr id="6" name="Content Placeholder 5" descr="A person with short hair wearing jeans and a pink scarf&#10;&#10;Description automatically generated">
            <a:extLst>
              <a:ext uri="{FF2B5EF4-FFF2-40B4-BE49-F238E27FC236}">
                <a16:creationId xmlns:a16="http://schemas.microsoft.com/office/drawing/2014/main" id="{E5F268CF-2815-F80C-AA97-2FC84E70DFEB}"/>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0898" r="1" b="41647"/>
          <a:stretch/>
        </p:blipFill>
        <p:spPr>
          <a:xfrm>
            <a:off x="7606145" y="1832968"/>
            <a:ext cx="4166754" cy="2962316"/>
          </a:xfrm>
          <a:noFill/>
          <a:effectLst>
            <a:softEdge rad="431800"/>
          </a:effectLst>
        </p:spPr>
      </p:pic>
      <p:sp>
        <p:nvSpPr>
          <p:cNvPr id="4" name="Footer Placeholder 3">
            <a:extLst>
              <a:ext uri="{FF2B5EF4-FFF2-40B4-BE49-F238E27FC236}">
                <a16:creationId xmlns:a16="http://schemas.microsoft.com/office/drawing/2014/main" id="{9070A525-CEBC-A6F3-B464-E0110E532B74}"/>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1372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F1B5-32A4-924A-B546-9B307BE1DDF5}"/>
              </a:ext>
            </a:extLst>
          </p:cNvPr>
          <p:cNvSpPr>
            <a:spLocks noGrp="1"/>
          </p:cNvSpPr>
          <p:nvPr>
            <p:ph type="title"/>
          </p:nvPr>
        </p:nvSpPr>
        <p:spPr>
          <a:xfrm>
            <a:off x="1104900" y="76200"/>
            <a:ext cx="9980682" cy="1096962"/>
          </a:xfrm>
        </p:spPr>
        <p:txBody>
          <a:bodyPr vert="horz" lIns="0" tIns="45720" rIns="0" bIns="45720" rtlCol="0" anchor="b">
            <a:normAutofit/>
          </a:bodyPr>
          <a:lstStyle/>
          <a:p>
            <a:pPr algn="ctr"/>
            <a:r>
              <a:rPr lang="en-US" b="1" dirty="0">
                <a:latin typeface="+mn-lt"/>
              </a:rPr>
              <a:t>Case Study Data Sources</a:t>
            </a:r>
          </a:p>
        </p:txBody>
      </p:sp>
      <p:graphicFrame>
        <p:nvGraphicFramePr>
          <p:cNvPr id="6" name="TextBox 3">
            <a:extLst>
              <a:ext uri="{FF2B5EF4-FFF2-40B4-BE49-F238E27FC236}">
                <a16:creationId xmlns:a16="http://schemas.microsoft.com/office/drawing/2014/main" id="{647CDBAC-3441-A443-5A9F-133678622DCF}"/>
              </a:ext>
            </a:extLst>
          </p:cNvPr>
          <p:cNvGraphicFramePr/>
          <p:nvPr>
            <p:extLst>
              <p:ext uri="{D42A27DB-BD31-4B8C-83A1-F6EECF244321}">
                <p14:modId xmlns:p14="http://schemas.microsoft.com/office/powerpoint/2010/main" val="1985921174"/>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5E2A4DF-E1C2-5FB8-3871-438A5B9FDC36}"/>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60937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bg2">
                <a:lumMod val="75000"/>
              </a:schemeClr>
            </a:gs>
            <a:gs pos="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56FC-F25F-0A81-DE89-FA7D34247719}"/>
              </a:ext>
            </a:extLst>
          </p:cNvPr>
          <p:cNvSpPr>
            <a:spLocks noGrp="1"/>
          </p:cNvSpPr>
          <p:nvPr>
            <p:ph type="title"/>
          </p:nvPr>
        </p:nvSpPr>
        <p:spPr/>
        <p:txBody>
          <a:bodyPr/>
          <a:lstStyle/>
          <a:p>
            <a:pPr algn="ctr"/>
            <a:r>
              <a:rPr lang="en-US" b="1" dirty="0">
                <a:latin typeface="+mn-lt"/>
              </a:rPr>
              <a:t>Advantages of Case Studies</a:t>
            </a:r>
          </a:p>
        </p:txBody>
      </p:sp>
      <p:sp>
        <p:nvSpPr>
          <p:cNvPr id="3" name="Content Placeholder 2">
            <a:extLst>
              <a:ext uri="{FF2B5EF4-FFF2-40B4-BE49-F238E27FC236}">
                <a16:creationId xmlns:a16="http://schemas.microsoft.com/office/drawing/2014/main" id="{2DF3917B-29DA-1E7C-5DF2-8B4ED0D83F4E}"/>
              </a:ext>
            </a:extLst>
          </p:cNvPr>
          <p:cNvSpPr>
            <a:spLocks noGrp="1"/>
          </p:cNvSpPr>
          <p:nvPr>
            <p:ph idx="1"/>
          </p:nvPr>
        </p:nvSpPr>
        <p:spPr/>
        <p:txBody>
          <a:bodyPr/>
          <a:lstStyle/>
          <a:p>
            <a:pPr marL="0" indent="0">
              <a:buNone/>
            </a:pPr>
            <a:endParaRPr lang="en-US" dirty="0"/>
          </a:p>
          <a:p>
            <a:pPr marL="0" indent="0">
              <a:buNone/>
            </a:pPr>
            <a:r>
              <a:rPr lang="en-US" b="1" dirty="0"/>
              <a:t>1)	Naturalism…data sources are in the real world, not in a laboratory.</a:t>
            </a:r>
          </a:p>
          <a:p>
            <a:pPr marL="0" indent="0">
              <a:buNone/>
            </a:pPr>
            <a:r>
              <a:rPr lang="en-US" b="1" dirty="0"/>
              <a:t>2)	Extended time frame can lead to very substantive data.</a:t>
            </a:r>
          </a:p>
          <a:p>
            <a:pPr marL="0" indent="0">
              <a:buNone/>
            </a:pPr>
            <a:r>
              <a:rPr lang="en-US" b="1" dirty="0"/>
              <a:t>3)	Ideally suited for rare or one-of-a-kind phenomena – like rare psychiatric 	illnesses.</a:t>
            </a:r>
          </a:p>
          <a:p>
            <a:pPr marL="0" indent="0">
              <a:buNone/>
            </a:pPr>
            <a:r>
              <a:rPr lang="en-US" b="1" dirty="0"/>
              <a:t>4)	Allows for greater understanding of the participants’ perspective.</a:t>
            </a:r>
          </a:p>
          <a:p>
            <a:pPr marL="0" indent="0">
              <a:buNone/>
            </a:pPr>
            <a:r>
              <a:rPr lang="en-US" b="1" dirty="0"/>
              <a:t>5)	Helps researchers to see connections between the micro level or actions of individuals to the macro-level or large-scale social processes. </a:t>
            </a:r>
          </a:p>
          <a:p>
            <a:endParaRPr lang="en-US" b="1" dirty="0"/>
          </a:p>
          <a:p>
            <a:endParaRPr lang="en-US" dirty="0"/>
          </a:p>
        </p:txBody>
      </p:sp>
      <p:sp>
        <p:nvSpPr>
          <p:cNvPr id="4" name="Footer Placeholder 3">
            <a:extLst>
              <a:ext uri="{FF2B5EF4-FFF2-40B4-BE49-F238E27FC236}">
                <a16:creationId xmlns:a16="http://schemas.microsoft.com/office/drawing/2014/main" id="{74985B28-0379-14C5-151A-FF2457EB52B2}"/>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57273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Disadvantages of Case Studies</a:t>
            </a:r>
          </a:p>
        </p:txBody>
      </p:sp>
      <p:sp>
        <p:nvSpPr>
          <p:cNvPr id="4" name="Text Placeholder 3"/>
          <p:cNvSpPr>
            <a:spLocks noGrp="1"/>
          </p:cNvSpPr>
          <p:nvPr>
            <p:ph type="body" sz="half" idx="2"/>
          </p:nvPr>
        </p:nvSpPr>
        <p:spPr>
          <a:xfrm>
            <a:off x="1104900" y="1788160"/>
            <a:ext cx="4533900" cy="4384040"/>
          </a:xfrm>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685800" algn="l"/>
              </a:tabLst>
            </a:pPr>
            <a:r>
              <a:rPr lang="en-US" sz="2000" dirty="0">
                <a:effectLst/>
                <a:ea typeface="Times New Roman" panose="02020603050405020304" pitchFamily="18" charset="0"/>
              </a:rPr>
              <a:t>1) Researcher has very little control over what is being studied and over the context – causal conclusions can’t be drawn.</a:t>
            </a:r>
          </a:p>
          <a:p>
            <a:pPr marR="0" lvl="0">
              <a:spcBef>
                <a:spcPts val="0"/>
              </a:spcBef>
              <a:spcAft>
                <a:spcPts val="0"/>
              </a:spcAft>
              <a:tabLst>
                <a:tab pos="685800" algn="l"/>
              </a:tabLst>
            </a:pPr>
            <a:endParaRPr lang="en-US" sz="2000" dirty="0">
              <a:effectLst/>
              <a:ea typeface="Times New Roman" panose="02020603050405020304" pitchFamily="18" charset="0"/>
            </a:endParaRPr>
          </a:p>
          <a:p>
            <a:pPr marR="0" lvl="0">
              <a:spcBef>
                <a:spcPts val="0"/>
              </a:spcBef>
              <a:spcAft>
                <a:spcPts val="0"/>
              </a:spcAft>
              <a:tabLst>
                <a:tab pos="685800" algn="l"/>
              </a:tabLst>
            </a:pPr>
            <a:r>
              <a:rPr lang="en-US" sz="2000" dirty="0">
                <a:effectLst/>
                <a:ea typeface="Times New Roman" panose="02020603050405020304" pitchFamily="18" charset="0"/>
              </a:rPr>
              <a:t>2) The researcher has no way of knowing how typical the results are of other people or situations.</a:t>
            </a:r>
          </a:p>
          <a:p>
            <a:pPr marR="0" lvl="0">
              <a:spcBef>
                <a:spcPts val="0"/>
              </a:spcBef>
              <a:spcAft>
                <a:spcPts val="0"/>
              </a:spcAft>
              <a:tabLst>
                <a:tab pos="685800" algn="l"/>
              </a:tabLst>
            </a:pPr>
            <a:endParaRPr lang="en-US" sz="2000" dirty="0">
              <a:ea typeface="Times New Roman" panose="02020603050405020304" pitchFamily="18" charset="0"/>
            </a:endParaRPr>
          </a:p>
          <a:p>
            <a:pPr marR="0" lvl="0">
              <a:spcBef>
                <a:spcPts val="0"/>
              </a:spcBef>
              <a:spcAft>
                <a:spcPts val="0"/>
              </a:spcAft>
              <a:tabLst>
                <a:tab pos="685800" algn="l"/>
              </a:tabLst>
            </a:pPr>
            <a:r>
              <a:rPr lang="en-US" sz="2000" dirty="0">
                <a:ea typeface="Times New Roman" panose="02020603050405020304" pitchFamily="18" charset="0"/>
              </a:rPr>
              <a:t>3) </a:t>
            </a:r>
            <a:r>
              <a:rPr lang="en-US" sz="2000" dirty="0">
                <a:effectLst/>
                <a:ea typeface="Times New Roman" panose="02020603050405020304" pitchFamily="18" charset="0"/>
              </a:rPr>
              <a:t>Highly vulnerable to researcher bias  - researchers’ expectations can impact the data collected.</a:t>
            </a:r>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5404945" y="2133600"/>
            <a:ext cx="5680638" cy="4038600"/>
          </a:xfrm>
          <a:effectLst>
            <a:softEdge rad="533400"/>
          </a:effectLst>
        </p:spPr>
      </p:pic>
      <p:sp>
        <p:nvSpPr>
          <p:cNvPr id="3" name="Footer Placeholder 2">
            <a:extLst>
              <a:ext uri="{FF2B5EF4-FFF2-40B4-BE49-F238E27FC236}">
                <a16:creationId xmlns:a16="http://schemas.microsoft.com/office/drawing/2014/main" id="{C1AC9D2D-0FF0-AB39-2E8B-60340BAE0A16}"/>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6586-BB2D-06F7-BF31-A98FD5EE9D27}"/>
              </a:ext>
            </a:extLst>
          </p:cNvPr>
          <p:cNvSpPr>
            <a:spLocks noGrp="1"/>
          </p:cNvSpPr>
          <p:nvPr>
            <p:ph type="title"/>
          </p:nvPr>
        </p:nvSpPr>
        <p:spPr>
          <a:xfrm>
            <a:off x="528320" y="203200"/>
            <a:ext cx="2479040" cy="980391"/>
          </a:xfrm>
          <a:solidFill>
            <a:schemeClr val="bg2"/>
          </a:solidFill>
        </p:spPr>
        <p:txBody>
          <a:bodyPr>
            <a:normAutofit/>
          </a:bodyPr>
          <a:lstStyle/>
          <a:p>
            <a:r>
              <a:rPr lang="en-US" b="1" dirty="0">
                <a:effectLst/>
                <a:latin typeface="+mn-lt"/>
                <a:ea typeface="Times New Roman" panose="02020603050405020304" pitchFamily="18" charset="0"/>
              </a:rPr>
              <a:t>NATURALISTIC </a:t>
            </a:r>
            <a:br>
              <a:rPr lang="en-US" b="1" dirty="0">
                <a:effectLst/>
                <a:latin typeface="+mn-lt"/>
                <a:ea typeface="Times New Roman" panose="02020603050405020304" pitchFamily="18" charset="0"/>
              </a:rPr>
            </a:br>
            <a:r>
              <a:rPr lang="en-US" b="1" dirty="0">
                <a:effectLst/>
                <a:latin typeface="+mn-lt"/>
                <a:ea typeface="Times New Roman" panose="02020603050405020304" pitchFamily="18" charset="0"/>
              </a:rPr>
              <a:t>OBSERVATION</a:t>
            </a:r>
            <a:endParaRPr lang="en-US" dirty="0">
              <a:latin typeface="+mn-lt"/>
            </a:endParaRPr>
          </a:p>
        </p:txBody>
      </p:sp>
      <p:sp>
        <p:nvSpPr>
          <p:cNvPr id="4" name="TextBox 3">
            <a:extLst>
              <a:ext uri="{FF2B5EF4-FFF2-40B4-BE49-F238E27FC236}">
                <a16:creationId xmlns:a16="http://schemas.microsoft.com/office/drawing/2014/main" id="{B3CE21C2-FAA3-FF1C-ACE6-72B1E4AE70B0}"/>
              </a:ext>
            </a:extLst>
          </p:cNvPr>
          <p:cNvSpPr txBox="1"/>
          <p:nvPr/>
        </p:nvSpPr>
        <p:spPr>
          <a:xfrm>
            <a:off x="2722880" y="3068320"/>
            <a:ext cx="7467600" cy="3416320"/>
          </a:xfrm>
          <a:prstGeom prst="rect">
            <a:avLst/>
          </a:prstGeom>
          <a:solidFill>
            <a:schemeClr val="bg2"/>
          </a:solidFill>
        </p:spPr>
        <p:txBody>
          <a:bodyPr wrap="square">
            <a:spAutoFit/>
          </a:bodyPr>
          <a:lstStyle/>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Observation conducted in real-life situations - in homes, health care agencies, schools, occupational settings, on playgrounds, etc. with larger groups and is limited to data that can be collected unobtrusively (without interacting with participants).</a:t>
            </a: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The researcher tries to interfere as little as possible </a:t>
            </a:r>
            <a:r>
              <a:rPr lang="en-US" sz="2400" dirty="0">
                <a:latin typeface="Times New Roman" panose="02020603050405020304" pitchFamily="18" charset="0"/>
                <a:ea typeface="Times New Roman" panose="02020603050405020304" pitchFamily="18" charset="0"/>
              </a:rPr>
              <a:t>in order to record the</a:t>
            </a:r>
            <a:r>
              <a:rPr lang="en-US" sz="2400" dirty="0">
                <a:effectLst/>
                <a:latin typeface="Times New Roman" panose="02020603050405020304" pitchFamily="18" charset="0"/>
                <a:ea typeface="Times New Roman" panose="02020603050405020304" pitchFamily="18" charset="0"/>
              </a:rPr>
              <a:t> natural flow of behavior.</a:t>
            </a: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Ideally the participants do not know they are being observed.</a:t>
            </a:r>
          </a:p>
        </p:txBody>
      </p:sp>
      <p:sp>
        <p:nvSpPr>
          <p:cNvPr id="3" name="Footer Placeholder 2">
            <a:extLst>
              <a:ext uri="{FF2B5EF4-FFF2-40B4-BE49-F238E27FC236}">
                <a16:creationId xmlns:a16="http://schemas.microsoft.com/office/drawing/2014/main" id="{4D0B4D52-B0C2-D412-A0C6-CCCAC1FBF3CA}"/>
              </a:ext>
            </a:extLst>
          </p:cNvPr>
          <p:cNvSpPr>
            <a:spLocks noGrp="1"/>
          </p:cNvSpPr>
          <p:nvPr>
            <p:ph type="ftr" sz="quarter" idx="11"/>
          </p:nvPr>
        </p:nvSpPr>
        <p:spPr/>
        <p:txBody>
          <a:bodyPr/>
          <a:lstStyle/>
          <a:p>
            <a:r>
              <a:rPr lang="en-US"/>
              <a:t>Property of IIRL</a:t>
            </a:r>
          </a:p>
        </p:txBody>
      </p:sp>
    </p:spTree>
    <p:extLst>
      <p:ext uri="{BB962C8B-B14F-4D97-AF65-F5344CB8AC3E}">
        <p14:creationId xmlns:p14="http://schemas.microsoft.com/office/powerpoint/2010/main" val="36688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684</TotalTime>
  <Words>1539</Words>
  <Application>Microsoft Macintosh PowerPoint</Application>
  <PresentationFormat>Widescreen</PresentationFormat>
  <Paragraphs>134</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Ethic New</vt:lpstr>
      <vt:lpstr>Euphemia</vt:lpstr>
      <vt:lpstr>Google Sans</vt:lpstr>
      <vt:lpstr>Plantagenet Cherokee</vt:lpstr>
      <vt:lpstr>Times New Roman</vt:lpstr>
      <vt:lpstr>Wingdings</vt:lpstr>
      <vt:lpstr>Academic Literature 16x9</vt:lpstr>
      <vt:lpstr>PowerPoint Presentation</vt:lpstr>
      <vt:lpstr>BASIC Research DesignS </vt:lpstr>
      <vt:lpstr>Common Types of Studies Conducted in  the Social and Behavioral Sciences </vt:lpstr>
      <vt:lpstr>PowerPoint Presentation</vt:lpstr>
      <vt:lpstr>Example of a Case Study</vt:lpstr>
      <vt:lpstr>Case Study Data Sources</vt:lpstr>
      <vt:lpstr>Advantages of Case Studies</vt:lpstr>
      <vt:lpstr>Disadvantages of Case Studies</vt:lpstr>
      <vt:lpstr>NATURALISTIC  OBSERVATION</vt:lpstr>
      <vt:lpstr>Example of Naturalistic Observation</vt:lpstr>
      <vt:lpstr>Advantages and Disadvantages of Naturalistic Observation</vt:lpstr>
      <vt:lpstr>TRUE EXPERIMENT</vt:lpstr>
      <vt:lpstr>Example of a True Experiment</vt:lpstr>
      <vt:lpstr>Advantages and Disadvantages of a True Experiment</vt:lpstr>
      <vt:lpstr>Naturally Occurring or Quasi-Experiments</vt:lpstr>
      <vt:lpstr>Example of a Naturally Occurring Experiment</vt:lpstr>
      <vt:lpstr>Advantages and Disadvantages of a Naturally Occurring or Quasi-Experiment</vt:lpstr>
      <vt:lpstr>Correlational Research</vt:lpstr>
      <vt:lpstr>Example of a Correlational Research Design</vt:lpstr>
      <vt:lpstr>Advantages and Disadvantages of  Correlational Research Designs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Research Design</dc:title>
  <dc:creator>Priscilla Coleman</dc:creator>
  <cp:lastModifiedBy>Raquel Guzman</cp:lastModifiedBy>
  <cp:revision>10</cp:revision>
  <dcterms:created xsi:type="dcterms:W3CDTF">2024-03-22T18:09:35Z</dcterms:created>
  <dcterms:modified xsi:type="dcterms:W3CDTF">2025-11-23T17:00:39Z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