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633" r:id="rId5"/>
    <p:sldId id="281" r:id="rId6"/>
    <p:sldId id="284" r:id="rId7"/>
    <p:sldId id="278" r:id="rId8"/>
    <p:sldId id="261" r:id="rId9"/>
    <p:sldId id="277" r:id="rId10"/>
    <p:sldId id="285" r:id="rId11"/>
    <p:sldId id="287" r:id="rId12"/>
    <p:sldId id="286" r:id="rId13"/>
    <p:sldId id="295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6" r:id="rId22"/>
    <p:sldId id="297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9" autoAdjust="0"/>
    <p:restoredTop sz="94830" autoAdjust="0"/>
  </p:normalViewPr>
  <p:slideViewPr>
    <p:cSldViewPr snapToGrid="0">
      <p:cViewPr varScale="1">
        <p:scale>
          <a:sx n="88" d="100"/>
          <a:sy n="88" d="100"/>
        </p:scale>
        <p:origin x="176" y="896"/>
      </p:cViewPr>
      <p:guideLst/>
    </p:cSldViewPr>
  </p:slideViewPr>
  <p:outlineViewPr>
    <p:cViewPr>
      <p:scale>
        <a:sx n="33" d="100"/>
        <a:sy n="33" d="100"/>
      </p:scale>
      <p:origin x="0" y="-4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11/23/25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FE048-FAD0-D943-9A17-3C4CB7633182}" type="datetimeFigureOut">
              <a:rPr lang="en-US" smtClean="0"/>
              <a:t>11/23/25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7812-3409-784D-BAE7-ABE53735D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300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3A35-1FA6-84F9-C9C9-8EFD760A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CDB01-A300-500A-E9FF-5021D5B21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90371-6E13-9BA6-3274-E7DFC0AA8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9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3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3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1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7F58C7-D277-8F14-F024-4B41D20D05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7AA98-65A6-84C9-5B03-12EE29A3C27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B1692-C671-3744-D05C-F62F13C21D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8BD08-A5BA-1C78-64E6-CB97E7782E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24C1E0-92FE-D7D2-83A7-46D29A83887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7E0367-8E38-8905-DC9A-D0C376A591A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19464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D847DE-29F2-8ABB-1718-34BED4F37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13186" y="2107800"/>
            <a:ext cx="10965628" cy="39201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EE6F3F-63EB-5C0E-2307-3B7CBBA1C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437" y="400485"/>
            <a:ext cx="9467127" cy="2527911"/>
          </a:xfrm>
        </p:spPr>
        <p:txBody>
          <a:bodyPr anchor="b">
            <a:noAutofit/>
          </a:bodyPr>
          <a:lstStyle>
            <a:lvl1pPr algn="ctr"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517-30B0-BC62-0422-F995FB918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75" y="3738622"/>
            <a:ext cx="9467850" cy="2527911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11/23/25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816" y="457200"/>
            <a:ext cx="4837176" cy="1993392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8CBAD6-FC79-B2BB-0B67-26429A6D4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882" y="0"/>
            <a:ext cx="6115050" cy="6858000"/>
          </a:xfrm>
          <a:prstGeom prst="parallelogram">
            <a:avLst/>
          </a:prstGeom>
          <a:ln>
            <a:noFill/>
          </a:ln>
        </p:spPr>
        <p:txBody>
          <a:bodyPr tIns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818" y="2752344"/>
            <a:ext cx="4837174" cy="313639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796A3-781D-5244-DAB8-2D6EE0AC3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2817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762000"/>
            <a:ext cx="5066250" cy="2900680"/>
          </a:xfrm>
        </p:spPr>
        <p:txBody>
          <a:bodyPr anchor="b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836803-D9E6-3DF1-3B90-1E7E677CC7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086167" y="-22225"/>
            <a:ext cx="6080760" cy="6902450"/>
          </a:xfrm>
          <a:prstGeom prst="parallelogram">
            <a:avLst/>
          </a:prstGeom>
          <a:ln>
            <a:noFill/>
          </a:ln>
        </p:spPr>
        <p:txBody>
          <a:bodyPr lIns="0" tIns="0">
            <a:norm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7600" y="4145280"/>
            <a:ext cx="5066250" cy="6908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200000" scaled="0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03D16-6A6E-8333-4087-4F7B30E4A2B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D82CE-5827-27EF-DA7F-D83B0B4107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ECCAB-DF8E-9A32-A1E2-4BAE452293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2425" y="466344"/>
            <a:ext cx="6241651" cy="1710354"/>
          </a:xfrm>
        </p:spPr>
        <p:txBody>
          <a:bodyPr bIns="0"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A5385-FB23-93A8-2B8F-9887244244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7838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2426" y="2286000"/>
            <a:ext cx="6241650" cy="347472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1pPr>
            <a:lvl2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2pPr>
            <a:lvl3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3pPr>
            <a:lvl4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4pPr>
            <a:lvl5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25A87-9155-9E07-878F-CEC0B137C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1586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43000"/>
            <a:ext cx="9144000" cy="2286000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5198"/>
            <a:ext cx="9144000" cy="683219"/>
          </a:xfrm>
          <a:gradFill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577E27-B60E-C6DD-BAAF-5CCC3D59E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964CA031-27E0-D0AA-1451-A904CCF234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024781"/>
            <a:ext cx="5212079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1FE0D7D-86B7-CCD2-A7A1-70E95846B5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2DE411-9D7C-15AE-0B59-F26B2BF8C5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24781"/>
            <a:ext cx="2878394" cy="4137189"/>
          </a:xfrm>
        </p:spPr>
        <p:txBody>
          <a:bodyPr>
            <a:normAutofit/>
          </a:bodyPr>
          <a:lstStyle>
            <a:lvl1pPr marL="3429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  <a:defRPr sz="1800">
                <a:latin typeface="+mn-lt"/>
              </a:defRPr>
            </a:lvl1pPr>
            <a:lvl2pPr marL="8001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eriod"/>
              <a:defRPr sz="1800">
                <a:latin typeface="+mn-lt"/>
              </a:defRPr>
            </a:lvl2pPr>
            <a:lvl3pPr marL="12573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arenR"/>
              <a:defRPr sz="1800">
                <a:latin typeface="+mn-lt"/>
              </a:defRPr>
            </a:lvl3pPr>
            <a:lvl4pPr marL="17145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arenR"/>
              <a:defRPr sz="1800">
                <a:latin typeface="+mn-lt"/>
              </a:defRPr>
            </a:lvl4pPr>
            <a:lvl5pPr marL="2057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0FEDE7C-502F-ECFE-4136-E99206849C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48056"/>
            <a:ext cx="6172200" cy="1581912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F30E2A0-23EF-51B1-8ABD-00429EEA06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2257063"/>
            <a:ext cx="4894006" cy="390490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15552F-C66B-341F-2D37-0389710BA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0938" y="-22225"/>
            <a:ext cx="4714875" cy="688022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DCC6D-8B88-7BE0-7240-F743AE09E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3814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C3ED3BF-FF6B-07FA-72C4-F6102A8558A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96074" y="2106591"/>
            <a:ext cx="2067045" cy="3633787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483980" y="2106591"/>
            <a:ext cx="7869820" cy="40167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Property of IIRL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9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  <p:sldLayoutId id="214748366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quotes.com/helene-deutsch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7/NUR.000000000000034" TargetMode="External"/><Relationship Id="rId2" Type="http://schemas.openxmlformats.org/officeDocument/2006/relationships/hyperlink" Target="https://doi.org/10.1590/S1806-37562018000000164" TargetMode="Externa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br.com/methodology/internal-vs-external-validity/" TargetMode="External"/><Relationship Id="rId2" Type="http://schemas.openxmlformats.org/officeDocument/2006/relationships/hyperlink" Target="https://www.verywellmind.com/internal-and-external-validity-4584479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a.indeed.com/career-advice/career-development/internal-vs-external-validit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04C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8595" y="1075189"/>
            <a:ext cx="7414810" cy="4251372"/>
          </a:xfrm>
          <a:custGeom>
            <a:avLst/>
            <a:gdLst/>
            <a:ahLst/>
            <a:cxnLst/>
            <a:rect l="l" t="t" r="r" b="b"/>
            <a:pathLst>
              <a:path w="11122215" h="6377058">
                <a:moveTo>
                  <a:pt x="0" y="0"/>
                </a:moveTo>
                <a:lnTo>
                  <a:pt x="11122216" y="0"/>
                </a:lnTo>
                <a:lnTo>
                  <a:pt x="11122216" y="6377058"/>
                </a:lnTo>
                <a:lnTo>
                  <a:pt x="0" y="6377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324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92FE-D060-E0AF-F57D-B655FDA57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3000"/>
            <a:ext cx="9144000" cy="2692198"/>
          </a:xfrm>
        </p:spPr>
        <p:txBody>
          <a:bodyPr/>
          <a:lstStyle/>
          <a:p>
            <a:br>
              <a:rPr lang="en-US" sz="3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Merriweather" panose="00000500000000000000" pitchFamily="2" charset="0"/>
              </a:rPr>
            </a:br>
            <a:br>
              <a:rPr lang="en-US" sz="3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Merriweather" panose="00000500000000000000" pitchFamily="2" charset="0"/>
              </a:rPr>
            </a:br>
            <a:r>
              <a:rPr lang="en-US" sz="3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Merriweather" panose="00000500000000000000" pitchFamily="2" charset="0"/>
              </a:rPr>
              <a:t>"If you want truly to understand something, try to change it.“</a:t>
            </a:r>
            <a:br>
              <a:rPr lang="en-US" sz="3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Merriweather" panose="00000500000000000000" pitchFamily="2" charset="0"/>
              </a:rPr>
            </a:br>
            <a:r>
              <a:rPr lang="en-US" sz="3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Merriweather" panose="00000500000000000000" pitchFamily="2" charset="0"/>
              </a:rPr>
              <a:t>~</a:t>
            </a:r>
            <a:r>
              <a:rPr lang="en-US" sz="2800" dirty="0"/>
              <a:t>Kurt Lewin</a:t>
            </a:r>
            <a:b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Merriweather" panose="00000500000000000000" pitchFamily="2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E00DC-961E-9C1B-23C7-0DAF186E5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0" y="3623733"/>
            <a:ext cx="8940800" cy="2105378"/>
          </a:xfrm>
          <a:blipFill>
            <a:blip r:embed="rId2"/>
            <a:stretch>
              <a:fillRect/>
            </a:stretch>
          </a:blipFill>
          <a:effectLst>
            <a:softEdge rad="177800"/>
          </a:effectLst>
        </p:spPr>
        <p:txBody>
          <a:bodyPr/>
          <a:lstStyle/>
          <a:p>
            <a:r>
              <a:rPr lang="en-US" dirty="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584991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A230-983D-97DB-55D8-F30E4F977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578" y="762000"/>
            <a:ext cx="5145272" cy="1303867"/>
          </a:xfrm>
        </p:spPr>
        <p:txBody>
          <a:bodyPr/>
          <a:lstStyle/>
          <a:p>
            <a:r>
              <a:rPr lang="en-US" sz="4000" b="1" dirty="0"/>
              <a:t>External validity</a:t>
            </a:r>
          </a:p>
        </p:txBody>
      </p:sp>
      <p:pic>
        <p:nvPicPr>
          <p:cNvPr id="6" name="Picture Placeholder 5" descr="A small globe on a stand&#10;&#10;Description automatically generated">
            <a:extLst>
              <a:ext uri="{FF2B5EF4-FFF2-40B4-BE49-F238E27FC236}">
                <a16:creationId xmlns:a16="http://schemas.microsoft.com/office/drawing/2014/main" id="{C92E7174-41F7-A641-0A37-3328894C43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r="20829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EBB1D54-025E-B06F-EB11-81149B584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850092"/>
            <a:ext cx="5963920" cy="3327188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</a:rPr>
              <a:t>External validity</a:t>
            </a:r>
            <a:r>
              <a:rPr lang="en-US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is defined as </a:t>
            </a:r>
            <a:r>
              <a:rPr lang="en-US" b="0" dirty="0">
                <a:effectLst/>
                <a:latin typeface="Times New Roman" panose="02020603050405020304" pitchFamily="18" charset="0"/>
              </a:rPr>
              <a:t>the degree to which the results of a study can be generalized across populations of persons, settings, times, And outcomes.</a:t>
            </a:r>
            <a:endParaRPr lang="en-US" b="1" dirty="0"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742FA-7EB6-EFCF-9044-8B105C4B96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20AB25-BEB1-5973-92ED-986183000E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1974419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B5A737D-0AE3-917F-BB36-0C7BD40FB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B7B72-24AC-53EC-45AC-1332AF271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0133" y="620889"/>
            <a:ext cx="9177867" cy="2167467"/>
          </a:xfrm>
        </p:spPr>
        <p:txBody>
          <a:bodyPr/>
          <a:lstStyle/>
          <a:p>
            <a:r>
              <a:rPr lang="en-US" sz="5400" b="1" dirty="0"/>
              <a:t>Types of External Validity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81814-3924-2BDD-6BBD-97932092D5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F3164-7A9F-7719-6D4A-857C2D6AA8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190334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EF80-5179-9085-DC7A-C382714C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Population validity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ability to generalize the study results to individuals who were not included </a:t>
            </a:r>
            <a:b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study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936D0-3F92-4D19-EFC6-481898602D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849120"/>
            <a:ext cx="7416800" cy="4348479"/>
          </a:xfrm>
        </p:spPr>
        <p:txBody>
          <a:bodyPr>
            <a:normAutofit fontScale="77500" lnSpcReduction="20000"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your sample representative of the population?</a:t>
            </a:r>
            <a:endParaRPr lang="en-US" sz="3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your findings relevant to other populations?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widely do your findings apply?  </a:t>
            </a:r>
            <a:endParaRPr lang="en-US" sz="3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228600" algn="l"/>
              </a:tabLst>
            </a:pP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Generalizing from a sample to a population can be provided through random selection techniques.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228600" algn="l"/>
              </a:tabLs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eneralizing across populations requires cross-population comparisons</a:t>
            </a:r>
          </a:p>
          <a:p>
            <a:endParaRPr lang="en-US" dirty="0"/>
          </a:p>
        </p:txBody>
      </p:sp>
      <p:pic>
        <p:nvPicPr>
          <p:cNvPr id="6" name="Content Placeholder 5" descr="A large crowd of people&#10;&#10;Description automatically generated">
            <a:extLst>
              <a:ext uri="{FF2B5EF4-FFF2-40B4-BE49-F238E27FC236}">
                <a16:creationId xmlns:a16="http://schemas.microsoft.com/office/drawing/2014/main" id="{B41010C6-F570-2D20-C3AB-2B18FB6F5A7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84" y="1981200"/>
            <a:ext cx="4229905" cy="2818835"/>
          </a:xfrm>
          <a:effectLst>
            <a:softEdge rad="4699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7E2EE-F211-76F3-B5BF-F8F1628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D233E-C1EB-7D70-1D1C-152C24BC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169260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2E83-59CD-2730-11DA-FB24D3B6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696030"/>
            <a:ext cx="11541759" cy="995610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Ecological validity: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degree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 Which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results generalize across different settings. 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1653-B30B-4362-442F-70BB07A56A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example,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If a new therapy method for reproductive loss works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well with women in Australia,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you might also want to know if the same technique works in Europe and America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/>
          </a:p>
        </p:txBody>
      </p:sp>
      <p:pic>
        <p:nvPicPr>
          <p:cNvPr id="6" name="Content Placeholder 5" descr="A map with pins on it&#10;&#10;Description automatically generated">
            <a:extLst>
              <a:ext uri="{FF2B5EF4-FFF2-40B4-BE49-F238E27FC236}">
                <a16:creationId xmlns:a16="http://schemas.microsoft.com/office/drawing/2014/main" id="{EBE53F86-8B17-8FA6-0C92-C4EA14D0DE3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24" y="2223911"/>
            <a:ext cx="5362676" cy="3438567"/>
          </a:xfrm>
          <a:effectLst>
            <a:softEdge rad="317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CDFF4-F901-E83F-B65D-38A2E69D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5DC5B-12B8-0491-77C2-E3349F87F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79712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C20E-4322-2D81-8DA9-A823F56A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263" y="1207476"/>
            <a:ext cx="6372814" cy="969221"/>
          </a:xfrm>
        </p:spPr>
        <p:txBody>
          <a:bodyPr anchor="ctr">
            <a:noAutofit/>
          </a:bodyPr>
          <a:lstStyle/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effectLst/>
              </a:rPr>
              <a:t>Temporal validity:</a:t>
            </a:r>
            <a:r>
              <a:rPr lang="en-US" sz="2800" b="1" dirty="0">
                <a:effectLst/>
              </a:rPr>
              <a:t> the extent</a:t>
            </a:r>
            <a:r>
              <a:rPr lang="en-US" sz="2800" b="1" dirty="0"/>
              <a:t> </a:t>
            </a:r>
            <a:r>
              <a:rPr lang="en-US" sz="2800" b="1" dirty="0">
                <a:effectLst/>
              </a:rPr>
              <a:t>to which the study results can be generalized </a:t>
            </a:r>
            <a:br>
              <a:rPr lang="en-US" sz="2800" b="1" dirty="0">
                <a:effectLst/>
              </a:rPr>
            </a:br>
            <a:r>
              <a:rPr lang="en-US" sz="2800" b="1" dirty="0">
                <a:effectLst/>
              </a:rPr>
              <a:t>across time</a:t>
            </a:r>
            <a:br>
              <a:rPr lang="en-US" sz="2800" b="1" dirty="0">
                <a:effectLst/>
              </a:rPr>
            </a:br>
            <a:r>
              <a:rPr lang="en-US" sz="2800" b="1" dirty="0">
                <a:effectLst/>
              </a:rPr>
              <a:t> </a:t>
            </a:r>
            <a:br>
              <a:rPr lang="en-US" sz="2800" b="1" dirty="0">
                <a:effectLst/>
              </a:rPr>
            </a:br>
            <a:endParaRPr lang="en-US" sz="2800" b="1" dirty="0"/>
          </a:p>
        </p:txBody>
      </p:sp>
      <p:pic>
        <p:nvPicPr>
          <p:cNvPr id="6" name="Content Placeholder 5" descr="A hand holding a crystal with a clock in the middle&#10;&#10;Description automatically generated">
            <a:extLst>
              <a:ext uri="{FF2B5EF4-FFF2-40B4-BE49-F238E27FC236}">
                <a16:creationId xmlns:a16="http://schemas.microsoft.com/office/drawing/2014/main" id="{268AA94D-253B-AB82-E009-DFD2A2C03E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8" r="22458" b="-1"/>
          <a:stretch/>
        </p:blipFill>
        <p:spPr>
          <a:xfrm>
            <a:off x="20" y="10"/>
            <a:ext cx="4287818" cy="685799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2CAAF-6F4E-1D54-4E2F-B636AF8F6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426" y="2286000"/>
            <a:ext cx="6241650" cy="34747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>
              <a:effectLst/>
            </a:endParaRPr>
          </a:p>
          <a:p>
            <a:pPr marL="0" indent="0">
              <a:buNone/>
            </a:pPr>
            <a:r>
              <a:rPr lang="en-US" sz="2800" b="1" dirty="0">
                <a:effectLst/>
              </a:rPr>
              <a:t>For example</a:t>
            </a:r>
            <a:r>
              <a:rPr lang="en-US" sz="2800" dirty="0">
                <a:effectLst/>
              </a:rPr>
              <a:t>, after many years, you might note that a counseling technique may not be working any more and research is needed to make sure that the technique is robust over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09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40F7-CEFC-6C1F-0B84-8C00C5CC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94738"/>
            <a:ext cx="10515600" cy="1325880"/>
          </a:xfrm>
        </p:spPr>
        <p:txBody>
          <a:bodyPr/>
          <a:lstStyle/>
          <a:p>
            <a:r>
              <a:rPr lang="en-US" sz="2800" b="1" u="sng" dirty="0">
                <a:effectLst/>
                <a:ea typeface="Times New Roman" panose="02020603050405020304" pitchFamily="18" charset="0"/>
              </a:rPr>
              <a:t>Outcome validity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is the degree to which one can generalize the results of a study across different but related dependent variables. </a:t>
            </a:r>
            <a:br>
              <a:rPr lang="en-US" sz="2800" b="1" dirty="0">
                <a:effectLst/>
                <a:ea typeface="Times New Roman" panose="02020603050405020304" pitchFamily="18" charset="0"/>
              </a:rPr>
            </a:br>
            <a:br>
              <a:rPr lang="en-US" sz="2800" b="1" dirty="0">
                <a:effectLst/>
                <a:ea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CDDC7-39E8-940C-DF76-8CEA8F6002B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b="1" dirty="0"/>
              <a:t>For example</a:t>
            </a:r>
            <a:r>
              <a:rPr lang="en-US" sz="2400" dirty="0"/>
              <a:t>, if a study shows a positive effect on study habits, will it also show a positive effect on grades?  </a:t>
            </a:r>
          </a:p>
          <a:p>
            <a:r>
              <a:rPr lang="en-US" sz="2400" dirty="0"/>
              <a:t>A good way to understand the outcome validity of your research study is to include several outcome measures so that you can get a more complete picture of the overall effect of the treatment or intervention. </a:t>
            </a:r>
          </a:p>
          <a:p>
            <a:endParaRPr lang="en-US" dirty="0"/>
          </a:p>
        </p:txBody>
      </p:sp>
      <p:pic>
        <p:nvPicPr>
          <p:cNvPr id="6" name="Content Placeholder 5" descr="A close-up of a hand holding a pencil&#10;&#10;Description automatically generated">
            <a:extLst>
              <a:ext uri="{FF2B5EF4-FFF2-40B4-BE49-F238E27FC236}">
                <a16:creationId xmlns:a16="http://schemas.microsoft.com/office/drawing/2014/main" id="{6D089567-41CD-6140-48DF-FD636771C90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8" y="2462586"/>
            <a:ext cx="4894262" cy="3261566"/>
          </a:xfrm>
          <a:effectLst>
            <a:softEdge rad="3048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60DA7-77CB-B0C1-2D36-87876D8E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492E1-9FE4-2264-F57F-4F5C43F8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350679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151299-A544-A630-A469-AB2F14571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5" y="2532185"/>
            <a:ext cx="5668036" cy="2570392"/>
          </a:xfrm>
        </p:spPr>
        <p:txBody>
          <a:bodyPr/>
          <a:lstStyle/>
          <a:p>
            <a:r>
              <a:rPr lang="en-US" sz="3600" b="1" i="1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After all, the ultimate goal of all research is not objectivity, but truth.</a:t>
            </a:r>
            <a:br>
              <a:rPr lang="en-US" sz="3600" b="1" i="1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</a:br>
            <a:br>
              <a:rPr lang="en-US" sz="4000" b="0" i="1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</a:br>
            <a:r>
              <a:rPr lang="en-US" sz="4000" b="0" i="1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~</a:t>
            </a:r>
            <a:r>
              <a:rPr lang="en-US" b="0" i="1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</a:t>
            </a:r>
            <a:r>
              <a:rPr lang="en-US" sz="2000" b="0" i="0" u="none" strike="noStrike" dirty="0">
                <a:solidFill>
                  <a:srgbClr val="1A70BC"/>
                </a:solidFill>
                <a:effectLst/>
                <a:highlight>
                  <a:srgbClr val="FFFFFF"/>
                </a:highlight>
                <a:latin typeface="Kristen ITC" panose="03050502040202030202" pitchFamily="66" charset="0"/>
                <a:hlinkClick r:id="rId3"/>
              </a:rPr>
              <a:t>Helene Deutsch</a:t>
            </a:r>
            <a:br>
              <a:rPr lang="en-US" sz="20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</a:br>
            <a:endParaRPr lang="en-US" sz="2000" dirty="0"/>
          </a:p>
        </p:txBody>
      </p:sp>
      <p:pic>
        <p:nvPicPr>
          <p:cNvPr id="7" name="Picture Placeholder 6" descr="A magnifying glass over a graph&#10;&#10;Description automatically generated">
            <a:extLst>
              <a:ext uri="{FF2B5EF4-FFF2-40B4-BE49-F238E27FC236}">
                <a16:creationId xmlns:a16="http://schemas.microsoft.com/office/drawing/2014/main" id="{8B5E2C75-A8F1-664A-D314-8C10AA4487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5957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A8E57-E60D-926E-5B2D-A7F68C4A0A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1DA5C-9D1C-2A83-9E44-3D558F875F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918235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92A2-E1EF-7093-C34D-71817A70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Related resources for further information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394042C-15AE-88F7-AEBF-ABF2A370D38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0080" y="1690688"/>
            <a:ext cx="10938734" cy="433730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dirty="0"/>
              <a:t>Andrade C. (2018). Internal, External, and Ecological Validity in Research Design, Conduct, and Evaluation. Indian journal of psychological medicine, 40(5), 498–499.</a:t>
            </a:r>
          </a:p>
          <a:p>
            <a:pPr>
              <a:buFontTx/>
              <a:buChar char="-"/>
            </a:pPr>
            <a:r>
              <a:rPr lang="en-US" sz="2400" dirty="0" err="1"/>
              <a:t>Patino</a:t>
            </a:r>
            <a:r>
              <a:rPr lang="en-US" sz="2400" dirty="0"/>
              <a:t>, C. M., &amp; Ferreira, J. C. (2018). Internal and external validity: can you apply research study results to your patients?. </a:t>
            </a:r>
            <a:r>
              <a:rPr lang="en-US" sz="2400" dirty="0" err="1"/>
              <a:t>Jornal</a:t>
            </a:r>
            <a:r>
              <a:rPr lang="en-US" sz="2400" dirty="0"/>
              <a:t> </a:t>
            </a:r>
            <a:r>
              <a:rPr lang="en-US" sz="2400" dirty="0" err="1"/>
              <a:t>brasileiro</a:t>
            </a:r>
            <a:r>
              <a:rPr lang="en-US" sz="2400" dirty="0"/>
              <a:t> de </a:t>
            </a:r>
            <a:r>
              <a:rPr lang="en-US" sz="2400" dirty="0" err="1"/>
              <a:t>pneumologia</a:t>
            </a:r>
            <a:r>
              <a:rPr lang="en-US" sz="2400" dirty="0"/>
              <a:t> : </a:t>
            </a:r>
            <a:r>
              <a:rPr lang="en-US" sz="2400" dirty="0" err="1"/>
              <a:t>publicacao</a:t>
            </a:r>
            <a:r>
              <a:rPr lang="en-US" sz="2400" dirty="0"/>
              <a:t> </a:t>
            </a:r>
            <a:r>
              <a:rPr lang="en-US" sz="2400" dirty="0" err="1"/>
              <a:t>oficial</a:t>
            </a:r>
            <a:r>
              <a:rPr lang="en-US" sz="2400" dirty="0"/>
              <a:t> da </a:t>
            </a:r>
            <a:r>
              <a:rPr lang="en-US" sz="2400" dirty="0" err="1"/>
              <a:t>Sociedade</a:t>
            </a:r>
            <a:r>
              <a:rPr lang="en-US" sz="2400" dirty="0"/>
              <a:t> </a:t>
            </a:r>
            <a:r>
              <a:rPr lang="en-US" sz="2400" dirty="0" err="1"/>
              <a:t>Brasileira</a:t>
            </a:r>
            <a:r>
              <a:rPr lang="en-US" sz="2400" dirty="0"/>
              <a:t> de </a:t>
            </a:r>
            <a:r>
              <a:rPr lang="en-US" sz="2400" dirty="0" err="1"/>
              <a:t>Pneumologia</a:t>
            </a:r>
            <a:r>
              <a:rPr lang="en-US" sz="2400" dirty="0"/>
              <a:t> e </a:t>
            </a:r>
            <a:r>
              <a:rPr lang="en-US" sz="2400" dirty="0" err="1"/>
              <a:t>Tisilogia</a:t>
            </a:r>
            <a:r>
              <a:rPr lang="en-US" sz="2400" dirty="0"/>
              <a:t>, 44(3), 183. </a:t>
            </a:r>
            <a:r>
              <a:rPr lang="en-US" sz="2400" dirty="0">
                <a:hlinkClick r:id="rId2"/>
              </a:rPr>
              <a:t>https://doi.org/10.1590/S1806-37562018000000164</a:t>
            </a:r>
            <a:r>
              <a:rPr lang="en-US" sz="2400" dirty="0"/>
              <a:t>.</a:t>
            </a:r>
          </a:p>
          <a:p>
            <a:pPr>
              <a:buFontTx/>
              <a:buChar char="-"/>
            </a:pPr>
            <a:r>
              <a:rPr lang="en-US" sz="2400" dirty="0" err="1"/>
              <a:t>Siedlecki</a:t>
            </a:r>
            <a:r>
              <a:rPr lang="en-US" sz="2400" dirty="0"/>
              <a:t> S. L. (2018). Research Intervention Fidelity: Tips to Improve Internal Validity of Your Intervention Studies. Clinical nurse specialist CNS, 32(1), 12–14. </a:t>
            </a:r>
            <a:r>
              <a:rPr lang="en-US" sz="2400" dirty="0">
                <a:hlinkClick r:id="rId3"/>
              </a:rPr>
              <a:t>https://doi.org/10.1097/NUR.000000000000034</a:t>
            </a:r>
            <a:r>
              <a:rPr lang="en-US" sz="2400" dirty="0"/>
              <a:t>.</a:t>
            </a:r>
          </a:p>
          <a:p>
            <a:pPr>
              <a:buFontTx/>
              <a:buChar char="-"/>
            </a:pPr>
            <a:r>
              <a:rPr lang="en-US" sz="2400" dirty="0" err="1"/>
              <a:t>Trafimow</a:t>
            </a:r>
            <a:r>
              <a:rPr lang="en-US" sz="2400" dirty="0"/>
              <a:t>, D. (2023). A New Way to Think About Internal and External Validity. Perspectives on Psychological Science, 18(5), 1028-1046. https://doi.org/10.1177/17456916221136117.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B7936-6D11-3622-8332-352E59E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9DC2A-293E-A337-EFB2-E426F22C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356467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92A2-E1EF-7093-C34D-71817A70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Related resources for further information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394042C-15AE-88F7-AEBF-ABF2A370D38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>
                <a:hlinkClick r:id="rId2"/>
              </a:rPr>
              <a:t>https://www.verywellmind.com/internal-and-external-validity-4584479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>
                <a:hlinkClick r:id="rId3"/>
              </a:rPr>
              <a:t>https://www.scribbr.com/methodology/internal-vs-external-validity/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>
                <a:hlinkClick r:id="rId4"/>
              </a:rPr>
              <a:t>https://ca.indeed.com/career-advice/career-development/internal-vs-external-validity</a:t>
            </a:r>
            <a:r>
              <a:rPr lang="en-US" sz="24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B7936-6D11-3622-8332-352E59E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3B292-8C2D-04FB-83C4-E9E24B2E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359498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abstract image">
            <a:extLst>
              <a:ext uri="{FF2B5EF4-FFF2-40B4-BE49-F238E27FC236}">
                <a16:creationId xmlns:a16="http://schemas.microsoft.com/office/drawing/2014/main" id="{782ED2F6-AFB3-9199-3999-2B5E4BAF24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284480" y="136525"/>
            <a:ext cx="1219200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0A922B-22EC-7FD8-FA8C-2FFAC558B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480" y="1016000"/>
            <a:ext cx="11775440" cy="3556000"/>
          </a:xfrm>
        </p:spPr>
        <p:txBody>
          <a:bodyPr/>
          <a:lstStyle/>
          <a:p>
            <a:pPr marL="1371600" marR="0" indent="457200" algn="l">
              <a:spcBef>
                <a:spcPts val="0"/>
              </a:spcBef>
              <a:spcAft>
                <a:spcPts val="0"/>
              </a:spcAft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Quantitative 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Experimental 	designs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Focusing on Internal 	Validity(Causality) and 	External Validity</a:t>
            </a: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International Institute for Reproductive Loss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Priscilla K. Coleman,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pH.d.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8BC24-232F-8965-9EB0-A8BEB40601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31D971-CA7C-09C6-115C-0BE811B2FC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639264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04C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6447" y="1934348"/>
            <a:ext cx="4840367" cy="4744038"/>
          </a:xfrm>
          <a:custGeom>
            <a:avLst/>
            <a:gdLst/>
            <a:ahLst/>
            <a:cxnLst/>
            <a:rect l="l" t="t" r="r" b="b"/>
            <a:pathLst>
              <a:path w="10463292" h="10463292">
                <a:moveTo>
                  <a:pt x="0" y="0"/>
                </a:moveTo>
                <a:lnTo>
                  <a:pt x="10463291" y="0"/>
                </a:lnTo>
                <a:lnTo>
                  <a:pt x="10463291" y="10463292"/>
                </a:lnTo>
                <a:lnTo>
                  <a:pt x="0" y="1046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685800" y="1754733"/>
            <a:ext cx="6369809" cy="197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4"/>
              </a:lnSpc>
            </a:pPr>
            <a:r>
              <a:rPr lang="en-US" sz="4034" spc="20" dirty="0">
                <a:solidFill>
                  <a:srgbClr val="F5F7EF"/>
                </a:solidFill>
                <a:latin typeface="Ethic New"/>
                <a:ea typeface="Ethic New"/>
                <a:cs typeface="Ethic New"/>
                <a:sym typeface="Ethic New"/>
              </a:rPr>
              <a:t>Where Science Meets Contemporary Reproductive Loss Needs</a:t>
            </a:r>
          </a:p>
        </p:txBody>
      </p:sp>
    </p:spTree>
    <p:extLst>
      <p:ext uri="{BB962C8B-B14F-4D97-AF65-F5344CB8AC3E}">
        <p14:creationId xmlns:p14="http://schemas.microsoft.com/office/powerpoint/2010/main" val="39933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75C36-617B-795C-5A2B-325EA34F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D706-11EF-C258-EBD5-C4EEFEAA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816" y="457200"/>
            <a:ext cx="4837176" cy="1993392"/>
          </a:xfrm>
          <a:noFill/>
        </p:spPr>
        <p:txBody>
          <a:bodyPr anchor="b">
            <a:noAutofit/>
          </a:bodyPr>
          <a:lstStyle/>
          <a:p>
            <a:r>
              <a:rPr lang="en-US" dirty="0"/>
              <a:t>Presentation topics</a:t>
            </a:r>
          </a:p>
        </p:txBody>
      </p:sp>
      <p:pic>
        <p:nvPicPr>
          <p:cNvPr id="15" name="Picture Placeholder 14" descr="A group of people sitting around a table">
            <a:extLst>
              <a:ext uri="{FF2B5EF4-FFF2-40B4-BE49-F238E27FC236}">
                <a16:creationId xmlns:a16="http://schemas.microsoft.com/office/drawing/2014/main" id="{E4DF753A-3575-A0D9-5135-8A94308DC0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/>
        </p:blipFill>
        <p:spPr>
          <a:xfrm>
            <a:off x="-28882" y="0"/>
            <a:ext cx="6115050" cy="68580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EC4A8-49EE-CF82-CFDC-BA9308ED0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818" y="2752344"/>
            <a:ext cx="4837174" cy="3136392"/>
          </a:xfrm>
          <a:noFill/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Internal validity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Methods of Control in Experimental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validity</a:t>
            </a:r>
          </a:p>
        </p:txBody>
      </p:sp>
    </p:spTree>
    <p:extLst>
      <p:ext uri="{BB962C8B-B14F-4D97-AF65-F5344CB8AC3E}">
        <p14:creationId xmlns:p14="http://schemas.microsoft.com/office/powerpoint/2010/main" val="1672017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960" y="762000"/>
            <a:ext cx="5106890" cy="2026920"/>
          </a:xfrm>
          <a:noFill/>
        </p:spPr>
        <p:txBody>
          <a:bodyPr>
            <a:noAutofit/>
          </a:bodyPr>
          <a:lstStyle/>
          <a:p>
            <a:r>
              <a:rPr lang="en-US" sz="4000" b="1" dirty="0"/>
              <a:t>Internal validity</a:t>
            </a:r>
          </a:p>
        </p:txBody>
      </p:sp>
      <p:pic>
        <p:nvPicPr>
          <p:cNvPr id="91" name="Picture Placeholder 90" descr="A person sitting at a table with her fingers up">
            <a:extLst>
              <a:ext uri="{FF2B5EF4-FFF2-40B4-BE49-F238E27FC236}">
                <a16:creationId xmlns:a16="http://schemas.microsoft.com/office/drawing/2014/main" id="{BC622EA4-CCB7-907A-0126-D0A68A5DC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 flipH="1">
            <a:off x="6086167" y="-22225"/>
            <a:ext cx="6080760" cy="6902450"/>
          </a:xfrm>
        </p:spPr>
      </p:pic>
      <p:sp>
        <p:nvSpPr>
          <p:cNvPr id="15" name="Subtitle 14">
            <a:extLst>
              <a:ext uri="{FF2B5EF4-FFF2-40B4-BE49-F238E27FC236}">
                <a16:creationId xmlns:a16="http://schemas.microsoft.com/office/drawing/2014/main" id="{9C373000-EEA1-D16F-189A-338FFDA2E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520" y="3149600"/>
            <a:ext cx="5527040" cy="2672080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 you hear the term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"internal validity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the word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cause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should come to my mind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Internal validity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is defined as the degree of confidence with which one can infer that a relationship between two variables is causal.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E0BB5-B685-4A85-ADBD-1580463DF8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22A4E-8836-77C4-7BB8-9697C852A9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393043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425" y="466344"/>
            <a:ext cx="6241651" cy="1710354"/>
          </a:xfrm>
          <a:noFill/>
        </p:spPr>
        <p:txBody>
          <a:bodyPr anchor="ctr"/>
          <a:lstStyle/>
          <a:p>
            <a:r>
              <a:rPr lang="en-US" dirty="0"/>
              <a:t>Basic experimental </a:t>
            </a:r>
            <a:br>
              <a:rPr lang="en-US" dirty="0"/>
            </a:br>
            <a:r>
              <a:rPr lang="en-US" dirty="0"/>
              <a:t>design background</a:t>
            </a:r>
          </a:p>
        </p:txBody>
      </p:sp>
      <p:pic>
        <p:nvPicPr>
          <p:cNvPr id="20" name="Picture Placeholder 7" descr="A person talking to another person">
            <a:extLst>
              <a:ext uri="{FF2B5EF4-FFF2-40B4-BE49-F238E27FC236}">
                <a16:creationId xmlns:a16="http://schemas.microsoft.com/office/drawing/2014/main" id="{59669B42-CC26-1A2A-1FE7-526E425D01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37" r="10437"/>
          <a:stretch/>
        </p:blipFill>
        <p:spPr>
          <a:xfrm>
            <a:off x="492368" y="787498"/>
            <a:ext cx="3795469" cy="607050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920" y="1981200"/>
            <a:ext cx="6536156" cy="3779520"/>
          </a:xfr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There are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central conditions for causality: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Covariation of the Independent (IV) and Dependent (DV) Variables.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independent variable is the presumed cause (what is manipulated or differs based on pre-existing characteristics) and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dependent variable us the effect.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Time-Order: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Cause (IV) precedes the effect (DV).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Non-Spuriousness: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Alternative explanations are ruled out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here should also be a theory describing the mechanism connecting the IV to the DV.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 example,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abortion is believed to be related to substance use in some women.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association could theoretically be explained by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anxiety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guilt or a conflict of conscience.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48056"/>
            <a:ext cx="6172200" cy="1581912"/>
          </a:xfrm>
          <a:noFill/>
        </p:spPr>
        <p:txBody>
          <a:bodyPr anchor="b"/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Three components of research design are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needed to establish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causal inference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1" y="2240280"/>
            <a:ext cx="5151120" cy="3451860"/>
          </a:xfrm>
          <a:noFill/>
        </p:spPr>
        <p:txBody>
          <a:bodyPr vert="horz" lIns="91440" tIns="45720" rIns="91440" bIns="45720" rtlCol="0" anchor="t">
            <a:normAutofit fontScale="92500"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Comparison –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allows us to establish covariation.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Requires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control group or variation in the IV.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Manipulation 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allows determining time-order.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Control –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Allows for establishing non-spuriousness or ruling out confounding factors/ alternative explanations.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5" name="Picture Placeholder 5" descr="A person looking at blueprints on a brick wall">
            <a:extLst>
              <a:ext uri="{FF2B5EF4-FFF2-40B4-BE49-F238E27FC236}">
                <a16:creationId xmlns:a16="http://schemas.microsoft.com/office/drawing/2014/main" id="{BBD84AA8-495D-1210-1B06-DA73C5BCF3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157" r="27157"/>
          <a:stretch/>
        </p:blipFill>
        <p:spPr>
          <a:xfrm>
            <a:off x="7500938" y="-22225"/>
            <a:ext cx="4714875" cy="6880225"/>
          </a:xfrm>
        </p:spPr>
      </p:pic>
    </p:spTree>
    <p:extLst>
      <p:ext uri="{BB962C8B-B14F-4D97-AF65-F5344CB8AC3E}">
        <p14:creationId xmlns:p14="http://schemas.microsoft.com/office/powerpoint/2010/main" val="164959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2B6B-0C8F-47CF-6C13-62FBBE14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br>
              <a:rPr 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Definitions of concepts </a:t>
            </a:r>
            <a:br>
              <a:rPr 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related to control</a:t>
            </a:r>
            <a:b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1AD82-11D4-17C3-DF37-4288F0CBAD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2845" y="1885244"/>
            <a:ext cx="5996950" cy="4276727"/>
          </a:xfrm>
        </p:spPr>
        <p:txBody>
          <a:bodyPr>
            <a:normAutofit fontScale="92500" lnSpcReduction="10000"/>
          </a:bodyPr>
          <a:lstStyle/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extraneous 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variable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a variable that 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may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compete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 the independent variable in explaining the outcome of a study.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confounding variable</a:t>
            </a:r>
            <a:r>
              <a:rPr lang="en-US" sz="30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(also called a 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third variable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is an extraneous variable that 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does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cause a problem, because we know that it 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does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a relationship with the independent and/or dependent variables.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pic>
        <p:nvPicPr>
          <p:cNvPr id="6" name="Content Placeholder 5" descr="A person holding a magnifying glass&#10;&#10;Description automatically generated">
            <a:extLst>
              <a:ext uri="{FF2B5EF4-FFF2-40B4-BE49-F238E27FC236}">
                <a16:creationId xmlns:a16="http://schemas.microsoft.com/office/drawing/2014/main" id="{96E0BEE5-EC25-1EA8-24EA-E5E9FD9D174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06" y="2030296"/>
            <a:ext cx="5542950" cy="36938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133A2-AEAE-D0BC-0A83-0A61792A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6D9E6-C15F-C2D8-0D13-C134EBBC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378129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7B99-5887-1D68-59B9-D283A809A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-253999"/>
            <a:ext cx="10419080" cy="1645920"/>
          </a:xfrm>
        </p:spPr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Methods of control To </a:t>
            </a:r>
            <a:b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enhance internal Validity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B0BB7-5C62-B181-9D98-829C5269B83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64160" y="1229360"/>
            <a:ext cx="11831320" cy="4917863"/>
          </a:xfrm>
        </p:spPr>
        <p:txBody>
          <a:bodyPr>
            <a:normAutofit fontScale="25000" lnSpcReduction="20000"/>
          </a:bodyPr>
          <a:lstStyle/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Holding the </a:t>
            </a:r>
            <a:r>
              <a:rPr lang="en-US" sz="1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potentially confounding </a:t>
            </a: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variable constant. 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example, only include women in their 20’s if age is potentially confounding,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Matching. </a:t>
            </a:r>
            <a:r>
              <a:rPr lang="en-US" sz="1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ave an equal number of participants with each characteristic that is identified as possibly confounding. This is sometimes referred to as case-control. For example, when comparing mental health outcomes related to abortion, use a control group of women who delivered an unintended pregnancy to term.</a:t>
            </a:r>
            <a:endParaRPr lang="en-US" sz="1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Create another IV with the potentially problematic variable. 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variable can then be</a:t>
            </a:r>
            <a:r>
              <a:rPr lang="en-US" sz="1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systematically examined. For example, in the above example, examine the impact of intendedness separately from the primary analysis.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A6353-207A-939A-AA82-165040A4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7FEFED-9A31-3E62-852A-F4E1EF79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140727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7B99-5887-1D68-59B9-D283A809A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-253999"/>
            <a:ext cx="10419080" cy="1645920"/>
          </a:xfrm>
        </p:spPr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Methods of control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B0BB7-5C62-B181-9D98-829C5269B83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5440" y="1137920"/>
            <a:ext cx="11318240" cy="4765463"/>
          </a:xfrm>
        </p:spPr>
        <p:txBody>
          <a:bodyPr>
            <a:normAutofit fontScale="25000" lnSpcReduction="20000"/>
          </a:bodyPr>
          <a:lstStyle/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Statistical control. </a:t>
            </a:r>
            <a:r>
              <a:rPr lang="en-US" sz="1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1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olding problematic variables like pregnancy intendedness constant via the use of relevant statistical procedures.</a:t>
            </a:r>
            <a:r>
              <a:rPr lang="en-US" sz="1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e) Random assignment of participants to levels of the IV. </a:t>
            </a:r>
            <a:r>
              <a:rPr lang="en-US" sz="1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otentially confounding variables are naturally evenly distributed across levels of the IV when all participants have the same probability </a:t>
            </a:r>
            <a:r>
              <a:rPr lang="en-US" sz="1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being assigned to one level of the IV or another</a:t>
            </a:r>
            <a:r>
              <a:rPr lang="en-US" sz="1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Considered the best method because even variables you may not have identified as potentially confounding are covered. Unfortunately, with variables like pregnancy intendedness, </a:t>
            </a:r>
            <a:r>
              <a:rPr lang="en-US" sz="1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random assignment is not practically possible. If a researcher is interested in comparing the efficacy of medication vs. cognitive therapy for depression, diagnosed patients could be randomly assigned to one of the two conditions.</a:t>
            </a:r>
            <a:endParaRPr lang="en-US" sz="1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C0A81-B594-3B26-A895-6F2EEF56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76AAF-3A64-71F9-ECE0-0D193EF8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IIRL</a:t>
            </a:r>
          </a:p>
        </p:txBody>
      </p:sp>
    </p:spTree>
    <p:extLst>
      <p:ext uri="{BB962C8B-B14F-4D97-AF65-F5344CB8AC3E}">
        <p14:creationId xmlns:p14="http://schemas.microsoft.com/office/powerpoint/2010/main" val="28225494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ech presentation">
      <a:dk1>
        <a:srgbClr val="000000"/>
      </a:dk1>
      <a:lt1>
        <a:srgbClr val="FFFFFF"/>
      </a:lt1>
      <a:dk2>
        <a:srgbClr val="435369"/>
      </a:dk2>
      <a:lt2>
        <a:srgbClr val="E8E8E8"/>
      </a:lt2>
      <a:accent1>
        <a:srgbClr val="A53F51"/>
      </a:accent1>
      <a:accent2>
        <a:srgbClr val="E89756"/>
      </a:accent2>
      <a:accent3>
        <a:srgbClr val="2F3342"/>
      </a:accent3>
      <a:accent4>
        <a:srgbClr val="2B2052"/>
      </a:accent4>
      <a:accent5>
        <a:srgbClr val="00023A"/>
      </a:accent5>
      <a:accent6>
        <a:srgbClr val="7E7E7E"/>
      </a:accent6>
      <a:hlink>
        <a:srgbClr val="467886"/>
      </a:hlink>
      <a:folHlink>
        <a:srgbClr val="96607D"/>
      </a:folHlink>
    </a:clrScheme>
    <a:fontScheme name="Custom 99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55661986_wac_CP_V19" id="{030227AD-26D8-46F7-B412-6532AF4DDFEA}" vid="{787E6F9C-FC70-455D-8D81-5DEDA8A08F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F2A2379-DD35-4769-BFD6-4857D72F8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048343-1EA9-44C3-883E-652FAAF071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C2645A-E767-4D7E-984D-234E531E4556}">
  <ds:schemaRefs>
    <ds:schemaRef ds:uri="http://www.w3.org/XML/1998/namespace"/>
    <ds:schemaRef ds:uri="http://schemas.microsoft.com/sharepoint/v3"/>
    <ds:schemaRef ds:uri="http://purl.org/dc/elements/1.1/"/>
    <ds:schemaRef ds:uri="http://schemas.microsoft.com/office/infopath/2007/PartnerControls"/>
    <ds:schemaRef ds:uri="71af3243-3dd4-4a8d-8c0d-dd76da1f02a5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230e9df3-be65-4c73-a93b-d1236ebd677e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{BEBF7BF9-49CC-426D-88A8-EDC18ADDBE93}tf55661986_win32</Template>
  <TotalTime>359</TotalTime>
  <Words>1210</Words>
  <Application>Microsoft Macintosh PowerPoint</Application>
  <PresentationFormat>Widescreen</PresentationFormat>
  <Paragraphs>98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Ethic New</vt:lpstr>
      <vt:lpstr>Kristen ITC</vt:lpstr>
      <vt:lpstr>Lato</vt:lpstr>
      <vt:lpstr>Merriweather</vt:lpstr>
      <vt:lpstr>Times New Roman</vt:lpstr>
      <vt:lpstr>Wingdings</vt:lpstr>
      <vt:lpstr>Custom</vt:lpstr>
      <vt:lpstr>PowerPoint Presentation</vt:lpstr>
      <vt:lpstr>    Quantitative  Experimental  designs Focusing on Internal  Validity(Causality) and  External Validity        International Institute for Reproductive Loss        Priscilla K. Coleman, pH.d.   </vt:lpstr>
      <vt:lpstr>Presentation topics</vt:lpstr>
      <vt:lpstr>Internal validity</vt:lpstr>
      <vt:lpstr>Basic experimental  design background</vt:lpstr>
      <vt:lpstr>Three components of research design are  needed to establish  causal inference</vt:lpstr>
      <vt:lpstr>  Definitions of concepts  related to control   </vt:lpstr>
      <vt:lpstr>Methods of control To  enhance internal Validity</vt:lpstr>
      <vt:lpstr>Methods of control</vt:lpstr>
      <vt:lpstr>  "If you want truly to understand something, try to change it.“ ~Kurt Lewin </vt:lpstr>
      <vt:lpstr>External validity</vt:lpstr>
      <vt:lpstr>Types of External Validity</vt:lpstr>
      <vt:lpstr>Population validity: the ability to generalize the study results to individuals who were not included  in the study</vt:lpstr>
      <vt:lpstr>Ecological validity: the degree To Which results generalize across different settings.   </vt:lpstr>
      <vt:lpstr>Temporal validity: the extent to which the study results can be generalized  across time   </vt:lpstr>
      <vt:lpstr>Outcome validity is the degree to which one can generalize the results of a study across different but related dependent variables.   </vt:lpstr>
      <vt:lpstr>After all, the ultimate goal of all research is not objectivity, but truth.  ~ Helene Deutsch </vt:lpstr>
      <vt:lpstr>Related resources for further information</vt:lpstr>
      <vt:lpstr>Related resources for further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Quantitative Methodology   Focusing on Internal Validity  (Causality) and External  Validity        International Institute for Reproductive Loss        Priscilla K. Coleman, pH.d.</dc:title>
  <dc:creator>Priscilla Coleman</dc:creator>
  <cp:lastModifiedBy>Raquel Guzman</cp:lastModifiedBy>
  <cp:revision>11</cp:revision>
  <dcterms:created xsi:type="dcterms:W3CDTF">2024-05-25T23:14:46Z</dcterms:created>
  <dcterms:modified xsi:type="dcterms:W3CDTF">2025-11-23T17:14:39Z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