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6" r:id="rId2"/>
    <p:sldMasterId id="2147485078" r:id="rId3"/>
    <p:sldMasterId id="2147485090" r:id="rId4"/>
  </p:sldMasterIdLst>
  <p:notesMasterIdLst>
    <p:notesMasterId r:id="rId23"/>
  </p:notesMasterIdLst>
  <p:handoutMasterIdLst>
    <p:handoutMasterId r:id="rId24"/>
  </p:handoutMasterIdLst>
  <p:sldIdLst>
    <p:sldId id="633" r:id="rId5"/>
    <p:sldId id="631" r:id="rId6"/>
    <p:sldId id="657" r:id="rId7"/>
    <p:sldId id="650" r:id="rId8"/>
    <p:sldId id="659" r:id="rId9"/>
    <p:sldId id="656" r:id="rId10"/>
    <p:sldId id="652" r:id="rId11"/>
    <p:sldId id="651" r:id="rId12"/>
    <p:sldId id="312" r:id="rId13"/>
    <p:sldId id="327" r:id="rId14"/>
    <p:sldId id="324" r:id="rId15"/>
    <p:sldId id="640" r:id="rId16"/>
    <p:sldId id="328" r:id="rId17"/>
    <p:sldId id="653" r:id="rId18"/>
    <p:sldId id="654" r:id="rId19"/>
    <p:sldId id="655" r:id="rId20"/>
    <p:sldId id="658" r:id="rId21"/>
    <p:sldId id="259"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F9"/>
    <a:srgbClr val="EEDEAF"/>
    <a:srgbClr val="BEC7F0"/>
    <a:srgbClr val="D0D7F4"/>
    <a:srgbClr val="97D097"/>
    <a:srgbClr val="B2B1EF"/>
    <a:srgbClr val="DBA9ED"/>
    <a:srgbClr val="3D1038"/>
    <a:srgbClr val="1C5D24"/>
    <a:srgbClr val="9A7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8" autoAdjust="0"/>
    <p:restoredTop sz="86294" autoAdjust="0"/>
  </p:normalViewPr>
  <p:slideViewPr>
    <p:cSldViewPr>
      <p:cViewPr varScale="1">
        <p:scale>
          <a:sx n="104" d="100"/>
          <a:sy n="104" d="100"/>
        </p:scale>
        <p:origin x="216" y="720"/>
      </p:cViewPr>
      <p:guideLst>
        <p:guide orient="horz" pos="2160"/>
        <p:guide pos="2880"/>
      </p:guideLst>
    </p:cSldViewPr>
  </p:slideViewPr>
  <p:outlineViewPr>
    <p:cViewPr>
      <p:scale>
        <a:sx n="33" d="100"/>
        <a:sy n="33" d="100"/>
      </p:scale>
      <p:origin x="0" y="35316"/>
    </p:cViewPr>
  </p:outlineViewPr>
  <p:notesTextViewPr>
    <p:cViewPr>
      <p:scale>
        <a:sx n="1" d="1"/>
        <a:sy n="1" d="1"/>
      </p:scale>
      <p:origin x="0" y="0"/>
    </p:cViewPr>
  </p:notesTextViewPr>
  <p:sorterViewPr>
    <p:cViewPr>
      <p:scale>
        <a:sx n="100" d="100"/>
        <a:sy n="100" d="100"/>
      </p:scale>
      <p:origin x="0" y="-20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885" tIns="46442" rIns="92885" bIns="46442" rtlCol="0"/>
          <a:lstStyle>
            <a:lvl1pPr algn="r">
              <a:defRPr sz="1200"/>
            </a:lvl1pPr>
          </a:lstStyle>
          <a:p>
            <a:fld id="{7A7F671E-C44D-41EF-A1E2-76EA7FE054A2}" type="datetimeFigureOut">
              <a:rPr lang="en-US" smtClean="0"/>
              <a:t>11/18/25</a:t>
            </a:fld>
            <a:endParaRPr lang="en-US"/>
          </a:p>
        </p:txBody>
      </p:sp>
      <p:sp>
        <p:nvSpPr>
          <p:cNvPr id="4" name="Footer Placeholder 3"/>
          <p:cNvSpPr>
            <a:spLocks noGrp="1"/>
          </p:cNvSpPr>
          <p:nvPr>
            <p:ph type="ftr" sz="quarter" idx="2"/>
          </p:nvPr>
        </p:nvSpPr>
        <p:spPr>
          <a:xfrm>
            <a:off x="1" y="8829967"/>
            <a:ext cx="2971800" cy="46482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885" tIns="46442" rIns="92885" bIns="46442" rtlCol="0" anchor="b"/>
          <a:lstStyle>
            <a:lvl1pPr algn="r">
              <a:defRPr sz="1200"/>
            </a:lvl1pPr>
          </a:lstStyle>
          <a:p>
            <a:fld id="{AF2371D1-5F3E-45E6-8891-4499B2E123E6}" type="slidenum">
              <a:rPr lang="en-US" smtClean="0"/>
              <a:t>‹#›</a:t>
            </a:fld>
            <a:endParaRPr lang="en-US"/>
          </a:p>
        </p:txBody>
      </p:sp>
    </p:spTree>
    <p:extLst>
      <p:ext uri="{BB962C8B-B14F-4D97-AF65-F5344CB8AC3E}">
        <p14:creationId xmlns:p14="http://schemas.microsoft.com/office/powerpoint/2010/main" val="3022051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885" tIns="46442" rIns="92885" bIns="46442" rtlCol="0"/>
          <a:lstStyle>
            <a:lvl1pPr algn="r">
              <a:defRPr sz="1200"/>
            </a:lvl1pPr>
          </a:lstStyle>
          <a:p>
            <a:fld id="{5AE0A279-3542-4F63-8FA2-A633669A50B4}" type="datetimeFigureOut">
              <a:rPr lang="en-US" smtClean="0"/>
              <a:t>11/18/25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885" tIns="46442" rIns="92885" bIns="46442" rtlCol="0" anchor="b"/>
          <a:lstStyle>
            <a:lvl1pPr algn="r">
              <a:defRPr sz="1200"/>
            </a:lvl1pPr>
          </a:lstStyle>
          <a:p>
            <a:fld id="{6F8C38D0-69CB-4F31-8091-78D7E189FD92}" type="slidenum">
              <a:rPr lang="en-US" smtClean="0"/>
              <a:t>‹#›</a:t>
            </a:fld>
            <a:endParaRPr lang="en-US"/>
          </a:p>
        </p:txBody>
      </p:sp>
    </p:spTree>
    <p:extLst>
      <p:ext uri="{BB962C8B-B14F-4D97-AF65-F5344CB8AC3E}">
        <p14:creationId xmlns:p14="http://schemas.microsoft.com/office/powerpoint/2010/main" val="94499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C38D0-69CB-4F31-8091-78D7E189F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708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5914010-A32A-4CCE-B0BA-4EBCB2A8B522}" type="datetimeFigureOut">
              <a:rPr lang="en-US" smtClean="0"/>
              <a:t>11/18/25</a:t>
            </a:fld>
            <a:endParaRPr lang="en-US"/>
          </a:p>
        </p:txBody>
      </p:sp>
      <p:sp>
        <p:nvSpPr>
          <p:cNvPr id="23" name="Slide Number Placeholder 22"/>
          <p:cNvSpPr>
            <a:spLocks noGrp="1"/>
          </p:cNvSpPr>
          <p:nvPr>
            <p:ph type="sldNum" sz="quarter" idx="11"/>
          </p:nvPr>
        </p:nvSpPr>
        <p:spPr/>
        <p:txBody>
          <a:bodyPr/>
          <a:lstStyle/>
          <a:p>
            <a:fld id="{39115322-1EEC-489A-88F8-AB945552ADC4}"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14010-A32A-4CCE-B0BA-4EBCB2A8B522}"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15322-1EEC-489A-88F8-AB945552ADC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14010-A32A-4CCE-B0BA-4EBCB2A8B522}"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15322-1EEC-489A-88F8-AB945552ADC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04988"/>
            <a:ext cx="7391400" cy="1647825"/>
          </a:xfrm>
        </p:spPr>
        <p:txBody>
          <a:bodyPr/>
          <a:lstStyle>
            <a:lvl1pPr>
              <a:defRPr sz="5100"/>
            </a:lvl1pPr>
          </a:lstStyle>
          <a:p>
            <a:pPr lvl="0"/>
            <a:r>
              <a:rPr lang="en-US" noProof="0"/>
              <a:t>Click to edit Master title style</a:t>
            </a:r>
          </a:p>
        </p:txBody>
      </p:sp>
      <p:sp>
        <p:nvSpPr>
          <p:cNvPr id="2051" name="Rectangle 3"/>
          <p:cNvSpPr>
            <a:spLocks noGrp="1" noChangeArrowheads="1"/>
          </p:cNvSpPr>
          <p:nvPr>
            <p:ph type="subTitle" idx="1"/>
          </p:nvPr>
        </p:nvSpPr>
        <p:spPr>
          <a:xfrm>
            <a:off x="1219200" y="3505200"/>
            <a:ext cx="6400800" cy="12192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xfrm>
            <a:off x="1295400" y="6248400"/>
            <a:ext cx="1752600" cy="457200"/>
          </a:xfrm>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200400" y="6248400"/>
            <a:ext cx="2667000" cy="45720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019800" y="6248400"/>
            <a:ext cx="1905000" cy="457200"/>
          </a:xfrm>
        </p:spPr>
        <p:txBody>
          <a:bodyPr/>
          <a:lstStyle>
            <a:lvl1pPr>
              <a:defRPr/>
            </a:lvl1pPr>
          </a:lstStyle>
          <a:p>
            <a:pPr>
              <a:defRPr/>
            </a:pPr>
            <a:fld id="{13CEEAD0-A6B3-42C7-82AF-3A8DE6D130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8200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3C16F6-6619-42E9-8AAE-140BA2BF3A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44946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FC24B-DBC3-415E-B4C2-4DFA8ABCB9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60398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40B857-9B62-4079-8E04-EFCC69C6EA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8792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6A35544-EAE9-4BF1-BD5D-C7BE354201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9409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5CAC35-8612-47A4-BCE7-E7AF806F47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3542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B71BFF-3D5D-4621-8407-8AF29B83E6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3990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AE21E2-0692-41E1-8E54-78646695DD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1893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A5914010-A32A-4CCE-B0BA-4EBCB2A8B522}" type="datetimeFigureOut">
              <a:rPr lang="en-US" smtClean="0"/>
              <a:t>11/18/25</a:t>
            </a:fld>
            <a:endParaRPr lang="en-US"/>
          </a:p>
        </p:txBody>
      </p:sp>
      <p:sp>
        <p:nvSpPr>
          <p:cNvPr id="19" name="Slide Number Placeholder 18"/>
          <p:cNvSpPr>
            <a:spLocks noGrp="1"/>
          </p:cNvSpPr>
          <p:nvPr>
            <p:ph type="sldNum" sz="quarter" idx="15"/>
          </p:nvPr>
        </p:nvSpPr>
        <p:spPr/>
        <p:txBody>
          <a:bodyPr/>
          <a:lstStyle/>
          <a:p>
            <a:fld id="{39115322-1EEC-489A-88F8-AB945552ADC4}"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B66F89-703F-4291-BA03-52A3D20CB6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5577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D5D39-8261-4E9F-9E23-CEB9DA4D50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3391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06363"/>
            <a:ext cx="2019300" cy="6065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06363"/>
            <a:ext cx="5905500" cy="6065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91B59-F00D-4F47-B8CF-237DBCA5B8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3630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a:t>Click to edit Master title style</a:t>
            </a:r>
          </a:p>
        </p:txBody>
      </p:sp>
      <p:sp>
        <p:nvSpPr>
          <p:cNvPr id="3" name="Content Placeholder 2"/>
          <p:cNvSpPr>
            <a:spLocks noGrp="1"/>
          </p:cNvSpPr>
          <p:nvPr>
            <p:ph sz="half" idx="1"/>
          </p:nvPr>
        </p:nvSpPr>
        <p:spPr>
          <a:xfrm>
            <a:off x="533400" y="1447800"/>
            <a:ext cx="396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447800"/>
            <a:ext cx="396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1D3B96-5CA0-4B00-BD1E-7019522863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5049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a:t>Click to edit Master title style</a:t>
            </a:r>
          </a:p>
        </p:txBody>
      </p:sp>
      <p:sp>
        <p:nvSpPr>
          <p:cNvPr id="3" name="Text Placeholder 2"/>
          <p:cNvSpPr>
            <a:spLocks noGrp="1"/>
          </p:cNvSpPr>
          <p:nvPr>
            <p:ph type="body" sz="half" idx="1"/>
          </p:nvPr>
        </p:nvSpPr>
        <p:spPr>
          <a:xfrm>
            <a:off x="533400" y="1447800"/>
            <a:ext cx="396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96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7E207B-64F0-4FE0-9079-356E951BB1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1914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a:t>Click to edit Master title style</a:t>
            </a:r>
          </a:p>
        </p:txBody>
      </p:sp>
      <p:sp>
        <p:nvSpPr>
          <p:cNvPr id="3" name="Text Placeholder 2"/>
          <p:cNvSpPr>
            <a:spLocks noGrp="1"/>
          </p:cNvSpPr>
          <p:nvPr>
            <p:ph type="body" sz="half" idx="1"/>
          </p:nvPr>
        </p:nvSpPr>
        <p:spPr>
          <a:xfrm>
            <a:off x="533400" y="1447800"/>
            <a:ext cx="8077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886200"/>
            <a:ext cx="8077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94C530-3DFA-4281-98B3-05E8F3A69D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78429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Content Placeholder 2"/>
          <p:cNvSpPr>
            <a:spLocks noGrp="1"/>
          </p:cNvSpPr>
          <p:nvPr>
            <p:ph sz="half" idx="1"/>
          </p:nvPr>
        </p:nvSpPr>
        <p:spPr>
          <a:xfrm>
            <a:off x="838200" y="1905000"/>
            <a:ext cx="800735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4076700"/>
            <a:ext cx="800735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3070093B-5320-42F1-8BB8-9A348BB1A7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510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9FAC611-97AB-45D7-9DB6-276499AE30B3}"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D4C9-8D53-47E6-A4B7-7BED76B18F7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10109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D4C9-8D53-47E6-A4B7-7BED76B18F78}" type="slidenum">
              <a:rPr lang="en-US" smtClean="0"/>
              <a:t>‹#›</a:t>
            </a:fld>
            <a:endParaRPr lang="en-US"/>
          </a:p>
        </p:txBody>
      </p:sp>
    </p:spTree>
    <p:extLst>
      <p:ext uri="{BB962C8B-B14F-4D97-AF65-F5344CB8AC3E}">
        <p14:creationId xmlns:p14="http://schemas.microsoft.com/office/powerpoint/2010/main" val="5609853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79FAC611-97AB-45D7-9DB6-276499AE30B3}" type="datetimeFigureOut">
              <a:rPr lang="en-US" smtClean="0"/>
              <a:t>11/18/25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B5FD4C9-8D53-47E6-A4B7-7BED76B18F78}" type="slidenum">
              <a:rPr lang="en-US" smtClean="0"/>
              <a:t>‹#›</a:t>
            </a:fld>
            <a:endParaRPr lang="en-US"/>
          </a:p>
        </p:txBody>
      </p:sp>
    </p:spTree>
    <p:extLst>
      <p:ext uri="{BB962C8B-B14F-4D97-AF65-F5344CB8AC3E}">
        <p14:creationId xmlns:p14="http://schemas.microsoft.com/office/powerpoint/2010/main" val="2157000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A5914010-A32A-4CCE-B0BA-4EBCB2A8B522}" type="datetimeFigureOut">
              <a:rPr lang="en-US" smtClean="0"/>
              <a:t>11/18/25</a:t>
            </a:fld>
            <a:endParaRPr lang="en-US"/>
          </a:p>
        </p:txBody>
      </p:sp>
      <p:sp>
        <p:nvSpPr>
          <p:cNvPr id="20" name="Slide Number Placeholder 19"/>
          <p:cNvSpPr>
            <a:spLocks noGrp="1"/>
          </p:cNvSpPr>
          <p:nvPr>
            <p:ph type="sldNum" sz="quarter" idx="11"/>
          </p:nvPr>
        </p:nvSpPr>
        <p:spPr/>
        <p:txBody>
          <a:bodyPr/>
          <a:lstStyle/>
          <a:p>
            <a:fld id="{39115322-1EEC-489A-88F8-AB945552ADC4}"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FAC611-97AB-45D7-9DB6-276499AE30B3}"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FD4C9-8D53-47E6-A4B7-7BED76B18F78}" type="slidenum">
              <a:rPr lang="en-US" smtClean="0"/>
              <a:t>‹#›</a:t>
            </a:fld>
            <a:endParaRPr lang="en-US"/>
          </a:p>
        </p:txBody>
      </p:sp>
    </p:spTree>
    <p:extLst>
      <p:ext uri="{BB962C8B-B14F-4D97-AF65-F5344CB8AC3E}">
        <p14:creationId xmlns:p14="http://schemas.microsoft.com/office/powerpoint/2010/main" val="3378131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FAC611-97AB-45D7-9DB6-276499AE30B3}" type="datetimeFigureOut">
              <a:rPr lang="en-US" smtClean="0"/>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FD4C9-8D53-47E6-A4B7-7BED76B18F78}" type="slidenum">
              <a:rPr lang="en-US" smtClean="0"/>
              <a:t>‹#›</a:t>
            </a:fld>
            <a:endParaRPr lang="en-US"/>
          </a:p>
        </p:txBody>
      </p:sp>
    </p:spTree>
    <p:extLst>
      <p:ext uri="{BB962C8B-B14F-4D97-AF65-F5344CB8AC3E}">
        <p14:creationId xmlns:p14="http://schemas.microsoft.com/office/powerpoint/2010/main" val="1990726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FAC611-97AB-45D7-9DB6-276499AE30B3}" type="datetimeFigureOut">
              <a:rPr lang="en-US" smtClean="0"/>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FD4C9-8D53-47E6-A4B7-7BED76B18F78}" type="slidenum">
              <a:rPr lang="en-US" smtClean="0"/>
              <a:t>‹#›</a:t>
            </a:fld>
            <a:endParaRPr lang="en-US"/>
          </a:p>
        </p:txBody>
      </p:sp>
    </p:spTree>
    <p:extLst>
      <p:ext uri="{BB962C8B-B14F-4D97-AF65-F5344CB8AC3E}">
        <p14:creationId xmlns:p14="http://schemas.microsoft.com/office/powerpoint/2010/main" val="1742417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AC611-97AB-45D7-9DB6-276499AE30B3}" type="datetimeFigureOut">
              <a:rPr lang="en-US" smtClean="0"/>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FD4C9-8D53-47E6-A4B7-7BED76B18F78}" type="slidenum">
              <a:rPr lang="en-US" smtClean="0"/>
              <a:t>‹#›</a:t>
            </a:fld>
            <a:endParaRPr lang="en-US"/>
          </a:p>
        </p:txBody>
      </p:sp>
    </p:spTree>
    <p:extLst>
      <p:ext uri="{BB962C8B-B14F-4D97-AF65-F5344CB8AC3E}">
        <p14:creationId xmlns:p14="http://schemas.microsoft.com/office/powerpoint/2010/main" val="29750123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FAC611-97AB-45D7-9DB6-276499AE30B3}"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FD4C9-8D53-47E6-A4B7-7BED76B18F7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704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79FAC611-97AB-45D7-9DB6-276499AE30B3}"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FD4C9-8D53-47E6-A4B7-7BED76B18F7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0709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D4C9-8D53-47E6-A4B7-7BED76B18F78}" type="slidenum">
              <a:rPr lang="en-US" smtClean="0"/>
              <a:t>‹#›</a:t>
            </a:fld>
            <a:endParaRPr lang="en-US"/>
          </a:p>
        </p:txBody>
      </p:sp>
    </p:spTree>
    <p:extLst>
      <p:ext uri="{BB962C8B-B14F-4D97-AF65-F5344CB8AC3E}">
        <p14:creationId xmlns:p14="http://schemas.microsoft.com/office/powerpoint/2010/main" val="243187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D4C9-8D53-47E6-A4B7-7BED76B18F78}" type="slidenum">
              <a:rPr lang="en-US" smtClean="0"/>
              <a:t>‹#›</a:t>
            </a:fld>
            <a:endParaRPr lang="en-US"/>
          </a:p>
        </p:txBody>
      </p:sp>
    </p:spTree>
    <p:extLst>
      <p:ext uri="{BB962C8B-B14F-4D97-AF65-F5344CB8AC3E}">
        <p14:creationId xmlns:p14="http://schemas.microsoft.com/office/powerpoint/2010/main" val="3465241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8A87A34-81AB-432B-8DAE-1953F412C126}" type="datetimeFigureOut">
              <a:rPr lang="en-US" smtClean="0"/>
              <a:t>11/18/25</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63392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362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A5914010-A32A-4CCE-B0BA-4EBCB2A8B522}" type="datetimeFigureOut">
              <a:rPr lang="en-US" smtClean="0"/>
              <a:t>11/18/25</a:t>
            </a:fld>
            <a:endParaRPr lang="en-US"/>
          </a:p>
        </p:txBody>
      </p:sp>
      <p:sp>
        <p:nvSpPr>
          <p:cNvPr id="25" name="Slide Number Placeholder 24"/>
          <p:cNvSpPr>
            <a:spLocks noGrp="1"/>
          </p:cNvSpPr>
          <p:nvPr>
            <p:ph type="sldNum" sz="quarter" idx="16"/>
          </p:nvPr>
        </p:nvSpPr>
        <p:spPr/>
        <p:txBody>
          <a:bodyPr/>
          <a:lstStyle/>
          <a:p>
            <a:fld id="{39115322-1EEC-489A-88F8-AB945552ADC4}"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8A87A34-81AB-432B-8DAE-1953F412C126}" type="datetimeFigureOut">
              <a:rPr lang="en-US" smtClean="0"/>
              <a:pPr/>
              <a:t>11/18/25</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6012765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0488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7909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909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0543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8A87A34-81AB-432B-8DAE-1953F412C126}" type="datetimeFigureOut">
              <a:rPr lang="en-US" smtClean="0"/>
              <a:t>11/18/25</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3328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8A87A34-81AB-432B-8DAE-1953F412C126}" type="datetimeFigureOut">
              <a:rPr lang="en-US" smtClean="0"/>
              <a:t>11/18/25</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2248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5325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092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A5914010-A32A-4CCE-B0BA-4EBCB2A8B522}" type="datetimeFigureOut">
              <a:rPr lang="en-US" smtClean="0"/>
              <a:t>11/18/25</a:t>
            </a:fld>
            <a:endParaRPr lang="en-US"/>
          </a:p>
        </p:txBody>
      </p:sp>
      <p:sp>
        <p:nvSpPr>
          <p:cNvPr id="24" name="Slide Number Placeholder 23"/>
          <p:cNvSpPr>
            <a:spLocks noGrp="1"/>
          </p:cNvSpPr>
          <p:nvPr>
            <p:ph type="sldNum" sz="quarter" idx="17"/>
          </p:nvPr>
        </p:nvSpPr>
        <p:spPr/>
        <p:txBody>
          <a:bodyPr/>
          <a:lstStyle/>
          <a:p>
            <a:fld id="{39115322-1EEC-489A-88F8-AB945552ADC4}"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5914010-A32A-4CCE-B0BA-4EBCB2A8B522}" type="datetimeFigureOut">
              <a:rPr lang="en-US" smtClean="0"/>
              <a:t>11/18/25</a:t>
            </a:fld>
            <a:endParaRPr lang="en-US"/>
          </a:p>
        </p:txBody>
      </p:sp>
      <p:sp>
        <p:nvSpPr>
          <p:cNvPr id="14" name="Slide Number Placeholder 13"/>
          <p:cNvSpPr>
            <a:spLocks noGrp="1"/>
          </p:cNvSpPr>
          <p:nvPr>
            <p:ph type="sldNum" sz="quarter" idx="11"/>
          </p:nvPr>
        </p:nvSpPr>
        <p:spPr/>
        <p:txBody>
          <a:bodyPr/>
          <a:lstStyle/>
          <a:p>
            <a:fld id="{39115322-1EEC-489A-88F8-AB945552ADC4}"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5914010-A32A-4CCE-B0BA-4EBCB2A8B522}" type="datetimeFigureOut">
              <a:rPr lang="en-US" smtClean="0"/>
              <a:t>11/18/25</a:t>
            </a:fld>
            <a:endParaRPr lang="en-US"/>
          </a:p>
        </p:txBody>
      </p:sp>
      <p:sp>
        <p:nvSpPr>
          <p:cNvPr id="12" name="Slide Number Placeholder 11"/>
          <p:cNvSpPr>
            <a:spLocks noGrp="1"/>
          </p:cNvSpPr>
          <p:nvPr>
            <p:ph type="sldNum" sz="quarter" idx="11"/>
          </p:nvPr>
        </p:nvSpPr>
        <p:spPr/>
        <p:txBody>
          <a:bodyPr/>
          <a:lstStyle/>
          <a:p>
            <a:fld id="{39115322-1EEC-489A-88F8-AB945552ADC4}"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A5914010-A32A-4CCE-B0BA-4EBCB2A8B522}" type="datetimeFigureOut">
              <a:rPr lang="en-US" smtClean="0"/>
              <a:t>11/18/25</a:t>
            </a:fld>
            <a:endParaRPr lang="en-US"/>
          </a:p>
        </p:txBody>
      </p:sp>
      <p:sp>
        <p:nvSpPr>
          <p:cNvPr id="18" name="Slide Number Placeholder 17"/>
          <p:cNvSpPr>
            <a:spLocks noGrp="1"/>
          </p:cNvSpPr>
          <p:nvPr>
            <p:ph type="sldNum" sz="quarter" idx="16"/>
          </p:nvPr>
        </p:nvSpPr>
        <p:spPr/>
        <p:txBody>
          <a:bodyPr/>
          <a:lstStyle/>
          <a:p>
            <a:fld id="{39115322-1EEC-489A-88F8-AB945552ADC4}"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A5914010-A32A-4CCE-B0BA-4EBCB2A8B522}" type="datetimeFigureOut">
              <a:rPr lang="en-US" smtClean="0"/>
              <a:t>11/18/25</a:t>
            </a:fld>
            <a:endParaRPr lang="en-US"/>
          </a:p>
        </p:txBody>
      </p:sp>
      <p:sp>
        <p:nvSpPr>
          <p:cNvPr id="20" name="Slide Number Placeholder 19"/>
          <p:cNvSpPr>
            <a:spLocks noGrp="1"/>
          </p:cNvSpPr>
          <p:nvPr>
            <p:ph type="sldNum" sz="quarter" idx="15"/>
          </p:nvPr>
        </p:nvSpPr>
        <p:spPr/>
        <p:txBody>
          <a:bodyPr/>
          <a:lstStyle/>
          <a:p>
            <a:fld id="{39115322-1EEC-489A-88F8-AB945552ADC4}"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5914010-A32A-4CCE-B0BA-4EBCB2A8B522}" type="datetimeFigureOut">
              <a:rPr lang="en-US" smtClean="0"/>
              <a:t>11/18/25</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9115322-1EEC-489A-88F8-AB945552ADC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06363"/>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447800"/>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81200" y="6248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886200" y="6248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40D2ADA6-11E2-4F58-9325-998EA78D8B4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65148127"/>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Book Antiqua" pitchFamily="18" charset="0"/>
        </a:defRPr>
      </a:lvl2pPr>
      <a:lvl3pPr algn="ctr" rtl="0" eaLnBrk="0" fontAlgn="base" hangingPunct="0">
        <a:spcBef>
          <a:spcPct val="0"/>
        </a:spcBef>
        <a:spcAft>
          <a:spcPct val="0"/>
        </a:spcAft>
        <a:defRPr sz="4000">
          <a:solidFill>
            <a:schemeClr val="tx2"/>
          </a:solidFill>
          <a:latin typeface="Book Antiqua" pitchFamily="18" charset="0"/>
        </a:defRPr>
      </a:lvl3pPr>
      <a:lvl4pPr algn="ctr" rtl="0" eaLnBrk="0" fontAlgn="base" hangingPunct="0">
        <a:spcBef>
          <a:spcPct val="0"/>
        </a:spcBef>
        <a:spcAft>
          <a:spcPct val="0"/>
        </a:spcAft>
        <a:defRPr sz="4000">
          <a:solidFill>
            <a:schemeClr val="tx2"/>
          </a:solidFill>
          <a:latin typeface="Book Antiqua" pitchFamily="18" charset="0"/>
        </a:defRPr>
      </a:lvl4pPr>
      <a:lvl5pPr algn="ctr" rtl="0" eaLnBrk="0" fontAlgn="base" hangingPunct="0">
        <a:spcBef>
          <a:spcPct val="0"/>
        </a:spcBef>
        <a:spcAft>
          <a:spcPct val="0"/>
        </a:spcAft>
        <a:defRPr sz="4000">
          <a:solidFill>
            <a:schemeClr val="tx2"/>
          </a:solidFill>
          <a:latin typeface="Book Antiqua" pitchFamily="18" charset="0"/>
        </a:defRPr>
      </a:lvl5pPr>
      <a:lvl6pPr marL="457200" algn="ctr" rtl="0" fontAlgn="base">
        <a:spcBef>
          <a:spcPct val="0"/>
        </a:spcBef>
        <a:spcAft>
          <a:spcPct val="0"/>
        </a:spcAft>
        <a:defRPr sz="4000">
          <a:solidFill>
            <a:schemeClr val="tx2"/>
          </a:solidFill>
          <a:latin typeface="Book Antiqua" pitchFamily="18" charset="0"/>
        </a:defRPr>
      </a:lvl6pPr>
      <a:lvl7pPr marL="914400" algn="ctr" rtl="0" fontAlgn="base">
        <a:spcBef>
          <a:spcPct val="0"/>
        </a:spcBef>
        <a:spcAft>
          <a:spcPct val="0"/>
        </a:spcAft>
        <a:defRPr sz="4000">
          <a:solidFill>
            <a:schemeClr val="tx2"/>
          </a:solidFill>
          <a:latin typeface="Book Antiqua" pitchFamily="18" charset="0"/>
        </a:defRPr>
      </a:lvl7pPr>
      <a:lvl8pPr marL="1371600" algn="ctr" rtl="0" fontAlgn="base">
        <a:spcBef>
          <a:spcPct val="0"/>
        </a:spcBef>
        <a:spcAft>
          <a:spcPct val="0"/>
        </a:spcAft>
        <a:defRPr sz="4000">
          <a:solidFill>
            <a:schemeClr val="tx2"/>
          </a:solidFill>
          <a:latin typeface="Book Antiqua" pitchFamily="18" charset="0"/>
        </a:defRPr>
      </a:lvl8pPr>
      <a:lvl9pPr marL="1828800" algn="ctr" rtl="0" fontAlgn="base">
        <a:spcBef>
          <a:spcPct val="0"/>
        </a:spcBef>
        <a:spcAft>
          <a:spcPct val="0"/>
        </a:spcAft>
        <a:defRPr sz="40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9FAC611-97AB-45D7-9DB6-276499AE30B3}" type="datetimeFigureOut">
              <a:rPr lang="en-US" smtClean="0">
                <a:solidFill>
                  <a:srgbClr val="465E9C"/>
                </a:solidFill>
              </a:rPr>
              <a:pPr/>
              <a:t>11/18/25</a:t>
            </a:fld>
            <a:endParaRPr lang="en-US">
              <a:solidFill>
                <a:srgbClr val="465E9C"/>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465E9C"/>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B5FD4C9-8D53-47E6-A4B7-7BED76B18F78}"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743711399"/>
      </p:ext>
    </p:extLst>
  </p:cSld>
  <p:clrMap bg1="dk1" tx1="lt1" bg2="dk2" tx2="lt2" accent1="accent1" accent2="accent2" accent3="accent3" accent4="accent4" accent5="accent5" accent6="accent6" hlink="hlink" folHlink="folHlink"/>
  <p:sldLayoutIdLst>
    <p:sldLayoutId id="2147485079" r:id="rId1"/>
    <p:sldLayoutId id="2147485080" r:id="rId2"/>
    <p:sldLayoutId id="2147485081" r:id="rId3"/>
    <p:sldLayoutId id="2147485082" r:id="rId4"/>
    <p:sldLayoutId id="2147485083" r:id="rId5"/>
    <p:sldLayoutId id="2147485084" r:id="rId6"/>
    <p:sldLayoutId id="2147485085" r:id="rId7"/>
    <p:sldLayoutId id="2147485086" r:id="rId8"/>
    <p:sldLayoutId id="2147485087" r:id="rId9"/>
    <p:sldLayoutId id="2147485088" r:id="rId10"/>
    <p:sldLayoutId id="214748508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48A87A34-81AB-432B-8DAE-1953F412C126}" type="datetimeFigureOut">
              <a:rPr lang="en-US" smtClean="0"/>
              <a:pPr/>
              <a:t>11/18/25</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82105399"/>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99" r:id="rId9"/>
    <p:sldLayoutId id="2147485100" r:id="rId10"/>
    <p:sldLayoutId id="2147485101"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1791446" y="1663642"/>
            <a:ext cx="5561108" cy="3188529"/>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900"/>
          </a:p>
        </p:txBody>
      </p:sp>
    </p:spTree>
    <p:extLst>
      <p:ext uri="{BB962C8B-B14F-4D97-AF65-F5344CB8AC3E}">
        <p14:creationId xmlns:p14="http://schemas.microsoft.com/office/powerpoint/2010/main" val="79633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010400" cy="762000"/>
          </a:xfrm>
        </p:spPr>
        <p:txBody>
          <a:bodyPr/>
          <a:lstStyle/>
          <a:p>
            <a:pPr algn="ctr"/>
            <a:r>
              <a:rPr lang="en-US" b="1" dirty="0">
                <a:latin typeface="Times New Roman" panose="02020603050405020304" pitchFamily="18" charset="0"/>
                <a:cs typeface="Times New Roman" panose="02020603050405020304" pitchFamily="18" charset="0"/>
              </a:rPr>
              <a:t>Turnaway Study Fatal Flaws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3441" y="2057399"/>
            <a:ext cx="3628398" cy="2625091"/>
          </a:xfrm>
        </p:spPr>
      </p:pic>
      <p:sp>
        <p:nvSpPr>
          <p:cNvPr id="4" name="Content Placeholder 3"/>
          <p:cNvSpPr>
            <a:spLocks noGrp="1"/>
          </p:cNvSpPr>
          <p:nvPr>
            <p:ph sz="half" idx="2"/>
          </p:nvPr>
        </p:nvSpPr>
        <p:spPr>
          <a:xfrm>
            <a:off x="4572000" y="1905000"/>
            <a:ext cx="4114800" cy="403860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1.  Sampling data is not provided. The authors do not explain how the sites were actually chosen nor do they explain what type of sampling plan was employed. </a:t>
            </a:r>
          </a:p>
          <a:p>
            <a:pPr marL="0" indent="0">
              <a:buNone/>
            </a:pPr>
            <a:r>
              <a:rPr lang="en-US" sz="2400" dirty="0">
                <a:latin typeface="Times New Roman" panose="02020603050405020304" pitchFamily="18" charset="0"/>
                <a:cs typeface="Times New Roman" panose="02020603050405020304" pitchFamily="18" charset="0"/>
              </a:rPr>
              <a:t>Further, no information is offered regarding what cities or areas of the country were sampled from.</a:t>
            </a:r>
          </a:p>
          <a:p>
            <a:pPr marL="0" indent="0">
              <a:buNone/>
            </a:pPr>
            <a:endParaRPr lang="en-US" dirty="0"/>
          </a:p>
        </p:txBody>
      </p:sp>
    </p:spTree>
    <p:extLst>
      <p:ext uri="{BB962C8B-B14F-4D97-AF65-F5344CB8AC3E}">
        <p14:creationId xmlns:p14="http://schemas.microsoft.com/office/powerpoint/2010/main" val="232086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atin typeface="Times New Roman" panose="02020603050405020304" pitchFamily="18" charset="0"/>
                <a:cs typeface="Times New Roman" panose="02020603050405020304" pitchFamily="18" charset="0"/>
              </a:rPr>
              <a:t>Turnaway</a:t>
            </a:r>
            <a:r>
              <a:rPr lang="en-US" b="1" dirty="0">
                <a:latin typeface="Times New Roman" panose="02020603050405020304" pitchFamily="18" charset="0"/>
                <a:cs typeface="Times New Roman" panose="02020603050405020304" pitchFamily="18" charset="0"/>
              </a:rPr>
              <a:t> Study Fatal Flaws</a:t>
            </a:r>
          </a:p>
        </p:txBody>
      </p:sp>
      <p:sp>
        <p:nvSpPr>
          <p:cNvPr id="6" name="Content Placeholder 5">
            <a:extLst>
              <a:ext uri="{FF2B5EF4-FFF2-40B4-BE49-F238E27FC236}">
                <a16:creationId xmlns:a16="http://schemas.microsoft.com/office/drawing/2014/main" id="{8C7B2F3B-A207-B44F-8DD7-9468AEB2A0DB}"/>
              </a:ext>
            </a:extLst>
          </p:cNvPr>
          <p:cNvSpPr>
            <a:spLocks noGrp="1"/>
          </p:cNvSpPr>
          <p:nvPr>
            <p:ph idx="1"/>
          </p:nvPr>
        </p:nvSpPr>
        <p:spPr>
          <a:xfrm>
            <a:off x="1028700" y="1371600"/>
            <a:ext cx="7581900" cy="4495800"/>
          </a:xfrm>
        </p:spPr>
        <p:txBody>
          <a:bodyPr>
            <a:normAutofit lnSpcReduction="10000"/>
          </a:bodyPr>
          <a:lstStyle/>
          <a:p>
            <a:pPr marL="0" indent="0">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Turnaway Study was comprised of 516 women; however, an exact percentage of the population is not discernable due to missing information. Extrapolating from what is available reveals a likely low of .32% to a maximum of 3.18% of participants sampled from the available pool.</a:t>
            </a:r>
          </a:p>
          <a:p>
            <a:pPr marL="0" indent="0">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researchers attempted to make generalized claims about women seeking abortion when the study itself likely did not even consider over 95% of women receiving abortions at the facilities included in the study. Given the extremely small percentage of women from the population represented in the sample, generalizations are precluded. </a:t>
            </a:r>
          </a:p>
          <a:p>
            <a:endParaRPr lang="en-US" dirty="0"/>
          </a:p>
        </p:txBody>
      </p:sp>
    </p:spTree>
    <p:extLst>
      <p:ext uri="{BB962C8B-B14F-4D97-AF65-F5344CB8AC3E}">
        <p14:creationId xmlns:p14="http://schemas.microsoft.com/office/powerpoint/2010/main" val="45224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Turnaway Study Fatal Flaws</a:t>
            </a:r>
            <a:endParaRPr lang="en-US" dirty="0"/>
          </a:p>
        </p:txBody>
      </p:sp>
      <p:sp>
        <p:nvSpPr>
          <p:cNvPr id="3" name="Content Placeholder 2"/>
          <p:cNvSpPr>
            <a:spLocks noGrp="1"/>
          </p:cNvSpPr>
          <p:nvPr>
            <p:ph idx="1"/>
          </p:nvPr>
        </p:nvSpPr>
        <p:spPr>
          <a:xfrm>
            <a:off x="901959" y="1981201"/>
            <a:ext cx="7861041" cy="2819400"/>
          </a:xfrm>
          <a:solidFill>
            <a:schemeClr val="bg2"/>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3.  In the </a:t>
            </a:r>
            <a:r>
              <a:rPr lang="en-US" sz="2400" dirty="0" err="1">
                <a:latin typeface="Times New Roman" panose="02020603050405020304" pitchFamily="18" charset="0"/>
                <a:cs typeface="Times New Roman" panose="02020603050405020304" pitchFamily="18" charset="0"/>
              </a:rPr>
              <a:t>Turnaway</a:t>
            </a:r>
            <a:r>
              <a:rPr lang="en-US" sz="2400" dirty="0">
                <a:latin typeface="Times New Roman" panose="02020603050405020304" pitchFamily="18" charset="0"/>
                <a:cs typeface="Times New Roman" panose="02020603050405020304" pitchFamily="18" charset="0"/>
              </a:rPr>
              <a:t> Study, the group of women who had abortions near state gestational limits included those for whom the legal cut off ranged from 10 to 27 weeks, ignoring the fact that women’s reasons for choosing abortion and their emotional responses to the procedure differ greatly at varying points of pregnancy. Women aborting at such widely disparate gestational ages should therefore not be lumped together.</a:t>
            </a:r>
          </a:p>
          <a:p>
            <a:pPr marL="0" indent="0">
              <a:buNone/>
            </a:pPr>
            <a:endParaRPr lang="en-US" dirty="0"/>
          </a:p>
        </p:txBody>
      </p:sp>
    </p:spTree>
    <p:extLst>
      <p:ext uri="{BB962C8B-B14F-4D97-AF65-F5344CB8AC3E}">
        <p14:creationId xmlns:p14="http://schemas.microsoft.com/office/powerpoint/2010/main" val="371585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5000">
              <a:schemeClr val="accent5">
                <a:lumMod val="60000"/>
                <a:lumOff val="40000"/>
              </a:schemeClr>
            </a:gs>
            <a:gs pos="7000">
              <a:schemeClr val="tx1">
                <a:lumMod val="50000"/>
                <a:lumOff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723900"/>
            <a:ext cx="7163091" cy="723900"/>
          </a:xfrm>
        </p:spPr>
        <p:txBody>
          <a:bodyPr/>
          <a:lstStyle/>
          <a:p>
            <a:pPr algn="ctr"/>
            <a:r>
              <a:rPr lang="en-US" b="1" dirty="0">
                <a:latin typeface="Times New Roman" panose="02020603050405020304" pitchFamily="18" charset="0"/>
                <a:cs typeface="Times New Roman" panose="02020603050405020304" pitchFamily="18" charset="0"/>
              </a:rPr>
              <a:t>Turnaway Study Fatal Flaws</a:t>
            </a:r>
            <a:endParaRPr lang="en-US" dirty="0"/>
          </a:p>
        </p:txBody>
      </p:sp>
      <p:sp>
        <p:nvSpPr>
          <p:cNvPr id="3" name="Content Placeholder 2"/>
          <p:cNvSpPr>
            <a:spLocks noGrp="1"/>
          </p:cNvSpPr>
          <p:nvPr>
            <p:ph sz="half" idx="1"/>
          </p:nvPr>
        </p:nvSpPr>
        <p:spPr>
          <a:xfrm>
            <a:off x="609600" y="1447800"/>
            <a:ext cx="5149017" cy="487680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4.  All mental health measures are simplistic with 2 variables containing only 6 items. Self-esteem and life-satisfaction were measured with a single item. This is inexcusable given the many psychometrically sound multiple item surveys for these variables available in the professional literature. </a:t>
            </a:r>
          </a:p>
          <a:p>
            <a:pPr marL="0" indent="0">
              <a:buNone/>
            </a:pPr>
            <a:r>
              <a:rPr lang="en-US" sz="2400" dirty="0">
                <a:latin typeface="Times New Roman" panose="02020603050405020304" pitchFamily="18" charset="0"/>
                <a:cs typeface="Times New Roman" panose="02020603050405020304" pitchFamily="18" charset="0"/>
              </a:rPr>
              <a:t>Ethically responsible scientists do not extrapolate from minimalistic assessments to women’s emotional reactions to one of life’s most challenging decisions.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8617" y="2544578"/>
            <a:ext cx="3088204" cy="2313172"/>
          </a:xfrm>
        </p:spPr>
      </p:pic>
    </p:spTree>
    <p:extLst>
      <p:ext uri="{BB962C8B-B14F-4D97-AF65-F5344CB8AC3E}">
        <p14:creationId xmlns:p14="http://schemas.microsoft.com/office/powerpoint/2010/main" val="424655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E528-D180-22E1-8EE1-A25841C7210F}"/>
              </a:ext>
            </a:extLst>
          </p:cNvPr>
          <p:cNvSpPr>
            <a:spLocks noGrp="1"/>
          </p:cNvSpPr>
          <p:nvPr>
            <p:ph type="title"/>
          </p:nvPr>
        </p:nvSpPr>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Article Critical of the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Turnaway Study Retracted</a:t>
            </a:r>
          </a:p>
        </p:txBody>
      </p:sp>
      <p:sp>
        <p:nvSpPr>
          <p:cNvPr id="5" name="Content Placeholder 4">
            <a:extLst>
              <a:ext uri="{FF2B5EF4-FFF2-40B4-BE49-F238E27FC236}">
                <a16:creationId xmlns:a16="http://schemas.microsoft.com/office/drawing/2014/main" id="{E0274758-8269-2E6C-7B7A-B94D4E691D3E}"/>
              </a:ext>
            </a:extLst>
          </p:cNvPr>
          <p:cNvSpPr>
            <a:spLocks noGrp="1"/>
          </p:cNvSpPr>
          <p:nvPr>
            <p:ph idx="1"/>
          </p:nvPr>
        </p:nvSpPr>
        <p:spPr>
          <a:xfrm>
            <a:off x="533400" y="1981200"/>
            <a:ext cx="8077200" cy="4191000"/>
          </a:xfrm>
        </p:spPr>
        <p:txBody>
          <a:bodyPr>
            <a:noAutofit/>
          </a:bodyPr>
          <a:lstStyle/>
          <a:p>
            <a:pPr marL="0" indent="0">
              <a:buNone/>
            </a:pPr>
            <a:r>
              <a:rPr lang="en-US" sz="2800" b="1" dirty="0">
                <a:solidFill>
                  <a:schemeClr val="bg2"/>
                </a:solidFill>
                <a:effectLst/>
                <a:latin typeface="Times New Roman" panose="02020603050405020304" pitchFamily="18" charset="0"/>
                <a:ea typeface="Calibri" panose="020F0502020204030204" pitchFamily="34" charset="0"/>
              </a:rPr>
              <a:t>In June 2022, Dr. Priscilla Coleman published an article titled, </a:t>
            </a:r>
            <a:r>
              <a:rPr lang="en-US" sz="2800" b="1" i="1" dirty="0">
                <a:solidFill>
                  <a:schemeClr val="bg2"/>
                </a:solidFill>
                <a:effectLst/>
                <a:latin typeface="Times New Roman" panose="02020603050405020304" pitchFamily="18" charset="0"/>
                <a:ea typeface="Calibri" panose="020F0502020204030204" pitchFamily="34" charset="0"/>
              </a:rPr>
              <a:t>“The Turnaway Study: A Case of Self-Correction in Science Upended by Political Motivation and Unvetted Findings” </a:t>
            </a:r>
            <a:r>
              <a:rPr lang="en-US" sz="2800" b="1" dirty="0">
                <a:solidFill>
                  <a:schemeClr val="bg2"/>
                </a:solidFill>
                <a:effectLst/>
                <a:latin typeface="Times New Roman" panose="02020603050405020304" pitchFamily="18" charset="0"/>
                <a:ea typeface="Calibri" panose="020F0502020204030204" pitchFamily="34" charset="0"/>
              </a:rPr>
              <a:t>in Frontiers in Psychology addressing the methodological flaws and ideological bias of the Turnaway Study. </a:t>
            </a:r>
            <a:r>
              <a:rPr lang="en-US" sz="2800" b="1" dirty="0">
                <a:solidFill>
                  <a:schemeClr val="bg2"/>
                </a:solidFill>
                <a:latin typeface="Times New Roman" panose="02020603050405020304" pitchFamily="18" charset="0"/>
                <a:ea typeface="Calibri" panose="020F0502020204030204" pitchFamily="34" charset="0"/>
              </a:rPr>
              <a:t>In</a:t>
            </a:r>
            <a:r>
              <a:rPr lang="en-US" sz="2800" b="1" dirty="0">
                <a:solidFill>
                  <a:schemeClr val="bg2"/>
                </a:solidFill>
                <a:effectLst/>
                <a:latin typeface="Times New Roman" panose="02020603050405020304" pitchFamily="18" charset="0"/>
                <a:ea typeface="Calibri" panose="020F0502020204030204" pitchFamily="34" charset="0"/>
              </a:rPr>
              <a:t> December after the paper had received over 13,000 views, the journal retracted the article. </a:t>
            </a:r>
            <a:br>
              <a:rPr lang="en-US" sz="2800" b="1" i="1" dirty="0">
                <a:solidFill>
                  <a:schemeClr val="bg2"/>
                </a:solidFill>
                <a:effectLst/>
                <a:latin typeface="Times New Roman" panose="02020603050405020304" pitchFamily="18" charset="0"/>
                <a:ea typeface="Calibri" panose="020F0502020204030204" pitchFamily="34" charset="0"/>
              </a:rPr>
            </a:br>
            <a:endParaRPr lang="en-US" sz="2800" b="1" i="1" dirty="0">
              <a:solidFill>
                <a:schemeClr val="bg2"/>
              </a:solidFill>
            </a:endParaRPr>
          </a:p>
        </p:txBody>
      </p:sp>
    </p:spTree>
    <p:extLst>
      <p:ext uri="{BB962C8B-B14F-4D97-AF65-F5344CB8AC3E}">
        <p14:creationId xmlns:p14="http://schemas.microsoft.com/office/powerpoint/2010/main" val="15914882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E528-D180-22E1-8EE1-A25841C7210F}"/>
              </a:ext>
            </a:extLst>
          </p:cNvPr>
          <p:cNvSpPr>
            <a:spLocks noGrp="1"/>
          </p:cNvSpPr>
          <p:nvPr>
            <p:ph type="title"/>
          </p:nvPr>
        </p:nvSpPr>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Article Critical of the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Turnaway Study Retracted</a:t>
            </a:r>
          </a:p>
        </p:txBody>
      </p:sp>
      <p:sp>
        <p:nvSpPr>
          <p:cNvPr id="5" name="Content Placeholder 4">
            <a:extLst>
              <a:ext uri="{FF2B5EF4-FFF2-40B4-BE49-F238E27FC236}">
                <a16:creationId xmlns:a16="http://schemas.microsoft.com/office/drawing/2014/main" id="{E0274758-8269-2E6C-7B7A-B94D4E691D3E}"/>
              </a:ext>
            </a:extLst>
          </p:cNvPr>
          <p:cNvSpPr>
            <a:spLocks noGrp="1"/>
          </p:cNvSpPr>
          <p:nvPr>
            <p:ph idx="1"/>
          </p:nvPr>
        </p:nvSpPr>
        <p:spPr>
          <a:xfrm>
            <a:off x="533400" y="1417638"/>
            <a:ext cx="8077200" cy="4754562"/>
          </a:xfrm>
        </p:spPr>
        <p:txBody>
          <a:bodyPr>
            <a:noAutofit/>
          </a:bodyPr>
          <a:lstStyle/>
          <a:p>
            <a:pPr marL="0" indent="0" algn="l">
              <a:buNone/>
            </a:pPr>
            <a:r>
              <a:rPr lang="en-US" sz="2800" b="1" i="0" dirty="0">
                <a:solidFill>
                  <a:srgbClr val="282828"/>
                </a:solidFill>
                <a:effectLst/>
                <a:latin typeface="Times New Roman" panose="02020603050405020304" pitchFamily="18" charset="0"/>
                <a:cs typeface="Times New Roman" panose="02020603050405020304" pitchFamily="18" charset="0"/>
              </a:rPr>
              <a:t>The retraction notice stated only this:</a:t>
            </a:r>
          </a:p>
          <a:p>
            <a:pPr marL="0" indent="0" algn="l">
              <a:buNone/>
            </a:pPr>
            <a:r>
              <a:rPr lang="en-US" sz="2800" b="1" i="1" dirty="0">
                <a:solidFill>
                  <a:srgbClr val="282828"/>
                </a:solidFill>
                <a:latin typeface="Times New Roman" panose="02020603050405020304" pitchFamily="18" charset="0"/>
                <a:cs typeface="Times New Roman" panose="02020603050405020304" pitchFamily="18" charset="0"/>
              </a:rPr>
              <a:t>“</a:t>
            </a:r>
            <a:r>
              <a:rPr lang="en-US" sz="2800" b="1" i="1" dirty="0">
                <a:solidFill>
                  <a:srgbClr val="282828"/>
                </a:solidFill>
                <a:effectLst/>
                <a:latin typeface="Times New Roman" panose="02020603050405020304" pitchFamily="18" charset="0"/>
                <a:cs typeface="Times New Roman" panose="02020603050405020304" pitchFamily="18" charset="0"/>
              </a:rPr>
              <a:t>Following publication, undisclosed competing interests were brought to our attention, which undermined the objective editorial assessment of the article during the peer review process.</a:t>
            </a:r>
          </a:p>
          <a:p>
            <a:pPr marL="0" indent="0" algn="l">
              <a:buNone/>
            </a:pPr>
            <a:r>
              <a:rPr lang="en-US" sz="2800" b="1" i="1" dirty="0">
                <a:solidFill>
                  <a:srgbClr val="282828"/>
                </a:solidFill>
                <a:effectLst/>
                <a:latin typeface="Times New Roman" panose="02020603050405020304" pitchFamily="18" charset="0"/>
                <a:cs typeface="Times New Roman" panose="02020603050405020304" pitchFamily="18" charset="0"/>
              </a:rPr>
              <a:t>Frontiers conducted a post-publication assessment of the article, including consulting with independent expertise, which concluded that the article does not meet the standards of publication of Frontiers in Psychology.”</a:t>
            </a:r>
          </a:p>
          <a:p>
            <a:pPr marL="0" indent="0" algn="l">
              <a:buNone/>
            </a:pPr>
            <a:endParaRPr lang="en-US" sz="2400" b="0" i="0" dirty="0">
              <a:solidFill>
                <a:srgbClr val="282828"/>
              </a:solidFill>
              <a:effectLst/>
              <a:latin typeface="Times New Roman" panose="02020603050405020304" pitchFamily="18" charset="0"/>
              <a:cs typeface="Times New Roman" panose="02020603050405020304" pitchFamily="18" charset="0"/>
            </a:endParaRPr>
          </a:p>
          <a:p>
            <a:pPr marL="0" indent="0">
              <a:buNone/>
            </a:pPr>
            <a:br>
              <a:rPr lang="en-US" sz="2800" b="1" dirty="0">
                <a:solidFill>
                  <a:schemeClr val="bg2"/>
                </a:solidFill>
                <a:effectLst/>
                <a:latin typeface="Times New Roman" panose="02020603050405020304" pitchFamily="18" charset="0"/>
                <a:ea typeface="Calibri" panose="020F0502020204030204" pitchFamily="34" charset="0"/>
              </a:rPr>
            </a:br>
            <a:endParaRPr lang="en-US" sz="2800" b="1" dirty="0">
              <a:solidFill>
                <a:schemeClr val="bg2"/>
              </a:solidFill>
            </a:endParaRPr>
          </a:p>
        </p:txBody>
      </p:sp>
    </p:spTree>
    <p:extLst>
      <p:ext uri="{BB962C8B-B14F-4D97-AF65-F5344CB8AC3E}">
        <p14:creationId xmlns:p14="http://schemas.microsoft.com/office/powerpoint/2010/main" val="17275745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E528-D180-22E1-8EE1-A25841C7210F}"/>
              </a:ext>
            </a:extLst>
          </p:cNvPr>
          <p:cNvSpPr>
            <a:spLocks noGrp="1"/>
          </p:cNvSpPr>
          <p:nvPr>
            <p:ph type="title"/>
          </p:nvPr>
        </p:nvSpPr>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Article Critical of the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Turnaway Study Retracted</a:t>
            </a:r>
          </a:p>
        </p:txBody>
      </p:sp>
      <p:sp>
        <p:nvSpPr>
          <p:cNvPr id="5" name="Content Placeholder 4">
            <a:extLst>
              <a:ext uri="{FF2B5EF4-FFF2-40B4-BE49-F238E27FC236}">
                <a16:creationId xmlns:a16="http://schemas.microsoft.com/office/drawing/2014/main" id="{E0274758-8269-2E6C-7B7A-B94D4E691D3E}"/>
              </a:ext>
            </a:extLst>
          </p:cNvPr>
          <p:cNvSpPr>
            <a:spLocks noGrp="1"/>
          </p:cNvSpPr>
          <p:nvPr>
            <p:ph idx="1"/>
          </p:nvPr>
        </p:nvSpPr>
        <p:spPr>
          <a:xfrm>
            <a:off x="533400" y="1417638"/>
            <a:ext cx="8077200" cy="4754562"/>
          </a:xfrm>
        </p:spPr>
        <p:txBody>
          <a:bodyPr>
            <a:noAutofit/>
          </a:bodyPr>
          <a:lstStyle/>
          <a:p>
            <a:pPr marL="0" indent="0" algn="l">
              <a:buNone/>
            </a:pPr>
            <a:endParaRPr lang="en-US" sz="2400" b="0" i="0" dirty="0">
              <a:solidFill>
                <a:srgbClr val="282828"/>
              </a:solidFill>
              <a:effectLst/>
              <a:latin typeface="Times New Roman" panose="02020603050405020304" pitchFamily="18" charset="0"/>
              <a:cs typeface="Times New Roman" panose="02020603050405020304" pitchFamily="18" charset="0"/>
            </a:endParaRPr>
          </a:p>
          <a:p>
            <a:pPr marL="0" indent="0">
              <a:buNone/>
            </a:pPr>
            <a:br>
              <a:rPr lang="en-US" sz="2800" b="1" dirty="0">
                <a:solidFill>
                  <a:schemeClr val="bg2"/>
                </a:solidFill>
                <a:effectLst/>
                <a:latin typeface="Times New Roman" panose="02020603050405020304" pitchFamily="18" charset="0"/>
                <a:ea typeface="Calibri" panose="020F0502020204030204" pitchFamily="34" charset="0"/>
              </a:rPr>
            </a:br>
            <a:endParaRPr lang="en-US" sz="2800" b="1" dirty="0">
              <a:solidFill>
                <a:schemeClr val="bg2"/>
              </a:solidFill>
            </a:endParaRPr>
          </a:p>
        </p:txBody>
      </p:sp>
      <p:sp>
        <p:nvSpPr>
          <p:cNvPr id="4" name="TextBox 3">
            <a:extLst>
              <a:ext uri="{FF2B5EF4-FFF2-40B4-BE49-F238E27FC236}">
                <a16:creationId xmlns:a16="http://schemas.microsoft.com/office/drawing/2014/main" id="{3813E995-8F09-C776-043B-F585F72DDBDD}"/>
              </a:ext>
            </a:extLst>
          </p:cNvPr>
          <p:cNvSpPr txBox="1"/>
          <p:nvPr/>
        </p:nvSpPr>
        <p:spPr>
          <a:xfrm>
            <a:off x="304800" y="1417639"/>
            <a:ext cx="8763000" cy="4893647"/>
          </a:xfrm>
          <a:prstGeom prst="rect">
            <a:avLst/>
          </a:prstGeom>
          <a:noFill/>
        </p:spPr>
        <p:txBody>
          <a:bodyPr wrap="square">
            <a:spAutoFit/>
          </a:bodyPr>
          <a:lstStyle/>
          <a:p>
            <a:r>
              <a:rPr lang="en-US" sz="2400" b="1" dirty="0">
                <a:solidFill>
                  <a:schemeClr val="bg2"/>
                </a:solidFill>
                <a:latin typeface="Times New Roman" panose="02020603050405020304" pitchFamily="18" charset="0"/>
                <a:cs typeface="Times New Roman" panose="02020603050405020304" pitchFamily="18" charset="0"/>
              </a:rPr>
              <a:t>Frontiers broke established protocol in the following ways:</a:t>
            </a:r>
          </a:p>
          <a:p>
            <a:r>
              <a:rPr lang="en-US" sz="2400" b="1" dirty="0">
                <a:solidFill>
                  <a:schemeClr val="bg2"/>
                </a:solidFill>
                <a:latin typeface="Times New Roman" panose="02020603050405020304" pitchFamily="18" charset="0"/>
                <a:cs typeface="Times New Roman" panose="02020603050405020304" pitchFamily="18" charset="0"/>
              </a:rPr>
              <a:t>1) They ignored the fact that many other articles published by Frontiers included reviewers with shared affiliations. </a:t>
            </a:r>
          </a:p>
          <a:p>
            <a:r>
              <a:rPr lang="en-US" sz="2400" b="1" dirty="0">
                <a:solidFill>
                  <a:schemeClr val="bg2"/>
                </a:solidFill>
                <a:latin typeface="Times New Roman" panose="02020603050405020304" pitchFamily="18" charset="0"/>
                <a:cs typeface="Times New Roman" panose="02020603050405020304" pitchFamily="18" charset="0"/>
              </a:rPr>
              <a:t>The “conflicts of Interest” were between the special edition editor, Dr. Stephen </a:t>
            </a:r>
            <a:r>
              <a:rPr lang="en-US" sz="2400" b="1" dirty="0" err="1">
                <a:solidFill>
                  <a:schemeClr val="bg2"/>
                </a:solidFill>
                <a:latin typeface="Times New Roman" panose="02020603050405020304" pitchFamily="18" charset="0"/>
                <a:cs typeface="Times New Roman" panose="02020603050405020304" pitchFamily="18" charset="0"/>
              </a:rPr>
              <a:t>Sammut</a:t>
            </a:r>
            <a:r>
              <a:rPr lang="en-US" sz="2400" b="1" dirty="0">
                <a:solidFill>
                  <a:schemeClr val="bg2"/>
                </a:solidFill>
                <a:latin typeface="Times New Roman" panose="02020603050405020304" pitchFamily="18" charset="0"/>
                <a:cs typeface="Times New Roman" panose="02020603050405020304" pitchFamily="18" charset="0"/>
              </a:rPr>
              <a:t> and several reviewers affiliated with the Charlotte Lozier Institute, which is prolife and conservative.</a:t>
            </a:r>
          </a:p>
          <a:p>
            <a:r>
              <a:rPr lang="en-US" sz="2400" b="1" dirty="0">
                <a:solidFill>
                  <a:schemeClr val="bg2"/>
                </a:solidFill>
                <a:latin typeface="Times New Roman" panose="02020603050405020304" pitchFamily="18" charset="0"/>
                <a:cs typeface="Times New Roman" panose="02020603050405020304" pitchFamily="18" charset="0"/>
              </a:rPr>
              <a:t>2) They failed to keep the author informed. </a:t>
            </a:r>
          </a:p>
          <a:p>
            <a:r>
              <a:rPr lang="en-US" sz="2400" b="1" dirty="0">
                <a:solidFill>
                  <a:schemeClr val="bg2"/>
                </a:solidFill>
                <a:latin typeface="Times New Roman" panose="02020603050405020304" pitchFamily="18" charset="0"/>
                <a:cs typeface="Times New Roman" panose="02020603050405020304" pitchFamily="18" charset="0"/>
              </a:rPr>
              <a:t>3) They did not give her an opportunity to defend her article prior to retraction. </a:t>
            </a:r>
          </a:p>
          <a:p>
            <a:r>
              <a:rPr lang="en-US" sz="2400" b="1" dirty="0">
                <a:solidFill>
                  <a:schemeClr val="bg2"/>
                </a:solidFill>
                <a:latin typeface="Times New Roman" panose="02020603050405020304" pitchFamily="18" charset="0"/>
                <a:cs typeface="Times New Roman" panose="02020603050405020304" pitchFamily="18" charset="0"/>
              </a:rPr>
              <a:t>4) They did not involve her in the post-publication review of her article, hiding the names and affiliations of the reviewers. </a:t>
            </a:r>
          </a:p>
          <a:p>
            <a:br>
              <a:rPr lang="en-US" sz="2400" b="1" dirty="0"/>
            </a:br>
            <a:endParaRPr lang="en-US" sz="2400" b="1" dirty="0"/>
          </a:p>
        </p:txBody>
      </p:sp>
    </p:spTree>
    <p:extLst>
      <p:ext uri="{BB962C8B-B14F-4D97-AF65-F5344CB8AC3E}">
        <p14:creationId xmlns:p14="http://schemas.microsoft.com/office/powerpoint/2010/main" val="3456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8BF125-B1F0-1C8A-6A1B-7125B6B73A8B}"/>
              </a:ext>
            </a:extLst>
          </p:cNvPr>
          <p:cNvSpPr txBox="1"/>
          <p:nvPr/>
        </p:nvSpPr>
        <p:spPr>
          <a:xfrm>
            <a:off x="990600" y="228600"/>
            <a:ext cx="7543800" cy="6124754"/>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thrust of </a:t>
            </a:r>
            <a:r>
              <a:rPr lang="en-US" sz="2800" dirty="0">
                <a:latin typeface="Times New Roman" panose="02020603050405020304" pitchFamily="18" charset="0"/>
                <a:ea typeface="Calibri" panose="020F0502020204030204" pitchFamily="34" charset="0"/>
                <a:cs typeface="Times New Roman" panose="02020603050405020304" pitchFamily="18" charset="0"/>
              </a:rPr>
              <a:t>Dr. Coleman’s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article pertains to the egregious methodological shortcomings of the Turnaway Study and the overwhelming evidence regarding the pro-choice political bias that permeates the study of abortion and mental health, yet the hidden reviewers apparently failed to find fault with this analysis. High stakes are involved in removal of </a:t>
            </a:r>
            <a:r>
              <a:rPr lang="en-US" sz="2800" dirty="0">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straightforward readily verified critique, given the results of the Turnaway Study are being actively used in U.S. and international courts. The move by Frontiers to retract </a:t>
            </a:r>
            <a:r>
              <a:rPr lang="en-US" sz="2800" dirty="0">
                <a:latin typeface="Times New Roman" panose="02020603050405020304" pitchFamily="18" charset="0"/>
                <a:ea typeface="Calibri" panose="020F0502020204030204" pitchFamily="34" charset="0"/>
                <a:cs typeface="Times New Roman" panose="02020603050405020304" pitchFamily="18" charset="0"/>
              </a:rPr>
              <a:t>Dr. Coleman’s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article confirms </a:t>
            </a:r>
            <a:r>
              <a:rPr lang="en-US" sz="2800" dirty="0">
                <a:latin typeface="Times New Roman" panose="02020603050405020304" pitchFamily="18" charset="0"/>
                <a:ea typeface="Calibri" panose="020F0502020204030204" pitchFamily="34" charset="0"/>
                <a:cs typeface="Times New Roman" panose="02020603050405020304" pitchFamily="18" charset="0"/>
              </a:rPr>
              <a:t>her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essential thesis and is in line with the general sacrifice of science for political ends in the study of abortion.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28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5419836" y="2308011"/>
            <a:ext cx="3630275" cy="3558029"/>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900"/>
          </a:p>
        </p:txBody>
      </p:sp>
      <p:sp>
        <p:nvSpPr>
          <p:cNvPr id="3" name="TextBox 3"/>
          <p:cNvSpPr txBox="1"/>
          <p:nvPr/>
        </p:nvSpPr>
        <p:spPr>
          <a:xfrm>
            <a:off x="514350" y="2173300"/>
            <a:ext cx="4777357" cy="1477840"/>
          </a:xfrm>
          <a:prstGeom prst="rect">
            <a:avLst/>
          </a:prstGeom>
        </p:spPr>
        <p:txBody>
          <a:bodyPr lIns="0" tIns="0" rIns="0" bIns="0" rtlCol="0" anchor="t">
            <a:spAutoFit/>
          </a:bodyPr>
          <a:lstStyle/>
          <a:p>
            <a:pPr>
              <a:lnSpc>
                <a:spcPts val="3933"/>
              </a:lnSpc>
            </a:pPr>
            <a:r>
              <a:rPr lang="en-US" sz="3026" spc="15"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281424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33400" y="3581400"/>
            <a:ext cx="8229600" cy="31700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FFFFF"/>
                </a:solidFill>
                <a:latin typeface="Book Antiqua" pitchFamily="18" charset="0"/>
              </a:rPr>
              <a:t>Confronting Bias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FFFFF"/>
                </a:solidFill>
                <a:latin typeface="Book Antiqua" pitchFamily="18" charset="0"/>
              </a:rPr>
              <a:t>Publishing on Abortion: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Book Antiqua" pitchFamily="18" charset="0"/>
                <a:ea typeface="+mn-ea"/>
                <a:cs typeface="+mn-cs"/>
              </a:rPr>
              <a:t>Focus on the Turnaway Study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Book Antiqua" pitchFamily="18" charset="0"/>
                <a:ea typeface="+mn-ea"/>
                <a:cs typeface="+mn-cs"/>
              </a:rPr>
              <a:t> </a:t>
            </a:r>
            <a:endParaRPr kumimoji="0" lang="en-US" sz="2400" b="0" i="0" u="none" strike="noStrike" kern="1200" cap="none" spc="0" normalizeH="0" baseline="0" noProof="0" dirty="0">
              <a:ln>
                <a:noFill/>
              </a:ln>
              <a:solidFill>
                <a:srgbClr val="FFFFFF"/>
              </a:solidFill>
              <a:effectLst/>
              <a:uLnTx/>
              <a:uFillTx/>
              <a:latin typeface="Book Antiqu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Book Antiqua" pitchFamily="18" charset="0"/>
              </a:rPr>
              <a:t>International Institute for Reproductive Loss</a:t>
            </a:r>
            <a:endParaRPr kumimoji="0" lang="en-US" sz="2400" b="0" i="0" u="none" strike="noStrike" kern="1200" cap="none" spc="0" normalizeH="0" baseline="0" noProof="0" dirty="0">
              <a:ln>
                <a:noFill/>
              </a:ln>
              <a:solidFill>
                <a:srgbClr val="FFFFFF"/>
              </a:solidFill>
              <a:effectLst/>
              <a:uLnTx/>
              <a:uFillTx/>
              <a:latin typeface="Book Antiqu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Book Antiqua" pitchFamily="18" charset="0"/>
                <a:ea typeface="+mn-ea"/>
                <a:cs typeface="+mn-cs"/>
              </a:rPr>
              <a:t>Priscilla K. Coleman, PhD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Book Antiqua" pitchFamily="18" charset="0"/>
              <a:ea typeface="+mn-ea"/>
              <a:cs typeface="+mn-cs"/>
            </a:endParaRPr>
          </a:p>
        </p:txBody>
      </p:sp>
    </p:spTree>
    <p:extLst>
      <p:ext uri="{BB962C8B-B14F-4D97-AF65-F5344CB8AC3E}">
        <p14:creationId xmlns:p14="http://schemas.microsoft.com/office/powerpoint/2010/main" val="1638795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7905-4B71-6960-1104-E8B63CEA067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Turnaway Study </a:t>
            </a:r>
          </a:p>
        </p:txBody>
      </p:sp>
      <p:sp>
        <p:nvSpPr>
          <p:cNvPr id="3" name="Content Placeholder 2">
            <a:extLst>
              <a:ext uri="{FF2B5EF4-FFF2-40B4-BE49-F238E27FC236}">
                <a16:creationId xmlns:a16="http://schemas.microsoft.com/office/drawing/2014/main" id="{B2AAFC5D-A322-D496-15A9-11CEC23453AC}"/>
              </a:ext>
            </a:extLst>
          </p:cNvPr>
          <p:cNvSpPr>
            <a:spLocks noGrp="1"/>
          </p:cNvSpPr>
          <p:nvPr>
            <p:ph idx="1"/>
          </p:nvPr>
        </p:nvSpPr>
        <p:spPr/>
        <p:txBody>
          <a:bodyPr>
            <a:normAutofit lnSpcReduction="10000"/>
          </a:bodyPr>
          <a:lstStyle/>
          <a:p>
            <a:pPr marL="0" indent="0">
              <a:buNone/>
            </a:pPr>
            <a:r>
              <a:rPr lang="en-US" altLang="en-US" sz="3200" b="1" dirty="0">
                <a:solidFill>
                  <a:schemeClr val="accent1">
                    <a:lumMod val="20000"/>
                    <a:lumOff val="80000"/>
                  </a:schemeClr>
                </a:solidFill>
                <a:latin typeface="Times New Roman" panose="02020603050405020304" pitchFamily="18" charset="0"/>
                <a:cs typeface="Times New Roman" panose="02020603050405020304" pitchFamily="18" charset="0"/>
              </a:rPr>
              <a:t>Poorly designed research has been embraced by professional organizations, because the results support a pro-choice socio-political agenda. </a:t>
            </a:r>
          </a:p>
          <a:p>
            <a:pPr marL="0" indent="0">
              <a:buNone/>
            </a:pPr>
            <a:endParaRPr lang="en-US" altLang="en-US" sz="3200" b="1" dirty="0">
              <a:solidFill>
                <a:schemeClr val="accent1">
                  <a:lumMod val="20000"/>
                  <a:lumOff val="80000"/>
                </a:schemeClr>
              </a:solidFill>
              <a:latin typeface="Times New Roman" panose="02020603050405020304" pitchFamily="18" charset="0"/>
              <a:cs typeface="Times New Roman" panose="02020603050405020304" pitchFamily="18" charset="0"/>
            </a:endParaRPr>
          </a:p>
          <a:p>
            <a:pPr marL="0" indent="0">
              <a:buNone/>
            </a:pPr>
            <a:r>
              <a:rPr lang="en-US" altLang="en-US" sz="3200" b="1" dirty="0">
                <a:solidFill>
                  <a:schemeClr val="accent1">
                    <a:lumMod val="20000"/>
                    <a:lumOff val="80000"/>
                  </a:schemeClr>
                </a:solidFill>
                <a:latin typeface="Times New Roman" panose="02020603050405020304" pitchFamily="18" charset="0"/>
                <a:cs typeface="Times New Roman" panose="02020603050405020304" pitchFamily="18" charset="0"/>
              </a:rPr>
              <a:t>The media and abortion providers disseminate the information widely hoping to sell it as factual. Perhaps the most vivid example is the Turnaway Study.</a:t>
            </a:r>
          </a:p>
          <a:p>
            <a:endParaRPr lang="en-US" dirty="0"/>
          </a:p>
        </p:txBody>
      </p:sp>
    </p:spTree>
    <p:extLst>
      <p:ext uri="{BB962C8B-B14F-4D97-AF65-F5344CB8AC3E}">
        <p14:creationId xmlns:p14="http://schemas.microsoft.com/office/powerpoint/2010/main" val="1756255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4FF3F5-7058-C976-3DF9-5A0F9489445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Turnaway Study Background</a:t>
            </a:r>
          </a:p>
        </p:txBody>
      </p:sp>
      <p:sp>
        <p:nvSpPr>
          <p:cNvPr id="3" name="Content Placeholder 2"/>
          <p:cNvSpPr>
            <a:spLocks noGrp="1"/>
          </p:cNvSpPr>
          <p:nvPr>
            <p:ph idx="1"/>
          </p:nvPr>
        </p:nvSpPr>
        <p:spPr/>
        <p:txBody>
          <a:bodyPr>
            <a:normAutofit/>
          </a:bodyPr>
          <a:lstStyle/>
          <a:p>
            <a:pPr marL="0" indent="0">
              <a:buNone/>
            </a:pPr>
            <a:endParaRPr lang="en-US" sz="1800" dirty="0"/>
          </a:p>
          <a:p>
            <a:pPr marL="0" indent="0">
              <a:buNone/>
            </a:pPr>
            <a:endParaRPr lang="en-US" dirty="0"/>
          </a:p>
        </p:txBody>
      </p:sp>
      <p:sp>
        <p:nvSpPr>
          <p:cNvPr id="11" name="TextBox 10">
            <a:extLst>
              <a:ext uri="{FF2B5EF4-FFF2-40B4-BE49-F238E27FC236}">
                <a16:creationId xmlns:a16="http://schemas.microsoft.com/office/drawing/2014/main" id="{2EF04BBC-CCFD-2FB6-9EF5-4A2983A97330}"/>
              </a:ext>
            </a:extLst>
          </p:cNvPr>
          <p:cNvSpPr txBox="1"/>
          <p:nvPr/>
        </p:nvSpPr>
        <p:spPr>
          <a:xfrm>
            <a:off x="1028700" y="1295400"/>
            <a:ext cx="2781300" cy="4807791"/>
          </a:xfrm>
          <a:prstGeom prst="rect">
            <a:avLst/>
          </a:prstGeom>
          <a:solidFill>
            <a:schemeClr val="bg2"/>
          </a:solidFill>
        </p:spPr>
        <p:txBody>
          <a:bodyPr wrap="square">
            <a:sp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Warren Buffett provided at least $88,000,000 to the University of California San Francisco’s reproductive health research institute, supporting researchers with outspoken political agendas. </a:t>
            </a:r>
            <a:endPar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27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3687A-A4FB-7D90-590A-C6000B6BE4A1}"/>
              </a:ext>
            </a:extLst>
          </p:cNvPr>
          <p:cNvSpPr txBox="1"/>
          <p:nvPr/>
        </p:nvSpPr>
        <p:spPr>
          <a:xfrm>
            <a:off x="1447800" y="533400"/>
            <a:ext cx="7239000" cy="5262979"/>
          </a:xfrm>
          <a:prstGeom prst="rect">
            <a:avLst/>
          </a:prstGeom>
          <a:noFill/>
        </p:spPr>
        <p:txBody>
          <a:bodyPr wrap="square">
            <a:spAutoFit/>
          </a:bodyPr>
          <a:lstStyle/>
          <a:p>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Martin (2016) explained, </a:t>
            </a: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“The research initiative dates back at least to the early 2000s and became more urgent after the high court held in 2007 that in cases of ‘medical and scientific uncertainty’, legislatures could have ‘wide discretion’ to pass laws restricting abortion. Since then, a primary objective of abortion rights supporters has been to establish a high level of medical certainty—both about the safety of the procedure and about what happens when a woman’s reproductive options are drastically curtailed or eliminated.” </a:t>
            </a:r>
            <a:endParaRPr lang="en-US" sz="2800" dirty="0"/>
          </a:p>
        </p:txBody>
      </p:sp>
    </p:spTree>
    <p:extLst>
      <p:ext uri="{BB962C8B-B14F-4D97-AF65-F5344CB8AC3E}">
        <p14:creationId xmlns:p14="http://schemas.microsoft.com/office/powerpoint/2010/main" val="16298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4FF3F5-7058-C976-3DF9-5A0F9489445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Turnaway Study Background</a:t>
            </a:r>
          </a:p>
        </p:txBody>
      </p:sp>
      <p:sp>
        <p:nvSpPr>
          <p:cNvPr id="3" name="Content Placeholder 2"/>
          <p:cNvSpPr>
            <a:spLocks noGrp="1"/>
          </p:cNvSpPr>
          <p:nvPr>
            <p:ph idx="1"/>
          </p:nvPr>
        </p:nvSpPr>
        <p:spPr/>
        <p:txBody>
          <a:bodyPr>
            <a:normAutofit/>
          </a:bodyPr>
          <a:lstStyle/>
          <a:p>
            <a:pPr marL="0" indent="0">
              <a:buNone/>
            </a:pPr>
            <a:endParaRPr lang="en-US" sz="1800" dirty="0"/>
          </a:p>
          <a:p>
            <a:pPr marL="0" indent="0">
              <a:buNone/>
            </a:pPr>
            <a:endParaRPr lang="en-US" dirty="0"/>
          </a:p>
        </p:txBody>
      </p:sp>
      <p:sp>
        <p:nvSpPr>
          <p:cNvPr id="4" name="TextBox 3">
            <a:extLst>
              <a:ext uri="{FF2B5EF4-FFF2-40B4-BE49-F238E27FC236}">
                <a16:creationId xmlns:a16="http://schemas.microsoft.com/office/drawing/2014/main" id="{E50C080D-4BBA-D268-0C53-B5BD9E45D0BF}"/>
              </a:ext>
            </a:extLst>
          </p:cNvPr>
          <p:cNvSpPr txBox="1"/>
          <p:nvPr/>
        </p:nvSpPr>
        <p:spPr>
          <a:xfrm>
            <a:off x="1143000" y="1676400"/>
            <a:ext cx="6858000" cy="4552666"/>
          </a:xfrm>
          <a:prstGeom prst="rect">
            <a:avLst/>
          </a:prstGeom>
          <a:noFill/>
        </p:spPr>
        <p:txBody>
          <a:bodyPr wrap="square">
            <a:sp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Martin further pointed out, Advancing New Standards in Reproductive Health (ANSIRH) was founded in 2002 within UCSF’s Bixby Center for Global Reproductive Health and </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“foundation-backed researchers had already begun to churn out studies aimed at debunking some of the most common justifications for new abortion restrictions…that the psychological damage caused by grief and regret after abortions often persists for years and ruins women’s lives.”</a:t>
            </a:r>
            <a:r>
              <a:rPr lang="en-US" sz="24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Turnaway Study was conducted by ANSIRH. </a:t>
            </a:r>
          </a:p>
        </p:txBody>
      </p:sp>
    </p:spTree>
    <p:extLst>
      <p:ext uri="{BB962C8B-B14F-4D97-AF65-F5344CB8AC3E}">
        <p14:creationId xmlns:p14="http://schemas.microsoft.com/office/powerpoint/2010/main" val="167687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4FF3F5-7058-C976-3DF9-5A0F9489445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Turnaway Study Overview</a:t>
            </a:r>
          </a:p>
        </p:txBody>
      </p:sp>
      <p:sp>
        <p:nvSpPr>
          <p:cNvPr id="3" name="Content Placeholder 2"/>
          <p:cNvSpPr>
            <a:spLocks noGrp="1"/>
          </p:cNvSpPr>
          <p:nvPr>
            <p:ph idx="1"/>
          </p:nvPr>
        </p:nvSpPr>
        <p:spPr/>
        <p:txBody>
          <a:bodyPr>
            <a:normAutofit/>
          </a:bodyPr>
          <a:lstStyle/>
          <a:p>
            <a:pPr marL="0" indent="0">
              <a:buNone/>
            </a:pPr>
            <a:endParaRPr lang="en-US" sz="1800" dirty="0"/>
          </a:p>
          <a:p>
            <a:pPr marL="0" indent="0">
              <a:buNone/>
            </a:pPr>
            <a:endParaRPr lang="en-US" dirty="0"/>
          </a:p>
        </p:txBody>
      </p:sp>
      <p:sp>
        <p:nvSpPr>
          <p:cNvPr id="4" name="TextBox 3">
            <a:extLst>
              <a:ext uri="{FF2B5EF4-FFF2-40B4-BE49-F238E27FC236}">
                <a16:creationId xmlns:a16="http://schemas.microsoft.com/office/drawing/2014/main" id="{0126BBEF-E513-FFEB-7ECC-D3A36BE3AD70}"/>
              </a:ext>
            </a:extLst>
          </p:cNvPr>
          <p:cNvSpPr txBox="1"/>
          <p:nvPr/>
        </p:nvSpPr>
        <p:spPr>
          <a:xfrm>
            <a:off x="1028700" y="1219200"/>
            <a:ext cx="7581900" cy="4893647"/>
          </a:xfrm>
          <a:prstGeom prst="rect">
            <a:avLst/>
          </a:prstGeom>
          <a:noFill/>
        </p:spPr>
        <p:txBody>
          <a:bodyPr wrap="square">
            <a:spAutoFit/>
          </a:bodyPr>
          <a:lstStyle/>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ea typeface="Calibri" panose="020F0502020204030204" pitchFamily="34" charset="0"/>
                <a:cs typeface="Times New Roman" panose="02020603050405020304" pitchFamily="18" charset="0"/>
              </a:rPr>
              <a:t>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articipants with three distinct profiles were recruited: </a:t>
            </a:r>
          </a:p>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AutoNum type="arabicParen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Women whose pregnancies were dated between one day and three weeks after clinic gestational limits and were therefore unable to secure an abortion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buAutoNum type="arabicParen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AutoNum type="arabicParen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Women whose pregnancies were between one day to two weeks shy of the clinic gestational limit and had an abortion.</a:t>
            </a:r>
          </a:p>
          <a:p>
            <a:pPr marL="457200" indent="-457200">
              <a:buAutoNum type="arabicParen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AutoNum type="arabicParen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Women who had a first trimester abortion. </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18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4FF3F5-7058-C976-3DF9-5A0F9489445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Turnaway Study Overview</a:t>
            </a:r>
          </a:p>
        </p:txBody>
      </p:sp>
      <p:sp>
        <p:nvSpPr>
          <p:cNvPr id="3" name="Content Placeholder 2"/>
          <p:cNvSpPr>
            <a:spLocks noGrp="1"/>
          </p:cNvSpPr>
          <p:nvPr>
            <p:ph idx="1"/>
          </p:nvPr>
        </p:nvSpPr>
        <p:spPr/>
        <p:txBody>
          <a:bodyPr>
            <a:normAutofit/>
          </a:bodyPr>
          <a:lstStyle/>
          <a:p>
            <a:pPr marL="0" indent="0">
              <a:buNone/>
            </a:pPr>
            <a:endParaRPr lang="en-US" sz="1800" dirty="0"/>
          </a:p>
          <a:p>
            <a:pPr marL="0" indent="0">
              <a:buNone/>
            </a:pPr>
            <a:endParaRPr lang="en-US" dirty="0"/>
          </a:p>
        </p:txBody>
      </p:sp>
      <p:sp>
        <p:nvSpPr>
          <p:cNvPr id="4" name="TextBox 3">
            <a:extLst>
              <a:ext uri="{FF2B5EF4-FFF2-40B4-BE49-F238E27FC236}">
                <a16:creationId xmlns:a16="http://schemas.microsoft.com/office/drawing/2014/main" id="{8104C176-4E65-A5DF-3527-526D1AA43859}"/>
              </a:ext>
            </a:extLst>
          </p:cNvPr>
          <p:cNvSpPr txBox="1"/>
          <p:nvPr/>
        </p:nvSpPr>
        <p:spPr>
          <a:xfrm>
            <a:off x="1085850" y="1676400"/>
            <a:ext cx="7677150" cy="4401205"/>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Phone interviews were conducted at 6-month intervals over five years. </a:t>
            </a:r>
          </a:p>
          <a:p>
            <a:pPr marL="457200" indent="-4572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Baseline interviews occurred approximately one week after having or being denied an abortion. </a:t>
            </a:r>
          </a:p>
          <a:p>
            <a:pPr marL="457200" indent="-4572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Topics included aspects of women’s mental and physical health, background characteristics, and questions on the health and development of the participants’ children. </a:t>
            </a:r>
            <a:endParaRPr lang="en-US" sz="2800" dirty="0"/>
          </a:p>
        </p:txBody>
      </p:sp>
    </p:spTree>
    <p:extLst>
      <p:ext uri="{BB962C8B-B14F-4D97-AF65-F5344CB8AC3E}">
        <p14:creationId xmlns:p14="http://schemas.microsoft.com/office/powerpoint/2010/main" val="206301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7000">
              <a:schemeClr val="accent1">
                <a:lumMod val="45000"/>
                <a:lumOff val="55000"/>
              </a:schemeClr>
            </a:gs>
            <a:gs pos="7000">
              <a:schemeClr val="tx1">
                <a:lumMod val="50000"/>
                <a:lumOff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6781800" cy="990600"/>
          </a:xfrm>
        </p:spPr>
        <p:txBody>
          <a:bodyPr/>
          <a:lstStyle/>
          <a:p>
            <a:pPr algn="ctr"/>
            <a:r>
              <a:rPr lang="en-US" b="1" dirty="0">
                <a:latin typeface="Times New Roman" panose="02020603050405020304" pitchFamily="18" charset="0"/>
                <a:cs typeface="Times New Roman" panose="02020603050405020304" pitchFamily="18" charset="0"/>
              </a:rPr>
              <a:t>Turnaway Study Results</a:t>
            </a:r>
          </a:p>
        </p:txBody>
      </p:sp>
      <p:sp>
        <p:nvSpPr>
          <p:cNvPr id="3" name="Content Placeholder 2"/>
          <p:cNvSpPr>
            <a:spLocks noGrp="1"/>
          </p:cNvSpPr>
          <p:nvPr>
            <p:ph idx="1"/>
          </p:nvPr>
        </p:nvSpPr>
        <p:spPr>
          <a:xfrm>
            <a:off x="914400" y="1066801"/>
            <a:ext cx="7764780" cy="5181600"/>
          </a:xfrm>
        </p:spPr>
        <p:txBody>
          <a:bodyPr>
            <a:normAutofit fontScale="92500" lnSpcReduction="10000"/>
          </a:bodyPr>
          <a:lstStyle/>
          <a:p>
            <a:pPr marL="0" indent="0">
              <a:buNone/>
            </a:pPr>
            <a:endParaRPr lang="en-US" sz="2400" dirty="0"/>
          </a:p>
          <a:p>
            <a:pPr marL="0" indent="0">
              <a:buNone/>
            </a:pPr>
            <a:r>
              <a:rPr lang="en-US" sz="3500" dirty="0">
                <a:latin typeface="Times New Roman" panose="02020603050405020304" pitchFamily="18" charset="0"/>
                <a:cs typeface="Times New Roman" panose="02020603050405020304" pitchFamily="18" charset="0"/>
              </a:rPr>
              <a:t>The Turnaway study results described in over 60 journal articles suggest women who are denied a wanted abortion fare worse on numerous indicators than women who secure abortions.</a:t>
            </a:r>
          </a:p>
          <a:p>
            <a:pPr marL="0" indent="0">
              <a:buNone/>
            </a:pPr>
            <a:endParaRPr lang="en-US" sz="35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The most egregious methodological problems of the </a:t>
            </a:r>
            <a:r>
              <a:rPr lang="en-US" sz="3500" dirty="0" err="1">
                <a:latin typeface="Times New Roman" panose="02020603050405020304" pitchFamily="18" charset="0"/>
                <a:cs typeface="Times New Roman" panose="02020603050405020304" pitchFamily="18" charset="0"/>
              </a:rPr>
              <a:t>Turnaway</a:t>
            </a:r>
            <a:r>
              <a:rPr lang="en-US" sz="3500" dirty="0">
                <a:latin typeface="Times New Roman" panose="02020603050405020304" pitchFamily="18" charset="0"/>
                <a:cs typeface="Times New Roman" panose="02020603050405020304" pitchFamily="18" charset="0"/>
              </a:rPr>
              <a:t> Study, rendering the results completely unreliable are covered briefly here. </a:t>
            </a:r>
          </a:p>
          <a:p>
            <a:pPr marL="0" indent="0">
              <a:buNone/>
            </a:pPr>
            <a:endParaRPr lang="en-US" dirty="0"/>
          </a:p>
        </p:txBody>
      </p:sp>
    </p:spTree>
    <p:extLst>
      <p:ext uri="{BB962C8B-B14F-4D97-AF65-F5344CB8AC3E}">
        <p14:creationId xmlns:p14="http://schemas.microsoft.com/office/powerpoint/2010/main" val="2973990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1_Default Design">
  <a:themeElements>
    <a:clrScheme name="Default Design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fontScheme name="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Default Design 1">
        <a:dk1>
          <a:srgbClr val="F8F8F8"/>
        </a:dk1>
        <a:lt1>
          <a:srgbClr val="FFFFFF"/>
        </a:lt1>
        <a:dk2>
          <a:srgbClr val="FCD4DE"/>
        </a:dk2>
        <a:lt2>
          <a:srgbClr val="333333"/>
        </a:lt2>
        <a:accent1>
          <a:srgbClr val="B2B2B2"/>
        </a:accent1>
        <a:accent2>
          <a:srgbClr val="808080"/>
        </a:accent2>
        <a:accent3>
          <a:srgbClr val="FFFFFF"/>
        </a:accent3>
        <a:accent4>
          <a:srgbClr val="D4D4D4"/>
        </a:accent4>
        <a:accent5>
          <a:srgbClr val="D5D5D5"/>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efault Design 2">
        <a:dk1>
          <a:srgbClr val="DDDDDD"/>
        </a:dk1>
        <a:lt1>
          <a:srgbClr val="FFFFFF"/>
        </a:lt1>
        <a:dk2>
          <a:srgbClr val="FED2D2"/>
        </a:dk2>
        <a:lt2>
          <a:srgbClr val="808080"/>
        </a:lt2>
        <a:accent1>
          <a:srgbClr val="BF97A1"/>
        </a:accent1>
        <a:accent2>
          <a:srgbClr val="333399"/>
        </a:accent2>
        <a:accent3>
          <a:srgbClr val="FFFFFF"/>
        </a:accent3>
        <a:accent4>
          <a:srgbClr val="BDBDBD"/>
        </a:accent4>
        <a:accent5>
          <a:srgbClr val="DCC9CD"/>
        </a:accent5>
        <a:accent6>
          <a:srgbClr val="2D2D8A"/>
        </a:accent6>
        <a:hlink>
          <a:srgbClr val="FFCCCC"/>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F5E7E8"/>
        </a:dk1>
        <a:lt1>
          <a:srgbClr val="FFFFFF"/>
        </a:lt1>
        <a:dk2>
          <a:srgbClr val="FFCCCC"/>
        </a:dk2>
        <a:lt2>
          <a:srgbClr val="969696"/>
        </a:lt2>
        <a:accent1>
          <a:srgbClr val="C38BA3"/>
        </a:accent1>
        <a:accent2>
          <a:srgbClr val="FF9966"/>
        </a:accent2>
        <a:accent3>
          <a:srgbClr val="FFFFFF"/>
        </a:accent3>
        <a:accent4>
          <a:srgbClr val="D1C5C6"/>
        </a:accent4>
        <a:accent5>
          <a:srgbClr val="DEC4CE"/>
        </a:accent5>
        <a:accent6>
          <a:srgbClr val="E78A5C"/>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Default Design 4">
        <a:dk1>
          <a:srgbClr val="FFF3F3"/>
        </a:dk1>
        <a:lt1>
          <a:srgbClr val="FFFFFF"/>
        </a:lt1>
        <a:dk2>
          <a:srgbClr val="FFB9BE"/>
        </a:dk2>
        <a:lt2>
          <a:srgbClr val="808080"/>
        </a:lt2>
        <a:accent1>
          <a:srgbClr val="E5B3CC"/>
        </a:accent1>
        <a:accent2>
          <a:srgbClr val="F9DFE8"/>
        </a:accent2>
        <a:accent3>
          <a:srgbClr val="FFFFFF"/>
        </a:accent3>
        <a:accent4>
          <a:srgbClr val="DAD0D0"/>
        </a:accent4>
        <a:accent5>
          <a:srgbClr val="F0D6E2"/>
        </a:accent5>
        <a:accent6>
          <a:srgbClr val="E2CAD2"/>
        </a:accent6>
        <a:hlink>
          <a:srgbClr val="993366"/>
        </a:hlink>
        <a:folHlink>
          <a:srgbClr val="E45A9F"/>
        </a:folHlink>
      </a:clrScheme>
      <a:clrMap bg1="lt1" tx1="dk1" bg2="lt2" tx2="dk2" accent1="accent1" accent2="accent2" accent3="accent3" accent4="accent4" accent5="accent5" accent6="accent6" hlink="hlink" folHlink="folHlink"/>
    </a:extraClrScheme>
    <a:extraClrScheme>
      <a:clrScheme name="Default Design 5">
        <a:dk1>
          <a:srgbClr val="ED9DBD"/>
        </a:dk1>
        <a:lt1>
          <a:srgbClr val="F7DDE6"/>
        </a:lt1>
        <a:dk2>
          <a:srgbClr val="FFCCCC"/>
        </a:dk2>
        <a:lt2>
          <a:srgbClr val="969696"/>
        </a:lt2>
        <a:accent1>
          <a:srgbClr val="FFFFFF"/>
        </a:accent1>
        <a:accent2>
          <a:srgbClr val="8DC6FF"/>
        </a:accent2>
        <a:accent3>
          <a:srgbClr val="FAEBF0"/>
        </a:accent3>
        <a:accent4>
          <a:srgbClr val="CA85A1"/>
        </a:accent4>
        <a:accent5>
          <a:srgbClr val="FFFFFF"/>
        </a:accent5>
        <a:accent6>
          <a:srgbClr val="7FB3E7"/>
        </a:accent6>
        <a:hlink>
          <a:srgbClr val="D67CA5"/>
        </a:hlink>
        <a:folHlink>
          <a:srgbClr val="5E2A7E"/>
        </a:folHlink>
      </a:clrScheme>
      <a:clrMap bg1="lt1" tx1="dk1" bg2="lt2" tx2="dk2" accent1="accent1" accent2="accent2" accent3="accent3" accent4="accent4" accent5="accent5" accent6="accent6" hlink="hlink" folHlink="folHlink"/>
    </a:extraClrScheme>
    <a:extraClrScheme>
      <a:clrScheme name="Default Design 6">
        <a:dk1>
          <a:srgbClr val="B2B2B2"/>
        </a:dk1>
        <a:lt1>
          <a:srgbClr val="DDDDDD"/>
        </a:lt1>
        <a:dk2>
          <a:srgbClr val="F0A8B2"/>
        </a:dk2>
        <a:lt2>
          <a:srgbClr val="777777"/>
        </a:lt2>
        <a:accent1>
          <a:srgbClr val="FFFFF7"/>
        </a:accent1>
        <a:accent2>
          <a:srgbClr val="D9496F"/>
        </a:accent2>
        <a:accent3>
          <a:srgbClr val="EBEBEB"/>
        </a:accent3>
        <a:accent4>
          <a:srgbClr val="979797"/>
        </a:accent4>
        <a:accent5>
          <a:srgbClr val="FFFFFA"/>
        </a:accent5>
        <a:accent6>
          <a:srgbClr val="C44164"/>
        </a:accent6>
        <a:hlink>
          <a:srgbClr val="993366"/>
        </a:hlink>
        <a:folHlink>
          <a:srgbClr val="FF9900"/>
        </a:folHlink>
      </a:clrScheme>
      <a:clrMap bg1="lt1" tx1="dk1" bg2="lt2" tx2="dk2" accent1="accent1" accent2="accent2" accent3="accent3" accent4="accent4" accent5="accent5" accent6="accent6" hlink="hlink" folHlink="folHlink"/>
    </a:extraClrScheme>
    <a:extraClrScheme>
      <a:clrScheme name="Default Design 7">
        <a:dk1>
          <a:srgbClr val="005A58"/>
        </a:dk1>
        <a:lt1>
          <a:srgbClr val="FFCCCC"/>
        </a:lt1>
        <a:dk2>
          <a:srgbClr val="5F9095"/>
        </a:dk2>
        <a:lt2>
          <a:srgbClr val="FFCCCC"/>
        </a:lt2>
        <a:accent1>
          <a:srgbClr val="640032"/>
        </a:accent1>
        <a:accent2>
          <a:srgbClr val="EAC4DD"/>
        </a:accent2>
        <a:accent3>
          <a:srgbClr val="B6C6C8"/>
        </a:accent3>
        <a:accent4>
          <a:srgbClr val="DAAEAE"/>
        </a:accent4>
        <a:accent5>
          <a:srgbClr val="B8AAAD"/>
        </a:accent5>
        <a:accent6>
          <a:srgbClr val="D4B1C8"/>
        </a:accent6>
        <a:hlink>
          <a:srgbClr val="DC7AAB"/>
        </a:hlink>
        <a:folHlink>
          <a:srgbClr val="FFCC99"/>
        </a:folHlink>
      </a:clrScheme>
      <a:clrMap bg1="dk2" tx1="lt1" bg2="dk1" tx2="lt2" accent1="accent1" accent2="accent2" accent3="accent3" accent4="accent4" accent5="accent5" accent6="accent6" hlink="hlink" folHlink="folHlink"/>
    </a:extraClrScheme>
    <a:extraClrScheme>
      <a:clrScheme name="Default Design 8">
        <a:dk1>
          <a:srgbClr val="5C1F00"/>
        </a:dk1>
        <a:lt1>
          <a:srgbClr val="FFCCCC"/>
        </a:lt1>
        <a:dk2>
          <a:srgbClr val="D3014C"/>
        </a:dk2>
        <a:lt2>
          <a:srgbClr val="E29096"/>
        </a:lt2>
        <a:accent1>
          <a:srgbClr val="A50021"/>
        </a:accent1>
        <a:accent2>
          <a:srgbClr val="BE7960"/>
        </a:accent2>
        <a:accent3>
          <a:srgbClr val="E6AAB2"/>
        </a:accent3>
        <a:accent4>
          <a:srgbClr val="DAAEAE"/>
        </a:accent4>
        <a:accent5>
          <a:srgbClr val="CFAAAB"/>
        </a:accent5>
        <a:accent6>
          <a:srgbClr val="AC6D56"/>
        </a:accent6>
        <a:hlink>
          <a:srgbClr val="EEAAB7"/>
        </a:hlink>
        <a:folHlink>
          <a:srgbClr val="D3A219"/>
        </a:folHlink>
      </a:clrScheme>
      <a:clrMap bg1="dk2" tx1="lt1" bg2="dk1" tx2="lt2" accent1="accent1" accent2="accent2" accent3="accent3" accent4="accent4" accent5="accent5" accent6="accent6" hlink="hlink" folHlink="folHlink"/>
    </a:extraClrScheme>
    <a:extraClrScheme>
      <a:clrScheme name="Default Design 9">
        <a:dk1>
          <a:srgbClr val="003366"/>
        </a:dk1>
        <a:lt1>
          <a:srgbClr val="FFCCCC"/>
        </a:lt1>
        <a:dk2>
          <a:srgbClr val="EBC1CF"/>
        </a:dk2>
        <a:lt2>
          <a:srgbClr val="FFCCCC"/>
        </a:lt2>
        <a:accent1>
          <a:srgbClr val="D18192"/>
        </a:accent1>
        <a:accent2>
          <a:srgbClr val="DF9D6B"/>
        </a:accent2>
        <a:accent3>
          <a:srgbClr val="F3DDE4"/>
        </a:accent3>
        <a:accent4>
          <a:srgbClr val="DAAEAE"/>
        </a:accent4>
        <a:accent5>
          <a:srgbClr val="E5C1C7"/>
        </a:accent5>
        <a:accent6>
          <a:srgbClr val="CA8E60"/>
        </a:accent6>
        <a:hlink>
          <a:srgbClr val="FFBDD3"/>
        </a:hlink>
        <a:folHlink>
          <a:srgbClr val="800000"/>
        </a:folHlink>
      </a:clrScheme>
      <a:clrMap bg1="dk2" tx1="lt1" bg2="dk1" tx2="lt2" accent1="accent1" accent2="accent2" accent3="accent3" accent4="accent4" accent5="accent5" accent6="accent6" hlink="hlink" folHlink="folHlink"/>
    </a:extraClrScheme>
    <a:extraClrScheme>
      <a:clrScheme name="Default Design 10">
        <a:dk1>
          <a:srgbClr val="336699"/>
        </a:dk1>
        <a:lt1>
          <a:srgbClr val="F0D8E2"/>
        </a:lt1>
        <a:dk2>
          <a:srgbClr val="C0C0C0"/>
        </a:dk2>
        <a:lt2>
          <a:srgbClr val="F2E2E5"/>
        </a:lt2>
        <a:accent1>
          <a:srgbClr val="990033"/>
        </a:accent1>
        <a:accent2>
          <a:srgbClr val="969696"/>
        </a:accent2>
        <a:accent3>
          <a:srgbClr val="DCDCDC"/>
        </a:accent3>
        <a:accent4>
          <a:srgbClr val="CDB8C1"/>
        </a:accent4>
        <a:accent5>
          <a:srgbClr val="CAAAAD"/>
        </a:accent5>
        <a:accent6>
          <a:srgbClr val="878787"/>
        </a:accent6>
        <a:hlink>
          <a:srgbClr val="CE98A5"/>
        </a:hlink>
        <a:folHlink>
          <a:srgbClr val="FE8AA3"/>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9E6269"/>
        </a:dk2>
        <a:lt2>
          <a:srgbClr val="FFFFFF"/>
        </a:lt2>
        <a:accent1>
          <a:srgbClr val="805459"/>
        </a:accent1>
        <a:accent2>
          <a:srgbClr val="990033"/>
        </a:accent2>
        <a:accent3>
          <a:srgbClr val="CCB7B9"/>
        </a:accent3>
        <a:accent4>
          <a:srgbClr val="DADADA"/>
        </a:accent4>
        <a:accent5>
          <a:srgbClr val="C0B3B5"/>
        </a:accent5>
        <a:accent6>
          <a:srgbClr val="8A002D"/>
        </a:accent6>
        <a:hlink>
          <a:srgbClr val="FFCCCC"/>
        </a:hlink>
        <a:folHlink>
          <a:srgbClr val="EAEAEA"/>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5486</TotalTime>
  <Words>1158</Words>
  <Application>Microsoft Macintosh PowerPoint</Application>
  <PresentationFormat>On-screen Show (4:3)</PresentationFormat>
  <Paragraphs>68</Paragraphs>
  <Slides>18</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Arial</vt:lpstr>
      <vt:lpstr>Book Antiqua</vt:lpstr>
      <vt:lpstr>Calibri</vt:lpstr>
      <vt:lpstr>Century Gothic</vt:lpstr>
      <vt:lpstr>Corbel</vt:lpstr>
      <vt:lpstr>Ethic New</vt:lpstr>
      <vt:lpstr>Franklin Gothic Book</vt:lpstr>
      <vt:lpstr>Times New Roman</vt:lpstr>
      <vt:lpstr>Tw Cen MT</vt:lpstr>
      <vt:lpstr>Mylar</vt:lpstr>
      <vt:lpstr>1_Default Design</vt:lpstr>
      <vt:lpstr>1_Thatch</vt:lpstr>
      <vt:lpstr>Crop</vt:lpstr>
      <vt:lpstr>PowerPoint Presentation</vt:lpstr>
      <vt:lpstr>PowerPoint Presentation</vt:lpstr>
      <vt:lpstr>Turnaway Study </vt:lpstr>
      <vt:lpstr>The Turnaway Study Background</vt:lpstr>
      <vt:lpstr>PowerPoint Presentation</vt:lpstr>
      <vt:lpstr>The Turnaway Study Background</vt:lpstr>
      <vt:lpstr>The Turnaway Study Overview</vt:lpstr>
      <vt:lpstr>The Turnaway Study Overview</vt:lpstr>
      <vt:lpstr>Turnaway Study Results</vt:lpstr>
      <vt:lpstr>Turnaway Study Fatal Flaws</vt:lpstr>
      <vt:lpstr>Turnaway Study Fatal Flaws</vt:lpstr>
      <vt:lpstr>Turnaway Study Fatal Flaws</vt:lpstr>
      <vt:lpstr>Turnaway Study Fatal Flaws</vt:lpstr>
      <vt:lpstr>Article Critical of the  Turnaway Study Retracted</vt:lpstr>
      <vt:lpstr>Article Critical of the  Turnaway Study Retracted</vt:lpstr>
      <vt:lpstr>Article Critical of the  Turnaway Study Retracted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Psychology of  Abortion:  Addressing  the Critical Questions to  Maximize Patient Care  in 2012</dc:title>
  <dc:creator>User</dc:creator>
  <cp:lastModifiedBy>Raquel Guzman</cp:lastModifiedBy>
  <cp:revision>451</cp:revision>
  <cp:lastPrinted>2014-06-20T19:41:46Z</cp:lastPrinted>
  <dcterms:created xsi:type="dcterms:W3CDTF">2012-01-08T01:58:23Z</dcterms:created>
  <dcterms:modified xsi:type="dcterms:W3CDTF">2025-11-19T01:35:50Z</dcterms:modified>
</cp:coreProperties>
</file>