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57" r:id="rId4"/>
  </p:sldMasterIdLst>
  <p:notesMasterIdLst>
    <p:notesMasterId r:id="rId22"/>
  </p:notesMasterIdLst>
  <p:handoutMasterIdLst>
    <p:handoutMasterId r:id="rId23"/>
  </p:handoutMasterIdLst>
  <p:sldIdLst>
    <p:sldId id="633" r:id="rId5"/>
    <p:sldId id="332" r:id="rId6"/>
    <p:sldId id="358" r:id="rId7"/>
    <p:sldId id="336" r:id="rId8"/>
    <p:sldId id="338" r:id="rId9"/>
    <p:sldId id="346" r:id="rId10"/>
    <p:sldId id="348" r:id="rId11"/>
    <p:sldId id="333" r:id="rId12"/>
    <p:sldId id="359" r:id="rId13"/>
    <p:sldId id="347" r:id="rId14"/>
    <p:sldId id="356" r:id="rId15"/>
    <p:sldId id="352" r:id="rId16"/>
    <p:sldId id="360" r:id="rId17"/>
    <p:sldId id="353" r:id="rId18"/>
    <p:sldId id="362" r:id="rId19"/>
    <p:sldId id="357" r:id="rId20"/>
    <p:sldId id="25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0C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8980" autoAdjust="0"/>
  </p:normalViewPr>
  <p:slideViewPr>
    <p:cSldViewPr snapToGrid="0">
      <p:cViewPr varScale="1">
        <p:scale>
          <a:sx n="105" d="100"/>
          <a:sy n="105" d="100"/>
        </p:scale>
        <p:origin x="216" y="3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4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my.clevelandclinic.org/health/body/22467-uterus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my.clevelandclinic.org/health/body/22467-uteru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BCB47A-6D84-41A4-BD3C-64BA698405B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001D47-7E5B-47FE-95D9-149017E09835}">
      <dgm:prSet custT="1"/>
      <dgm:spPr/>
      <dgm:t>
        <a:bodyPr/>
        <a:lstStyle/>
        <a:p>
          <a:r>
            <a:rPr lang="en-US" sz="3200" b="1" i="1" dirty="0"/>
            <a:t>What is a miscarriage?</a:t>
          </a:r>
          <a:endParaRPr lang="en-US" sz="3200" dirty="0"/>
        </a:p>
      </dgm:t>
    </dgm:pt>
    <dgm:pt modelId="{72A85A30-AFCE-42A5-B004-01FCD4045886}" type="parTrans" cxnId="{87EF7F25-3D28-4B27-878C-BC9D5056C824}">
      <dgm:prSet/>
      <dgm:spPr/>
      <dgm:t>
        <a:bodyPr/>
        <a:lstStyle/>
        <a:p>
          <a:endParaRPr lang="en-US"/>
        </a:p>
      </dgm:t>
    </dgm:pt>
    <dgm:pt modelId="{778D26B7-D7D9-4657-A80A-366F09A9C92B}" type="sibTrans" cxnId="{87EF7F25-3D28-4B27-878C-BC9D5056C824}">
      <dgm:prSet/>
      <dgm:spPr/>
      <dgm:t>
        <a:bodyPr/>
        <a:lstStyle/>
        <a:p>
          <a:endParaRPr lang="en-US"/>
        </a:p>
      </dgm:t>
    </dgm:pt>
    <dgm:pt modelId="{5303CDEC-6B1A-403A-8E38-1935E48C5D11}">
      <dgm:prSet/>
      <dgm:spPr/>
      <dgm:t>
        <a:bodyPr/>
        <a:lstStyle/>
        <a:p>
          <a:r>
            <a:rPr lang="en-US" dirty="0"/>
            <a:t>A miscarriage (or spontaneous abortion) is the unanticipated end of a pregnancy within 20 weeks gestation. The majority of miscarriages occur for unidentified reasons. </a:t>
          </a:r>
        </a:p>
      </dgm:t>
    </dgm:pt>
    <dgm:pt modelId="{ED243A24-37C2-4245-88A5-65EE69B164F7}" type="parTrans" cxnId="{49811F91-5B59-48EC-B65D-A6FBECA20660}">
      <dgm:prSet/>
      <dgm:spPr/>
      <dgm:t>
        <a:bodyPr/>
        <a:lstStyle/>
        <a:p>
          <a:endParaRPr lang="en-US"/>
        </a:p>
      </dgm:t>
    </dgm:pt>
    <dgm:pt modelId="{D00BD005-D793-4961-B437-584A521C0765}" type="sibTrans" cxnId="{49811F91-5B59-48EC-B65D-A6FBECA20660}">
      <dgm:prSet/>
      <dgm:spPr/>
      <dgm:t>
        <a:bodyPr/>
        <a:lstStyle/>
        <a:p>
          <a:endParaRPr lang="en-US"/>
        </a:p>
      </dgm:t>
    </dgm:pt>
    <dgm:pt modelId="{E194AF88-E520-4018-93B2-4CD482720F5C}" type="pres">
      <dgm:prSet presAssocID="{3FBCB47A-6D84-41A4-BD3C-64BA698405B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51F35A-750F-42CF-A482-07BBD26D887B}" type="pres">
      <dgm:prSet presAssocID="{83001D47-7E5B-47FE-95D9-149017E09835}" presName="hierRoot1" presStyleCnt="0"/>
      <dgm:spPr/>
    </dgm:pt>
    <dgm:pt modelId="{B70CC90A-35E2-4280-9B99-DCC0F8D9082C}" type="pres">
      <dgm:prSet presAssocID="{83001D47-7E5B-47FE-95D9-149017E09835}" presName="composite" presStyleCnt="0"/>
      <dgm:spPr/>
    </dgm:pt>
    <dgm:pt modelId="{D4708075-4D40-4047-87E2-C10B938D59C6}" type="pres">
      <dgm:prSet presAssocID="{83001D47-7E5B-47FE-95D9-149017E09835}" presName="background" presStyleLbl="node0" presStyleIdx="0" presStyleCnt="2"/>
      <dgm:spPr/>
    </dgm:pt>
    <dgm:pt modelId="{39503964-2AC0-4022-915F-3371EE5DB179}" type="pres">
      <dgm:prSet presAssocID="{83001D47-7E5B-47FE-95D9-149017E09835}" presName="text" presStyleLbl="fgAcc0" presStyleIdx="0" presStyleCnt="2">
        <dgm:presLayoutVars>
          <dgm:chPref val="3"/>
        </dgm:presLayoutVars>
      </dgm:prSet>
      <dgm:spPr/>
    </dgm:pt>
    <dgm:pt modelId="{4FF251BA-2663-46CA-8366-959FB88AC3F2}" type="pres">
      <dgm:prSet presAssocID="{83001D47-7E5B-47FE-95D9-149017E09835}" presName="hierChild2" presStyleCnt="0"/>
      <dgm:spPr/>
    </dgm:pt>
    <dgm:pt modelId="{DE1D2E5B-78A8-4600-930D-92D6DE024AEB}" type="pres">
      <dgm:prSet presAssocID="{5303CDEC-6B1A-403A-8E38-1935E48C5D11}" presName="hierRoot1" presStyleCnt="0"/>
      <dgm:spPr/>
    </dgm:pt>
    <dgm:pt modelId="{553F1553-4CA3-43D4-9BC9-4FF4A0DE2C02}" type="pres">
      <dgm:prSet presAssocID="{5303CDEC-6B1A-403A-8E38-1935E48C5D11}" presName="composite" presStyleCnt="0"/>
      <dgm:spPr/>
    </dgm:pt>
    <dgm:pt modelId="{E2BFBEEC-3F46-4024-A2DC-880C08A4C2AF}" type="pres">
      <dgm:prSet presAssocID="{5303CDEC-6B1A-403A-8E38-1935E48C5D11}" presName="background" presStyleLbl="node0" presStyleIdx="1" presStyleCnt="2"/>
      <dgm:spPr/>
    </dgm:pt>
    <dgm:pt modelId="{5EB5AFF3-76A8-4F94-BE9C-17C4D2C4995B}" type="pres">
      <dgm:prSet presAssocID="{5303CDEC-6B1A-403A-8E38-1935E48C5D11}" presName="text" presStyleLbl="fgAcc0" presStyleIdx="1" presStyleCnt="2">
        <dgm:presLayoutVars>
          <dgm:chPref val="3"/>
        </dgm:presLayoutVars>
      </dgm:prSet>
      <dgm:spPr/>
    </dgm:pt>
    <dgm:pt modelId="{8505829B-D843-494F-BAF7-637BD5B6FCE8}" type="pres">
      <dgm:prSet presAssocID="{5303CDEC-6B1A-403A-8E38-1935E48C5D11}" presName="hierChild2" presStyleCnt="0"/>
      <dgm:spPr/>
    </dgm:pt>
  </dgm:ptLst>
  <dgm:cxnLst>
    <dgm:cxn modelId="{87EF7F25-3D28-4B27-878C-BC9D5056C824}" srcId="{3FBCB47A-6D84-41A4-BD3C-64BA698405BB}" destId="{83001D47-7E5B-47FE-95D9-149017E09835}" srcOrd="0" destOrd="0" parTransId="{72A85A30-AFCE-42A5-B004-01FCD4045886}" sibTransId="{778D26B7-D7D9-4657-A80A-366F09A9C92B}"/>
    <dgm:cxn modelId="{00405277-A2CB-49D3-9F72-9A7365A266C4}" type="presOf" srcId="{5303CDEC-6B1A-403A-8E38-1935E48C5D11}" destId="{5EB5AFF3-76A8-4F94-BE9C-17C4D2C4995B}" srcOrd="0" destOrd="0" presId="urn:microsoft.com/office/officeart/2005/8/layout/hierarchy1"/>
    <dgm:cxn modelId="{49811F91-5B59-48EC-B65D-A6FBECA20660}" srcId="{3FBCB47A-6D84-41A4-BD3C-64BA698405BB}" destId="{5303CDEC-6B1A-403A-8E38-1935E48C5D11}" srcOrd="1" destOrd="0" parTransId="{ED243A24-37C2-4245-88A5-65EE69B164F7}" sibTransId="{D00BD005-D793-4961-B437-584A521C0765}"/>
    <dgm:cxn modelId="{FB9DD19B-AA95-4724-A342-F0D7331952E5}" type="presOf" srcId="{83001D47-7E5B-47FE-95D9-149017E09835}" destId="{39503964-2AC0-4022-915F-3371EE5DB179}" srcOrd="0" destOrd="0" presId="urn:microsoft.com/office/officeart/2005/8/layout/hierarchy1"/>
    <dgm:cxn modelId="{0E550CAA-28FF-4C2F-902E-5C022097A552}" type="presOf" srcId="{3FBCB47A-6D84-41A4-BD3C-64BA698405BB}" destId="{E194AF88-E520-4018-93B2-4CD482720F5C}" srcOrd="0" destOrd="0" presId="urn:microsoft.com/office/officeart/2005/8/layout/hierarchy1"/>
    <dgm:cxn modelId="{413BEC1D-E3B1-4032-8F66-E8B9B5D25E94}" type="presParOf" srcId="{E194AF88-E520-4018-93B2-4CD482720F5C}" destId="{1551F35A-750F-42CF-A482-07BBD26D887B}" srcOrd="0" destOrd="0" presId="urn:microsoft.com/office/officeart/2005/8/layout/hierarchy1"/>
    <dgm:cxn modelId="{1B3315BD-7F9A-42D1-8D62-CC2A9E30D275}" type="presParOf" srcId="{1551F35A-750F-42CF-A482-07BBD26D887B}" destId="{B70CC90A-35E2-4280-9B99-DCC0F8D9082C}" srcOrd="0" destOrd="0" presId="urn:microsoft.com/office/officeart/2005/8/layout/hierarchy1"/>
    <dgm:cxn modelId="{42E39C8C-EE2F-49E4-BCC7-24F6D5847EC7}" type="presParOf" srcId="{B70CC90A-35E2-4280-9B99-DCC0F8D9082C}" destId="{D4708075-4D40-4047-87E2-C10B938D59C6}" srcOrd="0" destOrd="0" presId="urn:microsoft.com/office/officeart/2005/8/layout/hierarchy1"/>
    <dgm:cxn modelId="{1E4063D1-83EE-450B-A8CF-644BEC7B6703}" type="presParOf" srcId="{B70CC90A-35E2-4280-9B99-DCC0F8D9082C}" destId="{39503964-2AC0-4022-915F-3371EE5DB179}" srcOrd="1" destOrd="0" presId="urn:microsoft.com/office/officeart/2005/8/layout/hierarchy1"/>
    <dgm:cxn modelId="{D33FB02D-5FEE-46D4-87FA-0B8677A9C884}" type="presParOf" srcId="{1551F35A-750F-42CF-A482-07BBD26D887B}" destId="{4FF251BA-2663-46CA-8366-959FB88AC3F2}" srcOrd="1" destOrd="0" presId="urn:microsoft.com/office/officeart/2005/8/layout/hierarchy1"/>
    <dgm:cxn modelId="{8B2BCF2C-A70C-4924-8267-756E7A845102}" type="presParOf" srcId="{E194AF88-E520-4018-93B2-4CD482720F5C}" destId="{DE1D2E5B-78A8-4600-930D-92D6DE024AEB}" srcOrd="1" destOrd="0" presId="urn:microsoft.com/office/officeart/2005/8/layout/hierarchy1"/>
    <dgm:cxn modelId="{F77E354B-225A-4019-8D9B-23F8B9898F87}" type="presParOf" srcId="{DE1D2E5B-78A8-4600-930D-92D6DE024AEB}" destId="{553F1553-4CA3-43D4-9BC9-4FF4A0DE2C02}" srcOrd="0" destOrd="0" presId="urn:microsoft.com/office/officeart/2005/8/layout/hierarchy1"/>
    <dgm:cxn modelId="{55B9399C-97A0-400B-920A-22EFFA77CF9A}" type="presParOf" srcId="{553F1553-4CA3-43D4-9BC9-4FF4A0DE2C02}" destId="{E2BFBEEC-3F46-4024-A2DC-880C08A4C2AF}" srcOrd="0" destOrd="0" presId="urn:microsoft.com/office/officeart/2005/8/layout/hierarchy1"/>
    <dgm:cxn modelId="{3D3DC7F4-E375-4F4D-B858-2A677DD0866C}" type="presParOf" srcId="{553F1553-4CA3-43D4-9BC9-4FF4A0DE2C02}" destId="{5EB5AFF3-76A8-4F94-BE9C-17C4D2C4995B}" srcOrd="1" destOrd="0" presId="urn:microsoft.com/office/officeart/2005/8/layout/hierarchy1"/>
    <dgm:cxn modelId="{EFA8F971-AFBA-4274-9106-0640CCD7BAFE}" type="presParOf" srcId="{DE1D2E5B-78A8-4600-930D-92D6DE024AEB}" destId="{8505829B-D843-494F-BAF7-637BD5B6FCE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BA97FD-55C8-457C-AB86-A1EBB60701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F3A56F-E4EF-47E3-A98B-9FC0A1E75054}">
      <dgm:prSet/>
      <dgm:spPr/>
      <dgm:t>
        <a:bodyPr/>
        <a:lstStyle/>
        <a:p>
          <a:r>
            <a:rPr lang="en-US" b="1" i="0" dirty="0"/>
            <a:t>Missed miscarriage: N</a:t>
          </a:r>
          <a:r>
            <a:rPr lang="en-US" b="0" i="0" dirty="0"/>
            <a:t>o symptoms of miscarriage, but an ultrasound confirms no heartbeat in the fetus</a:t>
          </a:r>
          <a:endParaRPr lang="en-US" dirty="0"/>
        </a:p>
      </dgm:t>
    </dgm:pt>
    <dgm:pt modelId="{1E7C86F1-0251-4206-BC73-67A24AC2769B}" type="parTrans" cxnId="{C4B8FC64-AA92-4CA4-A8F4-E1DF0CB0DFD8}">
      <dgm:prSet/>
      <dgm:spPr/>
      <dgm:t>
        <a:bodyPr/>
        <a:lstStyle/>
        <a:p>
          <a:endParaRPr lang="en-US"/>
        </a:p>
      </dgm:t>
    </dgm:pt>
    <dgm:pt modelId="{DB465E8D-C59C-43F3-A7E3-0FA3A3D0D968}" type="sibTrans" cxnId="{C4B8FC64-AA92-4CA4-A8F4-E1DF0CB0DFD8}">
      <dgm:prSet/>
      <dgm:spPr/>
      <dgm:t>
        <a:bodyPr/>
        <a:lstStyle/>
        <a:p>
          <a:endParaRPr lang="en-US"/>
        </a:p>
      </dgm:t>
    </dgm:pt>
    <dgm:pt modelId="{5D145BEB-29C3-472C-AD9F-27B7DBB20816}">
      <dgm:prSet/>
      <dgm:spPr/>
      <dgm:t>
        <a:bodyPr/>
        <a:lstStyle/>
        <a:p>
          <a:r>
            <a:rPr lang="en-US" b="1" i="0" dirty="0"/>
            <a:t>Complete miscarriage: T</a:t>
          </a:r>
          <a:r>
            <a:rPr lang="en-US" b="0" i="0" dirty="0"/>
            <a:t>he pregnancy is lost, and the</a:t>
          </a:r>
          <a:r>
            <a:rPr lang="en-US" b="0" i="0" dirty="0">
              <a:solidFill>
                <a:schemeClr val="tx1"/>
              </a:solidFill>
            </a:rPr>
            <a:t> </a:t>
          </a:r>
          <a:r>
            <a:rPr lang="en-US" b="0" i="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uterus</a:t>
          </a:r>
          <a:r>
            <a:rPr lang="en-US" b="0" i="0" dirty="0">
              <a:solidFill>
                <a:schemeClr val="tx1"/>
              </a:solidFill>
            </a:rPr>
            <a:t> </a:t>
          </a:r>
          <a:r>
            <a:rPr lang="en-US" b="0" i="0" dirty="0"/>
            <a:t>is empty. There is bleeding and passing of fetal tissue. </a:t>
          </a:r>
          <a:endParaRPr lang="en-US" dirty="0"/>
        </a:p>
      </dgm:t>
    </dgm:pt>
    <dgm:pt modelId="{E57F110C-E569-4412-8EB6-0E5BF1B04E6C}" type="parTrans" cxnId="{CAB1CA45-DD4F-4F9D-B4A6-81A1F6DC02B2}">
      <dgm:prSet/>
      <dgm:spPr/>
      <dgm:t>
        <a:bodyPr/>
        <a:lstStyle/>
        <a:p>
          <a:endParaRPr lang="en-US"/>
        </a:p>
      </dgm:t>
    </dgm:pt>
    <dgm:pt modelId="{E88755ED-51FC-4522-A872-6AEE9B04B78F}" type="sibTrans" cxnId="{CAB1CA45-DD4F-4F9D-B4A6-81A1F6DC02B2}">
      <dgm:prSet/>
      <dgm:spPr/>
      <dgm:t>
        <a:bodyPr/>
        <a:lstStyle/>
        <a:p>
          <a:endParaRPr lang="en-US"/>
        </a:p>
      </dgm:t>
    </dgm:pt>
    <dgm:pt modelId="{8595C623-70A1-42B3-909A-6FB467BA6B0C}">
      <dgm:prSet/>
      <dgm:spPr/>
      <dgm:t>
        <a:bodyPr/>
        <a:lstStyle/>
        <a:p>
          <a:r>
            <a:rPr lang="en-US" b="1" i="0" dirty="0"/>
            <a:t>Recurrent miscarriage: </a:t>
          </a:r>
          <a:r>
            <a:rPr lang="en-US" b="0" i="0" dirty="0"/>
            <a:t>Three or more miscarriages in a row. This condition  occurs with about 1% of couples.</a:t>
          </a:r>
          <a:endParaRPr lang="en-US" dirty="0"/>
        </a:p>
      </dgm:t>
    </dgm:pt>
    <dgm:pt modelId="{5C92D40A-9D0A-49B1-BA06-7DD6329F9EF0}" type="parTrans" cxnId="{FF249D22-AAC4-4B3A-996E-B0F48134788D}">
      <dgm:prSet/>
      <dgm:spPr/>
      <dgm:t>
        <a:bodyPr/>
        <a:lstStyle/>
        <a:p>
          <a:endParaRPr lang="en-US"/>
        </a:p>
      </dgm:t>
    </dgm:pt>
    <dgm:pt modelId="{FCE7FBDD-0FB4-43F9-B5EF-22C7BDCDAD2C}" type="sibTrans" cxnId="{FF249D22-AAC4-4B3A-996E-B0F48134788D}">
      <dgm:prSet/>
      <dgm:spPr/>
      <dgm:t>
        <a:bodyPr/>
        <a:lstStyle/>
        <a:p>
          <a:endParaRPr lang="en-US"/>
        </a:p>
      </dgm:t>
    </dgm:pt>
    <dgm:pt modelId="{7BD1FE45-9408-4302-BD5A-031E433EA3E3}">
      <dgm:prSet/>
      <dgm:spPr/>
      <dgm:t>
        <a:bodyPr/>
        <a:lstStyle/>
        <a:p>
          <a:r>
            <a:rPr lang="en-US" b="1" i="0" dirty="0"/>
            <a:t>Threatened miscarriage: The</a:t>
          </a:r>
          <a:r>
            <a:rPr lang="en-US" b="0" i="0" dirty="0"/>
            <a:t> cervix remains closed, but there is bleeding and pelvic cramping. The pregnancy usually continues without further difficulties.</a:t>
          </a:r>
          <a:endParaRPr lang="en-US" dirty="0"/>
        </a:p>
      </dgm:t>
    </dgm:pt>
    <dgm:pt modelId="{1EBD4E71-1198-428E-8A40-1A5FB2C1267B}" type="parTrans" cxnId="{69370464-AD73-4909-A26A-89BEFABF7E3F}">
      <dgm:prSet/>
      <dgm:spPr/>
      <dgm:t>
        <a:bodyPr/>
        <a:lstStyle/>
        <a:p>
          <a:endParaRPr lang="en-US"/>
        </a:p>
      </dgm:t>
    </dgm:pt>
    <dgm:pt modelId="{7761CA04-A5F4-49D4-B33E-C49211AB4A05}" type="sibTrans" cxnId="{69370464-AD73-4909-A26A-89BEFABF7E3F}">
      <dgm:prSet/>
      <dgm:spPr/>
      <dgm:t>
        <a:bodyPr/>
        <a:lstStyle/>
        <a:p>
          <a:endParaRPr lang="en-US"/>
        </a:p>
      </dgm:t>
    </dgm:pt>
    <dgm:pt modelId="{021940FC-8FEE-4E41-B1D8-AE7891D4D5AB}">
      <dgm:prSet/>
      <dgm:spPr/>
      <dgm:t>
        <a:bodyPr/>
        <a:lstStyle/>
        <a:p>
          <a:r>
            <a:rPr lang="en-US" b="1" i="0" dirty="0"/>
            <a:t>Inevitable miscarriage: B</a:t>
          </a:r>
          <a:r>
            <a:rPr lang="en-US" b="0" i="0" dirty="0"/>
            <a:t>leeding, cramping, and the cervix has started to open dilate.  A complete miscarriage is likely.</a:t>
          </a:r>
          <a:endParaRPr lang="en-US" dirty="0"/>
        </a:p>
      </dgm:t>
    </dgm:pt>
    <dgm:pt modelId="{EE250B92-46CB-476B-B6E6-4A21D60A1ED7}" type="parTrans" cxnId="{92251BAF-03A2-42A6-8AED-660D45F5E4D9}">
      <dgm:prSet/>
      <dgm:spPr/>
      <dgm:t>
        <a:bodyPr/>
        <a:lstStyle/>
        <a:p>
          <a:endParaRPr lang="en-US"/>
        </a:p>
      </dgm:t>
    </dgm:pt>
    <dgm:pt modelId="{061B8E85-E292-49FB-9870-831772DF66A4}" type="sibTrans" cxnId="{92251BAF-03A2-42A6-8AED-660D45F5E4D9}">
      <dgm:prSet/>
      <dgm:spPr/>
      <dgm:t>
        <a:bodyPr/>
        <a:lstStyle/>
        <a:p>
          <a:endParaRPr lang="en-US"/>
        </a:p>
      </dgm:t>
    </dgm:pt>
    <dgm:pt modelId="{F71D463B-7E61-4268-B330-CFC13A34ED7C}" type="pres">
      <dgm:prSet presAssocID="{91BA97FD-55C8-457C-AB86-A1EBB60701D0}" presName="linear" presStyleCnt="0">
        <dgm:presLayoutVars>
          <dgm:animLvl val="lvl"/>
          <dgm:resizeHandles val="exact"/>
        </dgm:presLayoutVars>
      </dgm:prSet>
      <dgm:spPr/>
    </dgm:pt>
    <dgm:pt modelId="{7D57E8FF-9CD3-4BF1-A39D-7557A5F9D0A0}" type="pres">
      <dgm:prSet presAssocID="{BDF3A56F-E4EF-47E3-A98B-9FC0A1E7505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2BABF6E-C1A0-4048-9263-1ADA7C18D3DB}" type="pres">
      <dgm:prSet presAssocID="{DB465E8D-C59C-43F3-A7E3-0FA3A3D0D968}" presName="spacer" presStyleCnt="0"/>
      <dgm:spPr/>
    </dgm:pt>
    <dgm:pt modelId="{E2EDE179-E40C-403D-A978-9BC23A371490}" type="pres">
      <dgm:prSet presAssocID="{5D145BEB-29C3-472C-AD9F-27B7DBB2081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8936C90-26A6-4E4C-81B2-E91760911C28}" type="pres">
      <dgm:prSet presAssocID="{E88755ED-51FC-4522-A872-6AEE9B04B78F}" presName="spacer" presStyleCnt="0"/>
      <dgm:spPr/>
    </dgm:pt>
    <dgm:pt modelId="{625EEFA2-886D-4B29-8E57-FB1ADFFF2BA3}" type="pres">
      <dgm:prSet presAssocID="{8595C623-70A1-42B3-909A-6FB467BA6B0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0EB940E-5FBE-4383-A50E-8E87A8C9A428}" type="pres">
      <dgm:prSet presAssocID="{FCE7FBDD-0FB4-43F9-B5EF-22C7BDCDAD2C}" presName="spacer" presStyleCnt="0"/>
      <dgm:spPr/>
    </dgm:pt>
    <dgm:pt modelId="{26C98C6C-980C-4BE3-A772-352F98AB5B10}" type="pres">
      <dgm:prSet presAssocID="{7BD1FE45-9408-4302-BD5A-031E433EA3E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5BA6AD3-6437-46C7-9098-3E694B4F15C4}" type="pres">
      <dgm:prSet presAssocID="{7761CA04-A5F4-49D4-B33E-C49211AB4A05}" presName="spacer" presStyleCnt="0"/>
      <dgm:spPr/>
    </dgm:pt>
    <dgm:pt modelId="{D833CD16-CD7F-48C0-A923-B61EF856AA1F}" type="pres">
      <dgm:prSet presAssocID="{021940FC-8FEE-4E41-B1D8-AE7891D4D5A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6D45C04-3AA5-4E93-9118-3BADACA9810E}" type="presOf" srcId="{7BD1FE45-9408-4302-BD5A-031E433EA3E3}" destId="{26C98C6C-980C-4BE3-A772-352F98AB5B10}" srcOrd="0" destOrd="0" presId="urn:microsoft.com/office/officeart/2005/8/layout/vList2"/>
    <dgm:cxn modelId="{6DB91319-B3D4-4485-A982-EB85CFFAFF74}" type="presOf" srcId="{021940FC-8FEE-4E41-B1D8-AE7891D4D5AB}" destId="{D833CD16-CD7F-48C0-A923-B61EF856AA1F}" srcOrd="0" destOrd="0" presId="urn:microsoft.com/office/officeart/2005/8/layout/vList2"/>
    <dgm:cxn modelId="{C858E51D-40E7-4F7D-B27F-063A5A2E6FF2}" type="presOf" srcId="{91BA97FD-55C8-457C-AB86-A1EBB60701D0}" destId="{F71D463B-7E61-4268-B330-CFC13A34ED7C}" srcOrd="0" destOrd="0" presId="urn:microsoft.com/office/officeart/2005/8/layout/vList2"/>
    <dgm:cxn modelId="{FF249D22-AAC4-4B3A-996E-B0F48134788D}" srcId="{91BA97FD-55C8-457C-AB86-A1EBB60701D0}" destId="{8595C623-70A1-42B3-909A-6FB467BA6B0C}" srcOrd="2" destOrd="0" parTransId="{5C92D40A-9D0A-49B1-BA06-7DD6329F9EF0}" sibTransId="{FCE7FBDD-0FB4-43F9-B5EF-22C7BDCDAD2C}"/>
    <dgm:cxn modelId="{5D55F32F-DE33-4E36-8BC4-F3FF698DCF6B}" type="presOf" srcId="{BDF3A56F-E4EF-47E3-A98B-9FC0A1E75054}" destId="{7D57E8FF-9CD3-4BF1-A39D-7557A5F9D0A0}" srcOrd="0" destOrd="0" presId="urn:microsoft.com/office/officeart/2005/8/layout/vList2"/>
    <dgm:cxn modelId="{CAB1CA45-DD4F-4F9D-B4A6-81A1F6DC02B2}" srcId="{91BA97FD-55C8-457C-AB86-A1EBB60701D0}" destId="{5D145BEB-29C3-472C-AD9F-27B7DBB20816}" srcOrd="1" destOrd="0" parTransId="{E57F110C-E569-4412-8EB6-0E5BF1B04E6C}" sibTransId="{E88755ED-51FC-4522-A872-6AEE9B04B78F}"/>
    <dgm:cxn modelId="{69370464-AD73-4909-A26A-89BEFABF7E3F}" srcId="{91BA97FD-55C8-457C-AB86-A1EBB60701D0}" destId="{7BD1FE45-9408-4302-BD5A-031E433EA3E3}" srcOrd="3" destOrd="0" parTransId="{1EBD4E71-1198-428E-8A40-1A5FB2C1267B}" sibTransId="{7761CA04-A5F4-49D4-B33E-C49211AB4A05}"/>
    <dgm:cxn modelId="{C4B8FC64-AA92-4CA4-A8F4-E1DF0CB0DFD8}" srcId="{91BA97FD-55C8-457C-AB86-A1EBB60701D0}" destId="{BDF3A56F-E4EF-47E3-A98B-9FC0A1E75054}" srcOrd="0" destOrd="0" parTransId="{1E7C86F1-0251-4206-BC73-67A24AC2769B}" sibTransId="{DB465E8D-C59C-43F3-A7E3-0FA3A3D0D968}"/>
    <dgm:cxn modelId="{92251BAF-03A2-42A6-8AED-660D45F5E4D9}" srcId="{91BA97FD-55C8-457C-AB86-A1EBB60701D0}" destId="{021940FC-8FEE-4E41-B1D8-AE7891D4D5AB}" srcOrd="4" destOrd="0" parTransId="{EE250B92-46CB-476B-B6E6-4A21D60A1ED7}" sibTransId="{061B8E85-E292-49FB-9870-831772DF66A4}"/>
    <dgm:cxn modelId="{2DB9FFB2-C46B-4618-9475-0FB89A813885}" type="presOf" srcId="{8595C623-70A1-42B3-909A-6FB467BA6B0C}" destId="{625EEFA2-886D-4B29-8E57-FB1ADFFF2BA3}" srcOrd="0" destOrd="0" presId="urn:microsoft.com/office/officeart/2005/8/layout/vList2"/>
    <dgm:cxn modelId="{55D6E7F5-BA4D-4F91-A969-47518E0A8C90}" type="presOf" srcId="{5D145BEB-29C3-472C-AD9F-27B7DBB20816}" destId="{E2EDE179-E40C-403D-A978-9BC23A371490}" srcOrd="0" destOrd="0" presId="urn:microsoft.com/office/officeart/2005/8/layout/vList2"/>
    <dgm:cxn modelId="{B19AC398-83C7-45BE-8832-1F2AB5717B31}" type="presParOf" srcId="{F71D463B-7E61-4268-B330-CFC13A34ED7C}" destId="{7D57E8FF-9CD3-4BF1-A39D-7557A5F9D0A0}" srcOrd="0" destOrd="0" presId="urn:microsoft.com/office/officeart/2005/8/layout/vList2"/>
    <dgm:cxn modelId="{74AA3D34-1116-4741-B0C5-91436E1E2714}" type="presParOf" srcId="{F71D463B-7E61-4268-B330-CFC13A34ED7C}" destId="{C2BABF6E-C1A0-4048-9263-1ADA7C18D3DB}" srcOrd="1" destOrd="0" presId="urn:microsoft.com/office/officeart/2005/8/layout/vList2"/>
    <dgm:cxn modelId="{5A0D995F-ECCB-4B7B-AF78-B1EA07DE2BFE}" type="presParOf" srcId="{F71D463B-7E61-4268-B330-CFC13A34ED7C}" destId="{E2EDE179-E40C-403D-A978-9BC23A371490}" srcOrd="2" destOrd="0" presId="urn:microsoft.com/office/officeart/2005/8/layout/vList2"/>
    <dgm:cxn modelId="{2082180B-AB9F-4B4D-A04C-5D4C7674EC71}" type="presParOf" srcId="{F71D463B-7E61-4268-B330-CFC13A34ED7C}" destId="{58936C90-26A6-4E4C-81B2-E91760911C28}" srcOrd="3" destOrd="0" presId="urn:microsoft.com/office/officeart/2005/8/layout/vList2"/>
    <dgm:cxn modelId="{D1782F5D-BA06-463E-B212-C3A400232215}" type="presParOf" srcId="{F71D463B-7E61-4268-B330-CFC13A34ED7C}" destId="{625EEFA2-886D-4B29-8E57-FB1ADFFF2BA3}" srcOrd="4" destOrd="0" presId="urn:microsoft.com/office/officeart/2005/8/layout/vList2"/>
    <dgm:cxn modelId="{8A24F639-33D7-486F-A317-75DF3B1102D2}" type="presParOf" srcId="{F71D463B-7E61-4268-B330-CFC13A34ED7C}" destId="{D0EB940E-5FBE-4383-A50E-8E87A8C9A428}" srcOrd="5" destOrd="0" presId="urn:microsoft.com/office/officeart/2005/8/layout/vList2"/>
    <dgm:cxn modelId="{D600A343-7579-4355-B6F5-62D2471C034F}" type="presParOf" srcId="{F71D463B-7E61-4268-B330-CFC13A34ED7C}" destId="{26C98C6C-980C-4BE3-A772-352F98AB5B10}" srcOrd="6" destOrd="0" presId="urn:microsoft.com/office/officeart/2005/8/layout/vList2"/>
    <dgm:cxn modelId="{357F6932-2429-4DE0-AED0-061D16622AB5}" type="presParOf" srcId="{F71D463B-7E61-4268-B330-CFC13A34ED7C}" destId="{65BA6AD3-6437-46C7-9098-3E694B4F15C4}" srcOrd="7" destOrd="0" presId="urn:microsoft.com/office/officeart/2005/8/layout/vList2"/>
    <dgm:cxn modelId="{95EF970B-AC17-4A5E-AF44-74BD9BDD6566}" type="presParOf" srcId="{F71D463B-7E61-4268-B330-CFC13A34ED7C}" destId="{D833CD16-CD7F-48C0-A923-B61EF856AA1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08075-4D40-4047-87E2-C10B938D59C6}">
      <dsp:nvSpPr>
        <dsp:cNvPr id="0" name=""/>
        <dsp:cNvSpPr/>
      </dsp:nvSpPr>
      <dsp:spPr>
        <a:xfrm>
          <a:off x="1189" y="2683"/>
          <a:ext cx="4174260" cy="2650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03964-2AC0-4022-915F-3371EE5DB179}">
      <dsp:nvSpPr>
        <dsp:cNvPr id="0" name=""/>
        <dsp:cNvSpPr/>
      </dsp:nvSpPr>
      <dsp:spPr>
        <a:xfrm>
          <a:off x="464995" y="443299"/>
          <a:ext cx="4174260" cy="26506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1" kern="1200" dirty="0"/>
            <a:t>What is a miscarriage?</a:t>
          </a:r>
          <a:endParaRPr lang="en-US" sz="3200" kern="1200" dirty="0"/>
        </a:p>
      </dsp:txBody>
      <dsp:txXfrm>
        <a:off x="542630" y="520934"/>
        <a:ext cx="4018990" cy="2495385"/>
      </dsp:txXfrm>
    </dsp:sp>
    <dsp:sp modelId="{E2BFBEEC-3F46-4024-A2DC-880C08A4C2AF}">
      <dsp:nvSpPr>
        <dsp:cNvPr id="0" name=""/>
        <dsp:cNvSpPr/>
      </dsp:nvSpPr>
      <dsp:spPr>
        <a:xfrm>
          <a:off x="5103062" y="2683"/>
          <a:ext cx="4174260" cy="2650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5AFF3-76A8-4F94-BE9C-17C4D2C4995B}">
      <dsp:nvSpPr>
        <dsp:cNvPr id="0" name=""/>
        <dsp:cNvSpPr/>
      </dsp:nvSpPr>
      <dsp:spPr>
        <a:xfrm>
          <a:off x="5566869" y="443299"/>
          <a:ext cx="4174260" cy="26506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 miscarriage (or spontaneous abortion) is the unanticipated end of a pregnancy within 20 weeks gestation. The majority of miscarriages occur for unidentified reasons. </a:t>
          </a:r>
        </a:p>
      </dsp:txBody>
      <dsp:txXfrm>
        <a:off x="5644504" y="520934"/>
        <a:ext cx="4018990" cy="24953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7E8FF-9CD3-4BF1-A39D-7557A5F9D0A0}">
      <dsp:nvSpPr>
        <dsp:cNvPr id="0" name=""/>
        <dsp:cNvSpPr/>
      </dsp:nvSpPr>
      <dsp:spPr>
        <a:xfrm>
          <a:off x="0" y="619686"/>
          <a:ext cx="7866239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Missed miscarriage: N</a:t>
          </a:r>
          <a:r>
            <a:rPr lang="en-US" sz="1800" b="0" i="0" kern="1200" dirty="0"/>
            <a:t>o symptoms of miscarriage, but an ultrasound confirms no heartbeat in the fetus</a:t>
          </a:r>
          <a:endParaRPr lang="en-US" sz="1800" kern="1200" dirty="0"/>
        </a:p>
      </dsp:txBody>
      <dsp:txXfrm>
        <a:off x="34954" y="654640"/>
        <a:ext cx="7796331" cy="646132"/>
      </dsp:txXfrm>
    </dsp:sp>
    <dsp:sp modelId="{E2EDE179-E40C-403D-A978-9BC23A371490}">
      <dsp:nvSpPr>
        <dsp:cNvPr id="0" name=""/>
        <dsp:cNvSpPr/>
      </dsp:nvSpPr>
      <dsp:spPr>
        <a:xfrm>
          <a:off x="0" y="1387566"/>
          <a:ext cx="7866239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Complete miscarriage: T</a:t>
          </a:r>
          <a:r>
            <a:rPr lang="en-US" sz="1800" b="0" i="0" kern="1200" dirty="0"/>
            <a:t>he pregnancy is lost, and the</a:t>
          </a:r>
          <a:r>
            <a:rPr lang="en-US" sz="1800" b="0" i="0" kern="1200" dirty="0">
              <a:solidFill>
                <a:schemeClr val="tx1"/>
              </a:solidFill>
            </a:rPr>
            <a:t> </a:t>
          </a:r>
          <a:r>
            <a:rPr lang="en-US" sz="1800" b="0" i="0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uterus</a:t>
          </a:r>
          <a:r>
            <a:rPr lang="en-US" sz="1800" b="0" i="0" kern="1200" dirty="0">
              <a:solidFill>
                <a:schemeClr val="tx1"/>
              </a:solidFill>
            </a:rPr>
            <a:t> </a:t>
          </a:r>
          <a:r>
            <a:rPr lang="en-US" sz="1800" b="0" i="0" kern="1200" dirty="0"/>
            <a:t>is empty. There is bleeding and passing of fetal tissue. </a:t>
          </a:r>
          <a:endParaRPr lang="en-US" sz="1800" kern="1200" dirty="0"/>
        </a:p>
      </dsp:txBody>
      <dsp:txXfrm>
        <a:off x="34954" y="1422520"/>
        <a:ext cx="7796331" cy="646132"/>
      </dsp:txXfrm>
    </dsp:sp>
    <dsp:sp modelId="{625EEFA2-886D-4B29-8E57-FB1ADFFF2BA3}">
      <dsp:nvSpPr>
        <dsp:cNvPr id="0" name=""/>
        <dsp:cNvSpPr/>
      </dsp:nvSpPr>
      <dsp:spPr>
        <a:xfrm>
          <a:off x="0" y="2155446"/>
          <a:ext cx="7866239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Recurrent miscarriage: </a:t>
          </a:r>
          <a:r>
            <a:rPr lang="en-US" sz="1800" b="0" i="0" kern="1200" dirty="0"/>
            <a:t>Three or more miscarriages in a row. This condition  occurs with about 1% of couples.</a:t>
          </a:r>
          <a:endParaRPr lang="en-US" sz="1800" kern="1200" dirty="0"/>
        </a:p>
      </dsp:txBody>
      <dsp:txXfrm>
        <a:off x="34954" y="2190400"/>
        <a:ext cx="7796331" cy="646132"/>
      </dsp:txXfrm>
    </dsp:sp>
    <dsp:sp modelId="{26C98C6C-980C-4BE3-A772-352F98AB5B10}">
      <dsp:nvSpPr>
        <dsp:cNvPr id="0" name=""/>
        <dsp:cNvSpPr/>
      </dsp:nvSpPr>
      <dsp:spPr>
        <a:xfrm>
          <a:off x="0" y="2923326"/>
          <a:ext cx="7866239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Threatened miscarriage: The</a:t>
          </a:r>
          <a:r>
            <a:rPr lang="en-US" sz="1800" b="0" i="0" kern="1200" dirty="0"/>
            <a:t> cervix remains closed, but there is bleeding and pelvic cramping. The pregnancy usually continues without further difficulties.</a:t>
          </a:r>
          <a:endParaRPr lang="en-US" sz="1800" kern="1200" dirty="0"/>
        </a:p>
      </dsp:txBody>
      <dsp:txXfrm>
        <a:off x="34954" y="2958280"/>
        <a:ext cx="7796331" cy="646132"/>
      </dsp:txXfrm>
    </dsp:sp>
    <dsp:sp modelId="{D833CD16-CD7F-48C0-A923-B61EF856AA1F}">
      <dsp:nvSpPr>
        <dsp:cNvPr id="0" name=""/>
        <dsp:cNvSpPr/>
      </dsp:nvSpPr>
      <dsp:spPr>
        <a:xfrm>
          <a:off x="0" y="3691206"/>
          <a:ext cx="7866239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Inevitable miscarriage: B</a:t>
          </a:r>
          <a:r>
            <a:rPr lang="en-US" sz="1800" b="0" i="0" kern="1200" dirty="0"/>
            <a:t>leeding, cramping, and the cervix has started to open dilate.  A complete miscarriage is likely.</a:t>
          </a:r>
          <a:endParaRPr lang="en-US" sz="1800" kern="1200" dirty="0"/>
        </a:p>
      </dsp:txBody>
      <dsp:txXfrm>
        <a:off x="34954" y="3726160"/>
        <a:ext cx="7796331" cy="646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8E7403-EB4A-4177-AFCE-6A9D7B160C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C49177-C030-4043-9380-EA6E4C94A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7415F-6970-4DE4-93F1-94FEF07D0F1C}" type="datetimeFigureOut">
              <a:rPr lang="en-US" smtClean="0"/>
              <a:t>11/18/25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C83CE-EC9B-40C4-BD7A-48797AE5B1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9A75D-9B4E-4704-98C7-2A42472F11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C6D6D-E986-427F-AD9C-4E9408DDBE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74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6E6E5-5A19-4AE7-8D4E-049C5315C9A0}" type="datetimeFigureOut">
              <a:rPr lang="en-US" smtClean="0"/>
              <a:t>11/18/25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A580F-E35D-42E1-AF82-E41CC201EA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680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84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89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58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535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23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928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6345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1526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05404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73996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10129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9123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007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572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AE8321-5884-9E75-1272-926961F313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908591"/>
            <a:ext cx="4058728" cy="5225507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2DF521-FA73-0B43-D1F3-A28543BA84E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99125" y="0"/>
            <a:ext cx="5786438" cy="61341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0E6515-DDBF-35F4-5C9E-FF113FD16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274074"/>
            <a:ext cx="672354" cy="5839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B32A424-7EFB-F80C-2BDA-94D103A55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8EFEEF-ABDC-22C9-C5DB-0494BEB8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699342" y="6136928"/>
            <a:ext cx="57867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826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0">
            <a:extLst>
              <a:ext uri="{FF2B5EF4-FFF2-40B4-BE49-F238E27FC236}">
                <a16:creationId xmlns:a16="http://schemas.microsoft.com/office/drawing/2014/main" id="{6DC3399C-8B0E-4D7D-A955-FB1F37CF36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520" y="776873"/>
            <a:ext cx="5854182" cy="30705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Subtitle 11">
            <a:extLst>
              <a:ext uri="{FF2B5EF4-FFF2-40B4-BE49-F238E27FC236}">
                <a16:creationId xmlns:a16="http://schemas.microsoft.com/office/drawing/2014/main" id="{13C3C1EB-2C5B-4710-893A-9DD6284D5C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1202" y="4088927"/>
            <a:ext cx="5842218" cy="18805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E335E712-C7FD-4BAC-B89C-58AF6594A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0"/>
            <a:ext cx="48768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541CC69-A0B0-C1BE-2165-D8AD1B7D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4574" y="723899"/>
            <a:ext cx="57867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54A957-6A3F-2C34-A453-905FBAE77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4574" y="6136928"/>
            <a:ext cx="57867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00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257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AE8321-5884-9E75-1272-926961F313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439" y="684311"/>
            <a:ext cx="4058728" cy="2749009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EB8AC8C-DEDA-D180-1CD8-B67B47276E3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57600" y="3662835"/>
            <a:ext cx="4064567" cy="246839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2DF521-FA73-0B43-D1F3-A28543BA84E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07756" y="4"/>
            <a:ext cx="5786438" cy="61341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insert picture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527B4D-405A-DCD2-6970-1162843E0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4484" y="721031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0E6515-DDBF-35F4-5C9E-FF113FD16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274074"/>
            <a:ext cx="672354" cy="5839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3B79298-0F84-5214-4916-E9C0B4B46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699342" y="6136928"/>
            <a:ext cx="57867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813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7352414-3211-CEB2-31A1-11097989D4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934" y="723900"/>
            <a:ext cx="3503757" cy="531641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BA26D20-54E1-2490-0D75-F08BCB7D3BF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82232" y="2053087"/>
            <a:ext cx="5903332" cy="3987230"/>
          </a:xfrm>
        </p:spPr>
        <p:txBody>
          <a:bodyPr anchor="t"/>
          <a:lstStyle>
            <a:lvl1pPr marL="0" indent="0">
              <a:buNone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0E6515-DDBF-35F4-5C9E-FF113FD16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274074"/>
            <a:ext cx="672354" cy="5839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8A376F-AF56-AABE-DFA3-DE5A8C899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695467" y="723900"/>
            <a:ext cx="579059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E9D420-BBEC-E7C6-7E76-FB9791C71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699342" y="6136928"/>
            <a:ext cx="57867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269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AFB647-646C-4130-9EF5-C19C686B1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92D6AD5-5357-463C-B785-6A488FFC8D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7007" y="817581"/>
            <a:ext cx="5935869" cy="5238159"/>
          </a:xfrm>
        </p:spPr>
        <p:txBody>
          <a:bodyPr anchor="ctr" anchorCtr="0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EAD023B5-9ABC-4D4A-A1AD-D4D83D6621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"/>
            <a:ext cx="4876799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0A0972-FD9A-4E9D-A0A3-BD0AF8C7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42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938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11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36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5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9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5264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9866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4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743" r:id="rId2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bpobgyn.2013.08.012" TargetMode="External"/><Relationship Id="rId2" Type="http://schemas.openxmlformats.org/officeDocument/2006/relationships/hyperlink" Target="https://my.clevelandclinic.org/health/diseases/9688-miscarriag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i.org/10.1002/14651858.CD005943.pub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04C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88595" y="1075189"/>
            <a:ext cx="7414810" cy="4251372"/>
          </a:xfrm>
          <a:custGeom>
            <a:avLst/>
            <a:gdLst/>
            <a:ahLst/>
            <a:cxnLst/>
            <a:rect l="l" t="t" r="r" b="b"/>
            <a:pathLst>
              <a:path w="11122215" h="6377058">
                <a:moveTo>
                  <a:pt x="0" y="0"/>
                </a:moveTo>
                <a:lnTo>
                  <a:pt x="11122216" y="0"/>
                </a:lnTo>
                <a:lnTo>
                  <a:pt x="11122216" y="6377058"/>
                </a:lnTo>
                <a:lnTo>
                  <a:pt x="0" y="63770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1080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FDB0F91E-E08B-4543-B4C0-6DF9094A0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CAA7E6E8-7988-4714-A434-6B552010B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A2736B6B-CF60-477E-8405-C77A6B60D5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96C54F74-7D7A-4327-AC54-03A0C30CA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40790CC2-4075-407E-B51B-01EBAB18A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808D79CE-C1DC-4640-82F8-32DDB31DF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7690EB4B-9665-453E-A536-FA9DA06D1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68375697-2869-412A-AEB4-B3296799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Close-up unopened pill packets">
            <a:extLst>
              <a:ext uri="{FF2B5EF4-FFF2-40B4-BE49-F238E27FC236}">
                <a16:creationId xmlns:a16="http://schemas.microsoft.com/office/drawing/2014/main" id="{36B94A7A-9F04-EBDF-B63A-38D3A93328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436" t="9091" r="18370" b="1"/>
          <a:stretch/>
        </p:blipFill>
        <p:spPr>
          <a:xfrm>
            <a:off x="20" y="10"/>
            <a:ext cx="4726526" cy="6857990"/>
          </a:xfrm>
          <a:prstGeom prst="rect">
            <a:avLst/>
          </a:prstGeom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2DE9E2D4-C94D-4382-BD75-9A451C3DC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84" name="Rectangle 19">
              <a:extLst>
                <a:ext uri="{FF2B5EF4-FFF2-40B4-BE49-F238E27FC236}">
                  <a16:creationId xmlns:a16="http://schemas.microsoft.com/office/drawing/2014/main" id="{8348A120-519A-4F2A-BE9F-C1CC48B10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85" name="Rectangle 20">
              <a:extLst>
                <a:ext uri="{FF2B5EF4-FFF2-40B4-BE49-F238E27FC236}">
                  <a16:creationId xmlns:a16="http://schemas.microsoft.com/office/drawing/2014/main" id="{8AE68E3F-5084-4FF1-9164-9A44B19D3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884AB1D-699B-435C-BC0A-D649097B9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88" name="Freeform 6">
              <a:extLst>
                <a:ext uri="{FF2B5EF4-FFF2-40B4-BE49-F238E27FC236}">
                  <a16:creationId xmlns:a16="http://schemas.microsoft.com/office/drawing/2014/main" id="{E081C1DB-D6A0-4ED6-A4FC-16466E903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7">
              <a:extLst>
                <a:ext uri="{FF2B5EF4-FFF2-40B4-BE49-F238E27FC236}">
                  <a16:creationId xmlns:a16="http://schemas.microsoft.com/office/drawing/2014/main" id="{0BE09B71-5BD8-4B95-8DE8-A10B0657D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">
              <a:extLst>
                <a:ext uri="{FF2B5EF4-FFF2-40B4-BE49-F238E27FC236}">
                  <a16:creationId xmlns:a16="http://schemas.microsoft.com/office/drawing/2014/main" id="{F5AAF0BD-4755-42CE-B339-2C2746BB7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9">
              <a:extLst>
                <a:ext uri="{FF2B5EF4-FFF2-40B4-BE49-F238E27FC236}">
                  <a16:creationId xmlns:a16="http://schemas.microsoft.com/office/drawing/2014/main" id="{3824AAED-F160-40F4-8FBB-F674A4ECF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0">
              <a:extLst>
                <a:ext uri="{FF2B5EF4-FFF2-40B4-BE49-F238E27FC236}">
                  <a16:creationId xmlns:a16="http://schemas.microsoft.com/office/drawing/2014/main" id="{2D4B81E4-BEC2-45B9-8242-EB3960183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1">
              <a:extLst>
                <a:ext uri="{FF2B5EF4-FFF2-40B4-BE49-F238E27FC236}">
                  <a16:creationId xmlns:a16="http://schemas.microsoft.com/office/drawing/2014/main" id="{3CF69791-86E8-4D88-B224-E0D2775DC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99506A-F02B-74F0-8D01-6A1134A49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Treatment for Miscarriage </a:t>
            </a:r>
            <a:br>
              <a:rPr lang="en-US"/>
            </a:br>
            <a:endParaRPr lang="en-US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473B8DAA-6B40-FF53-020A-3BCA6E268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6062" y="1371599"/>
            <a:ext cx="7894220" cy="47029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With a c</a:t>
            </a:r>
            <a:r>
              <a:rPr lang="en-US" b="0" i="0" dirty="0"/>
              <a:t>omplete miscarriage, the uterus expels all fetal tissue</a:t>
            </a:r>
            <a:r>
              <a:rPr lang="en-US" dirty="0"/>
              <a:t>; </a:t>
            </a:r>
            <a:r>
              <a:rPr lang="en-US" b="0" i="0" dirty="0"/>
              <a:t>no further treatment is typically needed. If fetal tissue remains, </a:t>
            </a:r>
            <a:r>
              <a:rPr lang="en-US" dirty="0"/>
              <a:t>removal by </a:t>
            </a:r>
            <a:r>
              <a:rPr lang="en-US" b="0" i="0" dirty="0"/>
              <a:t>medication or surgery is in order.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i="0" dirty="0"/>
              <a:t>Nonsurgical treatment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Waiting </a:t>
            </a:r>
            <a:r>
              <a:rPr lang="en-US" b="0" i="0" dirty="0"/>
              <a:t>to pass </a:t>
            </a:r>
            <a:r>
              <a:rPr lang="en-US" dirty="0"/>
              <a:t>fetal </a:t>
            </a:r>
            <a:r>
              <a:rPr lang="en-US" b="0" i="0" dirty="0"/>
              <a:t>tissue or taking a medication that helps the uterus pass the fetus. These options are usually only available before 10 weeks of pregnancy.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i="0" dirty="0"/>
              <a:t>Surgical treatment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A</a:t>
            </a:r>
            <a:r>
              <a:rPr lang="en-US" b="0" i="0" dirty="0"/>
              <a:t> dilation </a:t>
            </a:r>
            <a:r>
              <a:rPr lang="en-US" dirty="0"/>
              <a:t>and curettage</a:t>
            </a:r>
            <a:r>
              <a:rPr lang="en-US" b="0" i="0" dirty="0"/>
              <a:t> (D&amp;C) or dilation and evacuation (D&amp;E) may be performed if the uterus hasn’t passed the fetus or if </a:t>
            </a:r>
            <a:r>
              <a:rPr lang="en-US" dirty="0"/>
              <a:t>there is heavy </a:t>
            </a:r>
            <a:r>
              <a:rPr lang="en-US" b="0" i="0" dirty="0"/>
              <a:t>bleeding heavily. Surgery </a:t>
            </a:r>
            <a:r>
              <a:rPr lang="en-US" dirty="0"/>
              <a:t>is likely the </a:t>
            </a:r>
            <a:r>
              <a:rPr lang="en-US" b="0" i="0" dirty="0"/>
              <a:t>only option beyond 10 weeks of gestation. The cervix is dilated, and the remaining tissue is gently scraped or suctioned out of the uterus. </a:t>
            </a:r>
            <a:r>
              <a:rPr lang="en-US" dirty="0"/>
              <a:t>T</a:t>
            </a:r>
            <a:r>
              <a:rPr lang="en-US" b="0" i="0" dirty="0"/>
              <a:t>hese surgeries are performed in a hospital under anesthesia.</a:t>
            </a:r>
          </a:p>
          <a:p>
            <a:pPr marL="0" indent="0">
              <a:lnSpc>
                <a:spcPct val="90000"/>
              </a:lnSpc>
            </a:pPr>
            <a:endParaRPr lang="en-US" sz="17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97AC3-36AA-61AE-64B2-40758F3D3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C3DB2ADC-AF19-4574-8C10-79B5B04FCA27}" type="slidenum">
              <a:rPr lang="en-US" smtClean="0"/>
              <a:pPr defTabSz="914400"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26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153AF-E1AE-D80B-38AF-01A454A67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803" y="195943"/>
            <a:ext cx="9299053" cy="72861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Causes of Miscarriage </a:t>
            </a:r>
            <a:endParaRPr lang="en-US" sz="2800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001EC0-3E12-7EDB-CE1D-433BCE9F93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3200" y="1930400"/>
            <a:ext cx="5188960" cy="373888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8000" dirty="0"/>
              <a:t>Chromosomal abnormalities </a:t>
            </a:r>
          </a:p>
          <a:p>
            <a:pPr>
              <a:lnSpc>
                <a:spcPct val="120000"/>
              </a:lnSpc>
            </a:pPr>
            <a:r>
              <a:rPr lang="en-US" sz="8000" dirty="0">
                <a:cs typeface="Times New Roman" panose="02020603050405020304" pitchFamily="18" charset="0"/>
              </a:rPr>
              <a:t>Infection.</a:t>
            </a:r>
          </a:p>
          <a:p>
            <a:pPr>
              <a:lnSpc>
                <a:spcPct val="120000"/>
              </a:lnSpc>
            </a:pPr>
            <a:r>
              <a:rPr lang="en-US" sz="8000" dirty="0">
                <a:cs typeface="Times New Roman" panose="02020603050405020304" pitchFamily="18" charset="0"/>
              </a:rPr>
              <a:t>Exposure to TORCH diseases</a:t>
            </a:r>
          </a:p>
          <a:p>
            <a:pPr>
              <a:lnSpc>
                <a:spcPct val="120000"/>
              </a:lnSpc>
            </a:pPr>
            <a:r>
              <a:rPr lang="en-US" sz="8000" dirty="0">
                <a:cs typeface="Times New Roman" panose="02020603050405020304" pitchFamily="18" charset="0"/>
              </a:rPr>
              <a:t>Hormonal imbalances</a:t>
            </a:r>
          </a:p>
          <a:p>
            <a:pPr>
              <a:lnSpc>
                <a:spcPct val="120000"/>
              </a:lnSpc>
            </a:pPr>
            <a:r>
              <a:rPr lang="en-US" sz="8000" dirty="0">
                <a:cs typeface="Times New Roman" panose="02020603050405020304" pitchFamily="18" charset="0"/>
              </a:rPr>
              <a:t>Age</a:t>
            </a:r>
          </a:p>
          <a:p>
            <a:pPr>
              <a:lnSpc>
                <a:spcPct val="120000"/>
              </a:lnSpc>
            </a:pPr>
            <a:r>
              <a:rPr lang="en-US" sz="8000" dirty="0">
                <a:cs typeface="Times New Roman" panose="02020603050405020304" pitchFamily="18" charset="0"/>
              </a:rPr>
              <a:t>Uterine abnormalities.</a:t>
            </a:r>
          </a:p>
          <a:p>
            <a:pPr>
              <a:lnSpc>
                <a:spcPct val="120000"/>
              </a:lnSpc>
            </a:pPr>
            <a:r>
              <a:rPr lang="en-US" sz="8000" dirty="0">
                <a:cs typeface="Times New Roman" panose="02020603050405020304" pitchFamily="18" charset="0"/>
              </a:rPr>
              <a:t>Incompetent cervix.</a:t>
            </a:r>
          </a:p>
          <a:p>
            <a:pPr>
              <a:lnSpc>
                <a:spcPct val="120000"/>
              </a:lnSpc>
            </a:pPr>
            <a:r>
              <a:rPr lang="en-US" sz="8000" dirty="0">
                <a:cs typeface="Times New Roman" panose="02020603050405020304" pitchFamily="18" charset="0"/>
              </a:rPr>
              <a:t>Severe malnutrition.</a:t>
            </a:r>
          </a:p>
          <a:p>
            <a:pPr>
              <a:lnSpc>
                <a:spcPct val="120000"/>
              </a:lnSpc>
            </a:pPr>
            <a:r>
              <a:rPr lang="en-US" sz="8000" dirty="0">
                <a:cs typeface="Times New Roman" panose="02020603050405020304" pitchFamily="18" charset="0"/>
              </a:rPr>
              <a:t>Thyroid disease.</a:t>
            </a:r>
          </a:p>
          <a:p>
            <a:pPr>
              <a:lnSpc>
                <a:spcPct val="120000"/>
              </a:lnSpc>
            </a:pPr>
            <a:endParaRPr lang="en-US" sz="7200" dirty="0"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6200" dirty="0"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48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79F26-C85E-04CE-B058-358F0261B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3DB2ADC-AF19-4574-8C10-79B5B04FCA27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C5B37C-5DC3-D361-F653-017695266617}"/>
              </a:ext>
            </a:extLst>
          </p:cNvPr>
          <p:cNvSpPr txBox="1"/>
          <p:nvPr/>
        </p:nvSpPr>
        <p:spPr>
          <a:xfrm>
            <a:off x="2265680" y="5069150"/>
            <a:ext cx="932688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US" sz="1800" dirty="0"/>
          </a:p>
          <a:p>
            <a:pPr>
              <a:lnSpc>
                <a:spcPct val="120000"/>
              </a:lnSpc>
            </a:pPr>
            <a:r>
              <a:rPr lang="en-US" sz="2000" dirty="0"/>
              <a:t>Stress, exercise, sexual activity, and prolonged use of birth control pills have not been shown to cause miscarriage. 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CB52DF8D-D576-E345-B6DD-50B7F995E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609600"/>
            <a:ext cx="5407023" cy="4659085"/>
          </a:xfrm>
        </p:spPr>
        <p:txBody>
          <a:bodyPr>
            <a:noAutofit/>
          </a:bodyPr>
          <a:lstStyle/>
          <a:p>
            <a:r>
              <a:rPr lang="en-US" sz="2000" dirty="0"/>
              <a:t>Lifestyle factors such as smoking, drinking alcohol or using recreational drugs.</a:t>
            </a:r>
          </a:p>
          <a:p>
            <a:r>
              <a:rPr lang="en-US" sz="2000" dirty="0"/>
              <a:t>Immune system disorders.</a:t>
            </a:r>
          </a:p>
          <a:p>
            <a:r>
              <a:rPr lang="en-US" sz="2000" dirty="0"/>
              <a:t>Severe kidney disease.</a:t>
            </a:r>
          </a:p>
          <a:p>
            <a:r>
              <a:rPr lang="en-US" sz="2000" dirty="0"/>
              <a:t>Congenital heart disease.</a:t>
            </a:r>
          </a:p>
          <a:p>
            <a:r>
              <a:rPr lang="en-US" sz="2000" dirty="0"/>
              <a:t>Diabetes that isn't managed.</a:t>
            </a:r>
          </a:p>
          <a:p>
            <a:r>
              <a:rPr lang="en-US" sz="2000" dirty="0"/>
              <a:t>Radiation</a:t>
            </a:r>
          </a:p>
          <a:p>
            <a:r>
              <a:rPr lang="en-US" sz="2000" dirty="0"/>
              <a:t>Certain medications</a:t>
            </a:r>
          </a:p>
        </p:txBody>
      </p:sp>
    </p:spTree>
    <p:extLst>
      <p:ext uri="{BB962C8B-B14F-4D97-AF65-F5344CB8AC3E}">
        <p14:creationId xmlns:p14="http://schemas.microsoft.com/office/powerpoint/2010/main" val="3166428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540B0-2845-4648-CB90-EB63294D9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Is it Possible to Prevent Miscarriage 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8EA4B-C3B8-2397-49BA-AF9976902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880" y="1605280"/>
            <a:ext cx="10310265" cy="42223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Usually, it is not possible to prevent a miscarriage. However, there are some things women can do to reduce the odds. </a:t>
            </a:r>
          </a:p>
          <a:p>
            <a:pPr lvl="1"/>
            <a:r>
              <a:rPr lang="en-US" sz="2800" dirty="0"/>
              <a:t>Attend all prenatal care appointments</a:t>
            </a:r>
          </a:p>
          <a:p>
            <a:pPr lvl="1"/>
            <a:r>
              <a:rPr lang="en-US" sz="2800" dirty="0"/>
              <a:t>Maintain a healthy weight</a:t>
            </a:r>
          </a:p>
          <a:p>
            <a:pPr lvl="1"/>
            <a:r>
              <a:rPr lang="en-US" sz="2800" dirty="0"/>
              <a:t>Avoid risk factors like drinking alcohol and smoking cigarettes</a:t>
            </a:r>
          </a:p>
          <a:p>
            <a:pPr lvl="1"/>
            <a:r>
              <a:rPr lang="en-US" sz="2800" dirty="0"/>
              <a:t>Taking a prenatal vitamin</a:t>
            </a:r>
          </a:p>
          <a:p>
            <a:pPr lvl="1"/>
            <a:r>
              <a:rPr lang="en-US" sz="2800" dirty="0"/>
              <a:t>Get regular exercise and eat a </a:t>
            </a:r>
            <a:r>
              <a:rPr lang="en-US" sz="2800"/>
              <a:t>healthy diet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54A9F-472D-5037-EEE5-D90DC7BC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263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879013-A650-1709-F25E-AD324F610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2EAD5F-3A07-713A-9C88-9024A1EF0804}"/>
              </a:ext>
            </a:extLst>
          </p:cNvPr>
          <p:cNvSpPr txBox="1"/>
          <p:nvPr/>
        </p:nvSpPr>
        <p:spPr>
          <a:xfrm>
            <a:off x="7213600" y="152400"/>
            <a:ext cx="478536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363636"/>
                </a:solidFill>
                <a:latin typeface="__Roboto_44e537"/>
              </a:rPr>
              <a:t>S</a:t>
            </a:r>
            <a:r>
              <a:rPr lang="en-US" sz="2800" b="1" i="0" dirty="0">
                <a:solidFill>
                  <a:srgbClr val="363636"/>
                </a:solidFill>
                <a:effectLst/>
                <a:latin typeface="__Roboto_44e537"/>
              </a:rPr>
              <a:t>ymptoms after a Miscarriage</a:t>
            </a:r>
            <a:endParaRPr lang="en-US" sz="2800" b="0" i="0" dirty="0">
              <a:effectLst/>
              <a:latin typeface="__Roboto_44e537"/>
            </a:endParaRPr>
          </a:p>
          <a:p>
            <a:pPr algn="l"/>
            <a:endParaRPr lang="en-US" sz="2800" b="0" i="0" dirty="0">
              <a:effectLst/>
              <a:latin typeface="__Roboto_44e537"/>
            </a:endParaRPr>
          </a:p>
          <a:p>
            <a:pPr algn="l"/>
            <a:r>
              <a:rPr lang="en-US" sz="2800" b="0" i="0" dirty="0">
                <a:effectLst/>
                <a:latin typeface="__Roboto_44e537"/>
              </a:rPr>
              <a:t>Spotting and mild discomfort are common symptoms after a miscarriage.</a:t>
            </a:r>
          </a:p>
          <a:p>
            <a:pPr algn="l"/>
            <a:endParaRPr lang="en-US" sz="2800" dirty="0">
              <a:latin typeface="__Roboto_44e537"/>
            </a:endParaRPr>
          </a:p>
          <a:p>
            <a:pPr algn="l"/>
            <a:r>
              <a:rPr lang="en-US" sz="2800" dirty="0">
                <a:latin typeface="__Roboto_44e537"/>
              </a:rPr>
              <a:t>More serious s</a:t>
            </a:r>
            <a:r>
              <a:rPr lang="en-US" sz="2800" b="0" i="0" dirty="0">
                <a:effectLst/>
                <a:latin typeface="__Roboto_44e537"/>
              </a:rPr>
              <a:t>igns that could be indicative of an infection 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latin typeface="__Roboto_44e537"/>
              </a:rPr>
              <a:t>Heavy bleeding or worsening bleeding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latin typeface="__Roboto_44e537"/>
              </a:rPr>
              <a:t>Fever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latin typeface="__Roboto_44e537"/>
              </a:rPr>
              <a:t>Chills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latin typeface="__Roboto_44e537"/>
              </a:rPr>
              <a:t>Intense pain</a:t>
            </a:r>
          </a:p>
          <a:p>
            <a:pPr algn="l"/>
            <a:endParaRPr lang="en-US" sz="2800" b="0" i="0" dirty="0">
              <a:solidFill>
                <a:srgbClr val="555555"/>
              </a:solidFill>
              <a:effectLst/>
              <a:latin typeface="__Roboto_44e537"/>
            </a:endParaRPr>
          </a:p>
        </p:txBody>
      </p:sp>
    </p:spTree>
    <p:extLst>
      <p:ext uri="{BB962C8B-B14F-4D97-AF65-F5344CB8AC3E}">
        <p14:creationId xmlns:p14="http://schemas.microsoft.com/office/powerpoint/2010/main" val="3436190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DB0F91E-E08B-4543-B4C0-6DF9094A0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CAA7E6E8-7988-4714-A434-6B552010B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736B6B-CF60-477E-8405-C77A6B60D5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96C54F74-7D7A-4327-AC54-03A0C30CA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40790CC2-4075-407E-B51B-01EBAB18A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808D79CE-C1DC-4640-82F8-32DDB31DF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7690EB4B-9665-453E-A536-FA9DA06D1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8375697-2869-412A-AEB4-B3296799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 descr="A person and person standing outside looking at a box&#10;&#10;Description automatically generated">
            <a:extLst>
              <a:ext uri="{FF2B5EF4-FFF2-40B4-BE49-F238E27FC236}">
                <a16:creationId xmlns:a16="http://schemas.microsoft.com/office/drawing/2014/main" id="{3033198C-D351-DC03-D1EE-A036875DDA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7560" r="-3" b="9089"/>
          <a:stretch/>
        </p:blipFill>
        <p:spPr>
          <a:xfrm>
            <a:off x="20" y="10"/>
            <a:ext cx="4726526" cy="685799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2DE9E2D4-C94D-4382-BD75-9A451C3DC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30" name="Rectangle 19">
              <a:extLst>
                <a:ext uri="{FF2B5EF4-FFF2-40B4-BE49-F238E27FC236}">
                  <a16:creationId xmlns:a16="http://schemas.microsoft.com/office/drawing/2014/main" id="{8348A120-519A-4F2A-BE9F-C1CC48B10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31" name="Rectangle 20">
              <a:extLst>
                <a:ext uri="{FF2B5EF4-FFF2-40B4-BE49-F238E27FC236}">
                  <a16:creationId xmlns:a16="http://schemas.microsoft.com/office/drawing/2014/main" id="{8AE68E3F-5084-4FF1-9164-9A44B19D3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884AB1D-699B-435C-BC0A-D649097B9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E081C1DB-D6A0-4ED6-A4FC-16466E903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0BE09B71-5BD8-4B95-8DE8-A10B0657D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F5AAF0BD-4755-42CE-B339-2C2746BB7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3824AAED-F160-40F4-8FBB-F674A4ECF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2D4B81E4-BEC2-45B9-8242-EB3960183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3CF69791-86E8-4D88-B224-E0D2775DC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723880F-A5FE-59EE-5521-637CB622C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/>
              <a:t>How Soon Following Miscarriage is</a:t>
            </a:r>
            <a:br>
              <a:rPr lang="en-US" sz="3700" b="1" dirty="0"/>
            </a:br>
            <a:r>
              <a:rPr lang="en-US" sz="3700" b="1" dirty="0"/>
              <a:t> Pregnancy Possible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F687626-A80B-C454-9B82-C2102061D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43867" y="2048933"/>
            <a:ext cx="7659156" cy="3742267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/>
            <a:endParaRPr lang="en-US" b="0" i="0" dirty="0"/>
          </a:p>
          <a:p>
            <a:r>
              <a:rPr lang="en-US" sz="2400" dirty="0"/>
              <a:t>Experts recommend taking </a:t>
            </a:r>
            <a:r>
              <a:rPr lang="en-US" sz="2400" i="0" dirty="0"/>
              <a:t>time to heal both physically and emotionally after a miscarriage. Counseling </a:t>
            </a:r>
            <a:r>
              <a:rPr lang="en-US" sz="2400" dirty="0"/>
              <a:t>may </a:t>
            </a:r>
            <a:r>
              <a:rPr lang="en-US" sz="2400" i="0" dirty="0"/>
              <a:t>help come to terms with the loss. There are also support groups available. </a:t>
            </a:r>
            <a:r>
              <a:rPr lang="en-US" sz="2400" dirty="0"/>
              <a:t>A</a:t>
            </a:r>
            <a:r>
              <a:rPr lang="en-US" sz="2400" i="0" dirty="0"/>
              <a:t>voiding </a:t>
            </a:r>
            <a:r>
              <a:rPr lang="en-US" sz="2400" dirty="0"/>
              <a:t>feelings of self-blame may be necessary. The time needed before becoming pregnant again varies from one individual to the next.</a:t>
            </a:r>
            <a:endParaRPr lang="en-US" sz="2400" i="0" dirty="0"/>
          </a:p>
          <a:p>
            <a:r>
              <a:rPr lang="en-US" sz="2400" dirty="0"/>
              <a:t>When there have been </a:t>
            </a:r>
            <a:r>
              <a:rPr lang="en-US" sz="2400" i="0" dirty="0"/>
              <a:t>three consecutive miscarriages, tests should be performed to try to determine the underlying cause. </a:t>
            </a:r>
            <a:r>
              <a:rPr lang="en-US" sz="2400" dirty="0"/>
              <a:t>Avoiding pregnancy is recommended before receiving the results</a:t>
            </a:r>
            <a:r>
              <a:rPr lang="en-US" sz="2400" i="0" dirty="0"/>
              <a:t>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190B0-05C0-5352-ED0B-6B2FE7A3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C3DB2ADC-AF19-4574-8C10-79B5B04FCA27}" type="slidenum">
              <a:rPr lang="en-US"/>
              <a:pPr defTabSz="914400"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85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DB0F91E-E08B-4543-B4C0-6DF9094A0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AA7E6E8-7988-4714-A434-6B552010B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A2736B6B-CF60-477E-8405-C77A6B60D5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96C54F74-7D7A-4327-AC54-03A0C30CA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40790CC2-4075-407E-B51B-01EBAB18A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08D79CE-C1DC-4640-82F8-32DDB31DF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7690EB4B-9665-453E-A536-FA9DA06D1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8375697-2869-412A-AEB4-B3296799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teddy bear">
            <a:extLst>
              <a:ext uri="{FF2B5EF4-FFF2-40B4-BE49-F238E27FC236}">
                <a16:creationId xmlns:a16="http://schemas.microsoft.com/office/drawing/2014/main" id="{FC86D25D-E43E-512D-C843-B140F742F4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3997" r="-1" b="-1"/>
          <a:stretch/>
        </p:blipFill>
        <p:spPr>
          <a:xfrm>
            <a:off x="20" y="10"/>
            <a:ext cx="4726526" cy="685799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DE9E2D4-C94D-4382-BD75-9A451C3DC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21" name="Rectangle 19">
              <a:extLst>
                <a:ext uri="{FF2B5EF4-FFF2-40B4-BE49-F238E27FC236}">
                  <a16:creationId xmlns:a16="http://schemas.microsoft.com/office/drawing/2014/main" id="{8348A120-519A-4F2A-BE9F-C1CC48B10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2" name="Rectangle 20">
              <a:extLst>
                <a:ext uri="{FF2B5EF4-FFF2-40B4-BE49-F238E27FC236}">
                  <a16:creationId xmlns:a16="http://schemas.microsoft.com/office/drawing/2014/main" id="{8AE68E3F-5084-4FF1-9164-9A44B19D3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84AB1D-699B-435C-BC0A-D649097B9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E081C1DB-D6A0-4ED6-A4FC-16466E903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0BE09B71-5BD8-4B95-8DE8-A10B0657D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F5AAF0BD-4755-42CE-B339-2C2746BB7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3824AAED-F160-40F4-8FBB-F674A4ECF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2D4B81E4-BEC2-45B9-8242-EB3960183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3CF69791-86E8-4D88-B224-E0D2775DC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170ED1D-E6BF-6E21-EDA5-76616B17D777}"/>
              </a:ext>
            </a:extLst>
          </p:cNvPr>
          <p:cNvSpPr txBox="1"/>
          <p:nvPr/>
        </p:nvSpPr>
        <p:spPr>
          <a:xfrm>
            <a:off x="3797441" y="353786"/>
            <a:ext cx="8197991" cy="6150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2400" b="1" i="0" dirty="0">
                <a:highlight>
                  <a:srgbClr val="FFFFFF"/>
                </a:highlight>
              </a:rPr>
              <a:t>To Our </a:t>
            </a:r>
            <a:r>
              <a:rPr lang="en-US" sz="2400" b="1" dirty="0">
                <a:highlight>
                  <a:srgbClr val="FFFFFF"/>
                </a:highlight>
              </a:rPr>
              <a:t>F</a:t>
            </a:r>
            <a:r>
              <a:rPr lang="en-US" sz="2400" b="1" i="0" dirty="0">
                <a:highlight>
                  <a:srgbClr val="FFFFFF"/>
                </a:highlight>
              </a:rPr>
              <a:t>irst </a:t>
            </a:r>
            <a:r>
              <a:rPr lang="en-US" sz="2400" b="1" dirty="0">
                <a:highlight>
                  <a:srgbClr val="FFFFFF"/>
                </a:highlight>
              </a:rPr>
              <a:t>L</a:t>
            </a:r>
            <a:r>
              <a:rPr lang="en-US" sz="2400" b="1" i="0" dirty="0">
                <a:highlight>
                  <a:srgbClr val="FFFFFF"/>
                </a:highlight>
              </a:rPr>
              <a:t>ittle </a:t>
            </a:r>
            <a:r>
              <a:rPr lang="en-US" sz="2400" b="1" dirty="0">
                <a:highlight>
                  <a:srgbClr val="FFFFFF"/>
                </a:highlight>
              </a:rPr>
              <a:t>B</a:t>
            </a:r>
            <a:r>
              <a:rPr lang="en-US" sz="2400" b="1" i="0" dirty="0">
                <a:highlight>
                  <a:srgbClr val="FFFFFF"/>
                </a:highlight>
              </a:rPr>
              <a:t>aby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2000" b="0" i="0" dirty="0">
                <a:highlight>
                  <a:srgbClr val="FFFFFF"/>
                </a:highlight>
              </a:rPr>
              <a:t>12 weeks of loving you and dreaming of what your future might hold,</a:t>
            </a:r>
            <a:br>
              <a:rPr lang="en-US" sz="2000" b="0" i="0" dirty="0">
                <a:highlight>
                  <a:srgbClr val="FFFFFF"/>
                </a:highlight>
              </a:rPr>
            </a:br>
            <a:r>
              <a:rPr lang="en-US" sz="2000" b="0" i="0" dirty="0">
                <a:highlight>
                  <a:srgbClr val="FFFFFF"/>
                </a:highlight>
              </a:rPr>
              <a:t>“I’m concerned I can’t find a heartbeat,” is what we were told,</a:t>
            </a:r>
            <a:br>
              <a:rPr lang="en-US" sz="2000" b="0" i="0" dirty="0">
                <a:highlight>
                  <a:srgbClr val="FFFFFF"/>
                </a:highlight>
              </a:rPr>
            </a:br>
            <a:r>
              <a:rPr lang="en-US" sz="2000" b="0" i="0" dirty="0">
                <a:highlight>
                  <a:srgbClr val="FFFFFF"/>
                </a:highlight>
              </a:rPr>
              <a:t>In that one second, our dreams were shattered,</a:t>
            </a:r>
            <a:br>
              <a:rPr lang="en-US" sz="2000" b="0" i="0" dirty="0">
                <a:highlight>
                  <a:srgbClr val="FFFFFF"/>
                </a:highlight>
              </a:rPr>
            </a:br>
            <a:r>
              <a:rPr lang="en-US" sz="2000" b="0" i="0" dirty="0">
                <a:highlight>
                  <a:srgbClr val="FFFFFF"/>
                </a:highlight>
              </a:rPr>
              <a:t>All of the little things and worries in life no longer mattered,</a:t>
            </a:r>
            <a:br>
              <a:rPr lang="en-US" sz="2000" b="0" i="0" dirty="0">
                <a:highlight>
                  <a:srgbClr val="FFFFFF"/>
                </a:highlight>
              </a:rPr>
            </a:br>
            <a:r>
              <a:rPr lang="en-US" sz="2000" b="0" i="0" dirty="0">
                <a:highlight>
                  <a:srgbClr val="FFFFFF"/>
                </a:highlight>
              </a:rPr>
              <a:t>You never expect it to happen to you,</a:t>
            </a:r>
            <a:br>
              <a:rPr lang="en-US" sz="2000" b="0" i="0" dirty="0">
                <a:highlight>
                  <a:srgbClr val="FFFFFF"/>
                </a:highlight>
              </a:rPr>
            </a:br>
            <a:r>
              <a:rPr lang="en-US" sz="2000" b="0" i="0" dirty="0">
                <a:highlight>
                  <a:srgbClr val="FFFFFF"/>
                </a:highlight>
              </a:rPr>
              <a:t>But as everyone tells us – it’s so common, that’s true.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2000" b="0" i="0" dirty="0">
                <a:highlight>
                  <a:srgbClr val="FFFFFF"/>
                </a:highlight>
              </a:rPr>
              <a:t>The night before our 12-week scan, we admired my growing little tummy,</a:t>
            </a:r>
            <a:br>
              <a:rPr lang="en-US" sz="2000" b="0" i="0" dirty="0">
                <a:highlight>
                  <a:srgbClr val="FFFFFF"/>
                </a:highlight>
              </a:rPr>
            </a:br>
            <a:r>
              <a:rPr lang="en-US" sz="2000" b="0" i="0" dirty="0">
                <a:highlight>
                  <a:srgbClr val="FFFFFF"/>
                </a:highlight>
              </a:rPr>
              <a:t>Starting to finally allow excitement that we were to be daddy and mummy,</a:t>
            </a:r>
            <a:br>
              <a:rPr lang="en-US" sz="2000" b="0" i="0" dirty="0">
                <a:highlight>
                  <a:srgbClr val="FFFFFF"/>
                </a:highlight>
              </a:rPr>
            </a:br>
            <a:r>
              <a:rPr lang="en-US" sz="2000" b="0" i="0" dirty="0">
                <a:highlight>
                  <a:srgbClr val="FFFFFF"/>
                </a:highlight>
              </a:rPr>
              <a:t>We saw your little heart beating on the scan at week eight,</a:t>
            </a:r>
            <a:br>
              <a:rPr lang="en-US" sz="2000" b="0" i="0" dirty="0">
                <a:highlight>
                  <a:srgbClr val="FFFFFF"/>
                </a:highlight>
              </a:rPr>
            </a:br>
            <a:r>
              <a:rPr lang="en-US" sz="2000" b="0" i="0" dirty="0">
                <a:highlight>
                  <a:srgbClr val="FFFFFF"/>
                </a:highlight>
              </a:rPr>
              <a:t>We had to see you early – we just couldn’t wait!</a:t>
            </a:r>
            <a:br>
              <a:rPr lang="en-US" sz="2000" b="0" i="0" dirty="0">
                <a:highlight>
                  <a:srgbClr val="FFFFFF"/>
                </a:highlight>
              </a:rPr>
            </a:br>
            <a:r>
              <a:rPr lang="en-US" sz="2000" b="0" i="0" dirty="0">
                <a:highlight>
                  <a:srgbClr val="FFFFFF"/>
                </a:highlight>
              </a:rPr>
              <a:t>Everything had been fine,</a:t>
            </a:r>
            <a:br>
              <a:rPr lang="en-US" sz="2000" b="0" i="0" dirty="0">
                <a:highlight>
                  <a:srgbClr val="FFFFFF"/>
                </a:highlight>
              </a:rPr>
            </a:br>
            <a:r>
              <a:rPr lang="en-US" sz="2000" b="0" i="0" dirty="0">
                <a:highlight>
                  <a:srgbClr val="FFFFFF"/>
                </a:highlight>
              </a:rPr>
              <a:t>There was not even one little sign,</a:t>
            </a:r>
            <a:br>
              <a:rPr lang="en-US" sz="2000" b="0" i="0" dirty="0">
                <a:highlight>
                  <a:srgbClr val="FFFFFF"/>
                </a:highlight>
              </a:rPr>
            </a:br>
            <a:r>
              <a:rPr lang="en-US" sz="2000" b="0" i="0" dirty="0">
                <a:highlight>
                  <a:srgbClr val="FFFFFF"/>
                </a:highlight>
              </a:rPr>
              <a:t>This is what is known as a missed miscarriage,</a:t>
            </a:r>
            <a:br>
              <a:rPr lang="en-US" sz="2000" b="0" i="0" dirty="0">
                <a:highlight>
                  <a:srgbClr val="FFFFFF"/>
                </a:highlight>
              </a:rPr>
            </a:br>
            <a:r>
              <a:rPr lang="en-US" sz="2000" b="0" i="0" dirty="0">
                <a:highlight>
                  <a:srgbClr val="FFFFFF"/>
                </a:highlight>
              </a:rPr>
              <a:t>No doubt, it was the hardest thing we have had to endure in our marriage.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2000" b="0" i="0" dirty="0">
                <a:highlight>
                  <a:srgbClr val="FFFFFF"/>
                </a:highlight>
              </a:rPr>
              <a:t>So we say goodbye to our first little baby,</a:t>
            </a:r>
            <a:br>
              <a:rPr lang="en-US" sz="2000" b="0" i="0" dirty="0">
                <a:highlight>
                  <a:srgbClr val="FFFFFF"/>
                </a:highlight>
              </a:rPr>
            </a:br>
            <a:r>
              <a:rPr lang="en-US" sz="2000" b="0" i="0" dirty="0">
                <a:highlight>
                  <a:srgbClr val="FFFFFF"/>
                </a:highlight>
              </a:rPr>
              <a:t>And hopefully, in the not-too-distant future, we will be lucky, maybe.”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2000" b="1" i="0" dirty="0">
                <a:highlight>
                  <a:srgbClr val="FFFFFF"/>
                </a:highlight>
              </a:rPr>
              <a:t>By Laura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2000" b="1" i="0" dirty="0">
                <a:highlight>
                  <a:srgbClr val="FFFFFF"/>
                </a:highlight>
              </a:rPr>
              <a:t>https://www.miscarriageassociation.org.uk/story/to-our-first-little-baby/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endParaRPr lang="en-US" sz="2000" b="0" i="0" dirty="0">
              <a:highlight>
                <a:srgbClr val="FFFFFF"/>
              </a:highligh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sz="900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EF4099-A103-7ED6-DA04-CBE481C71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C3DB2ADC-AF19-4574-8C10-79B5B04FCA27}" type="slidenum">
              <a:rPr lang="en-US" smtClean="0"/>
              <a:pPr defTabSz="914400"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35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FA78CE-E920-0C68-A885-3B7C1498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4B5345-5364-A900-8F63-ED45EFA2484B}"/>
              </a:ext>
            </a:extLst>
          </p:cNvPr>
          <p:cNvSpPr txBox="1"/>
          <p:nvPr/>
        </p:nvSpPr>
        <p:spPr>
          <a:xfrm>
            <a:off x="2057400" y="119743"/>
            <a:ext cx="902716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References and Additional 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86BE29-901B-2362-C357-B3611739E838}"/>
              </a:ext>
            </a:extLst>
          </p:cNvPr>
          <p:cNvSpPr txBox="1"/>
          <p:nvPr/>
        </p:nvSpPr>
        <p:spPr>
          <a:xfrm>
            <a:off x="1817914" y="505105"/>
            <a:ext cx="10069286" cy="6386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https://my.clevelandclinic.org/health/diseases/9688-miscarriage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Robinson G. E. (2014). Pregnancy loss. 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Best practice &amp; research. Clinical obstetrics &amp;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gynaecology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(1), 169–178. </a:t>
            </a:r>
            <a:r>
              <a:rPr lang="en-US" sz="1800" b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https://doi.org/10.1016/j.bpobgyn.2013.08.012</a:t>
            </a:r>
            <a:endParaRPr lang="en-US" sz="1800" b="1" u="sng" dirty="0">
              <a:solidFill>
                <a:srgbClr val="0563C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s-E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Sapra</a:t>
            </a:r>
            <a:r>
              <a:rPr lang="es-E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 J., Joseph, K. S., Galea, S., Bates, L. M., Louis, G. M., &amp; </a:t>
            </a:r>
            <a:r>
              <a:rPr lang="es-E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Ananth</a:t>
            </a:r>
            <a:r>
              <a:rPr lang="es-E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C. V. (2017).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Signs and Symptoms of Early Pregnancy Loss. 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Reproductive sciences (Thousand Oaks, Calif.)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(4), 502–513.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Schliep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 C., Mitchell, E. M., Mumford, S. L.,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Radin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R. G.,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Zarek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 M.,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Sjaarda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L., &amp;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Schisterman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E. F. (2016). Trying to Conceive After an Early Pregnancy Loss: An Assessment on How Long Couples Should Wait. 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Obstetrics and gynecology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127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(2), 204–212.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Schreiber, C. A.,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Creinin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D., Atrio, J.,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Sonalkar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S., Ratcliffe, S. J., &amp; Barnhart, K. T. (2018). Mifepristone Pretreatment for the Medical Management of Early Pregnancy Loss. 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England journal of medicine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378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(23), 2161–2170.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Wahabi, H. A., Fayed, A. A.,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Esmaeil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 A., &amp;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Bahkali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 H. (2018). Progestogen for treating threatened miscarriage. 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Cochrane database of systematic reviews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(8), CD005943. </a:t>
            </a:r>
            <a:r>
              <a:rPr lang="en-US" sz="1800" b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https://doi.org/10.1002/14651858.CD005943.pub5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70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04C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226447" y="1934348"/>
            <a:ext cx="4840367" cy="4744038"/>
          </a:xfrm>
          <a:custGeom>
            <a:avLst/>
            <a:gdLst/>
            <a:ahLst/>
            <a:cxnLst/>
            <a:rect l="l" t="t" r="r" b="b"/>
            <a:pathLst>
              <a:path w="10463292" h="10463292">
                <a:moveTo>
                  <a:pt x="0" y="0"/>
                </a:moveTo>
                <a:lnTo>
                  <a:pt x="10463291" y="0"/>
                </a:lnTo>
                <a:lnTo>
                  <a:pt x="10463291" y="10463292"/>
                </a:lnTo>
                <a:lnTo>
                  <a:pt x="0" y="104632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TextBox 3"/>
          <p:cNvSpPr txBox="1"/>
          <p:nvPr/>
        </p:nvSpPr>
        <p:spPr>
          <a:xfrm>
            <a:off x="685800" y="1754733"/>
            <a:ext cx="6369809" cy="197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44"/>
              </a:lnSpc>
            </a:pPr>
            <a:r>
              <a:rPr lang="en-US" sz="4034" spc="20" dirty="0">
                <a:solidFill>
                  <a:srgbClr val="F5F7EF"/>
                </a:solidFill>
                <a:latin typeface="Ethic New"/>
                <a:ea typeface="Ethic New"/>
                <a:cs typeface="Ethic New"/>
                <a:sym typeface="Ethic New"/>
              </a:rPr>
              <a:t>Where Science Meets Contemporary Reproductive Loss Needs</a:t>
            </a:r>
          </a:p>
        </p:txBody>
      </p:sp>
    </p:spTree>
    <p:extLst>
      <p:ext uri="{BB962C8B-B14F-4D97-AF65-F5344CB8AC3E}">
        <p14:creationId xmlns:p14="http://schemas.microsoft.com/office/powerpoint/2010/main" val="165656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6BA167A-D3C3-4EE8-8B5E-136792087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10CA83B-630E-45DB-ADCB-F02604285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7A57B554-6973-429A-818B-524C03DA4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9ED2DB2-F3BB-4B5E-84E6-CC259E394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3816493-5723-43CF-95A9-2CDEC9B11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9964935-0316-4743-BD2E-35B86AF48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2B20A700-1547-48D5-AA6F-C1473539C7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73F9D11-20BD-4755-B131-A5F531520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D183CD-DCB4-D722-E548-3F55C5887F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0410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Freeform 13">
            <a:extLst>
              <a:ext uri="{FF2B5EF4-FFF2-40B4-BE49-F238E27FC236}">
                <a16:creationId xmlns:a16="http://schemas.microsoft.com/office/drawing/2014/main" id="{8EB90C4A-98AE-4031-9ED8-4063AF898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6933" y="-16933"/>
            <a:ext cx="7340600" cy="6883400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0600" h="6883400">
                <a:moveTo>
                  <a:pt x="5427133" y="8466"/>
                </a:moveTo>
                <a:lnTo>
                  <a:pt x="4783666" y="2573866"/>
                </a:lnTo>
                <a:lnTo>
                  <a:pt x="7340600" y="6874933"/>
                </a:lnTo>
                <a:lnTo>
                  <a:pt x="0" y="6883400"/>
                </a:lnTo>
                <a:lnTo>
                  <a:pt x="8466" y="0"/>
                </a:lnTo>
                <a:lnTo>
                  <a:pt x="5427133" y="846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9D8326-B701-CBE8-39AA-6C700DA4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34067"/>
            <a:ext cx="4080932" cy="33104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Miscarriage: Basics, Statistics, and Causes</a:t>
            </a:r>
            <a:br>
              <a:rPr lang="en-US" sz="2600" dirty="0">
                <a:solidFill>
                  <a:schemeClr val="bg1"/>
                </a:solidFill>
              </a:rPr>
            </a:br>
            <a:br>
              <a:rPr lang="en-US" sz="26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International Institute for Reproductive Loss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Priscilla K Coleman, PhD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763F840-D9FC-4A00-AD5E-A92B1469D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64100" y="-4763"/>
            <a:ext cx="5014912" cy="6862763"/>
            <a:chOff x="2928938" y="-4763"/>
            <a:chExt cx="5014912" cy="6862763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8D38D45D-EF27-4B10-ACF6-5709ECC2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7E738667-74E2-4FA0-9B05-260D9F3D7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A5044C01-88A9-414D-ACC3-1A13B71FC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5883D39A-EF33-4BD1-AA7F-AD7CC905D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7C98FB2E-0AE9-4B67-BBA2-65D60B760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B5ECBF49-84ED-4A43-BDB5-7B89B3E77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00747C-4E24-8324-8E6A-8611AF9D9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C3DB2ADC-AF19-4574-8C10-79B5B04FCA27}" type="slidenum">
              <a:rPr lang="en-US" sz="1000">
                <a:solidFill>
                  <a:schemeClr val="bg1"/>
                </a:solidFill>
              </a:rPr>
              <a:pPr defTabSz="914400">
                <a:spcAft>
                  <a:spcPts val="600"/>
                </a:spcAft>
              </a:pPr>
              <a:t>2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28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9E5B8-E47C-47C5-4CA9-A3E2CD341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706" y="685800"/>
            <a:ext cx="9742318" cy="1752599"/>
          </a:xfrm>
        </p:spPr>
        <p:txBody>
          <a:bodyPr>
            <a:normAutofit/>
          </a:bodyPr>
          <a:lstStyle/>
          <a:p>
            <a:r>
              <a:rPr lang="en-US" dirty="0"/>
              <a:t>General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1E617-B4F6-4E0C-4B7E-4111ECB5D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3DB2ADC-AF19-4574-8C10-79B5B04FCA27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A1A0C517-9D90-3CA2-E475-8209507B35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112347"/>
              </p:ext>
            </p:extLst>
          </p:nvPr>
        </p:nvGraphicFramePr>
        <p:xfrm>
          <a:off x="1760705" y="2694562"/>
          <a:ext cx="9742319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0900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D6BA167A-D3C3-4EE8-8B5E-136792087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810CA83B-630E-45DB-ADCB-F02604285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7A57B554-6973-429A-818B-524C03DA4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89ED2DB2-F3BB-4B5E-84E6-CC259E394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93816493-5723-43CF-95A9-2CDEC9B11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A9964935-0316-4743-BD2E-35B86AF48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2B20A700-1547-48D5-AA6F-C1473539C7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F64080D6-34DE-4277-97CC-2FB381284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09E1D39-4CB8-7232-4221-E57497F4D2D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rcRect t="31226" b="312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2BF5439E-A994-3EE5-80B8-64D8C5A92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9120" y="436881"/>
            <a:ext cx="4573902" cy="20320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dirty="0"/>
              <a:t> General Information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D5FF0C52-0A5C-D2E2-6605-0DCC0E0DC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0080" y="2778126"/>
            <a:ext cx="5782942" cy="260667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2800" dirty="0"/>
              <a:t>Approximately 10% to 20% of all known pregnancies result in miscarriage. Most (80%) are in 1</a:t>
            </a:r>
            <a:r>
              <a:rPr lang="en-US" sz="2800" baseline="30000" dirty="0"/>
              <a:t>st</a:t>
            </a:r>
            <a:r>
              <a:rPr lang="en-US" sz="2800" dirty="0"/>
              <a:t>  three months of pregnancy. </a:t>
            </a:r>
          </a:p>
          <a:p>
            <a:pPr algn="r"/>
            <a:r>
              <a:rPr lang="en-US" sz="2800" dirty="0"/>
              <a:t>The overall rate of miscarriage is likely considerably higher when considering the miscarriages that take place before implantation. </a:t>
            </a:r>
          </a:p>
        </p:txBody>
      </p:sp>
    </p:spTree>
    <p:extLst>
      <p:ext uri="{BB962C8B-B14F-4D97-AF65-F5344CB8AC3E}">
        <p14:creationId xmlns:p14="http://schemas.microsoft.com/office/powerpoint/2010/main" val="1889560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DB0F91E-E08B-4543-B4C0-6DF9094A0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AA7E6E8-7988-4714-A434-6B552010B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A2736B6B-CF60-477E-8405-C77A6B60D5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96C54F74-7D7A-4327-AC54-03A0C30CA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40790CC2-4075-407E-B51B-01EBAB18A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808D79CE-C1DC-4640-82F8-32DDB31DF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690EB4B-9665-453E-A536-FA9DA06D1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8375697-2869-412A-AEB4-B3296799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DE9E2D4-C94D-4382-BD75-9A451C3DC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26" name="Rectangle 19">
              <a:extLst>
                <a:ext uri="{FF2B5EF4-FFF2-40B4-BE49-F238E27FC236}">
                  <a16:creationId xmlns:a16="http://schemas.microsoft.com/office/drawing/2014/main" id="{8348A120-519A-4F2A-BE9F-C1CC48B10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37" name="Rectangle 20">
              <a:extLst>
                <a:ext uri="{FF2B5EF4-FFF2-40B4-BE49-F238E27FC236}">
                  <a16:creationId xmlns:a16="http://schemas.microsoft.com/office/drawing/2014/main" id="{8AE68E3F-5084-4FF1-9164-9A44B19D3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884AB1D-699B-435C-BC0A-D649097B9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081C1DB-D6A0-4ED6-A4FC-16466E903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0BE09B71-5BD8-4B95-8DE8-A10B0657D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F5AAF0BD-4755-42CE-B339-2C2746BB7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3824AAED-F160-40F4-8FBB-F674A4ECF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2D4B81E4-BEC2-45B9-8242-EB3960183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3CF69791-86E8-4D88-B224-E0D2775DC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90E82A33-7ED3-A4A3-7E06-B568D6D13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4429760" y="625744"/>
            <a:ext cx="6878529" cy="9411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/>
              <a:t>Miscarriages Classified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777958E-E73E-C5A9-C0E3-3DD9808453D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43196" y="1569407"/>
            <a:ext cx="7659827" cy="42217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buFont typeface="Arial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buFont typeface="Arial"/>
              <a:buChar char="•"/>
            </a:pPr>
            <a:endParaRPr lang="en-US" sz="2000" noProof="1"/>
          </a:p>
          <a:p>
            <a:pPr>
              <a:lnSpc>
                <a:spcPct val="90000"/>
              </a:lnSpc>
              <a:buFont typeface="Arial"/>
              <a:buChar char="•"/>
            </a:pPr>
            <a:endParaRPr lang="en-US" sz="2000" noProof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3CF20F-5E02-5C78-8895-88926F829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1856" y="5867131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C3DB2ADC-AF19-4574-8C10-79B5B04FCA27}" type="slidenum">
              <a:rPr lang="en-US" sz="1000" smtClean="0"/>
              <a:pPr defTabSz="914400">
                <a:spcAft>
                  <a:spcPts val="600"/>
                </a:spcAft>
              </a:pPr>
              <a:t>5</a:t>
            </a:fld>
            <a:endParaRPr lang="en-US" sz="1000"/>
          </a:p>
        </p:txBody>
      </p:sp>
      <p:graphicFrame>
        <p:nvGraphicFramePr>
          <p:cNvPr id="43" name="TextBox 7">
            <a:extLst>
              <a:ext uri="{FF2B5EF4-FFF2-40B4-BE49-F238E27FC236}">
                <a16:creationId xmlns:a16="http://schemas.microsoft.com/office/drawing/2014/main" id="{D8E3F149-67DC-E76E-C8CF-C2C879C078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0873855"/>
              </p:ext>
            </p:extLst>
          </p:nvPr>
        </p:nvGraphicFramePr>
        <p:xfrm>
          <a:off x="3797441" y="1381760"/>
          <a:ext cx="7866239" cy="5026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9861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C32B5C-4656-2EA3-050A-B5F5C77569E4}"/>
              </a:ext>
            </a:extLst>
          </p:cNvPr>
          <p:cNvSpPr>
            <a:spLocks/>
          </p:cNvSpPr>
          <p:nvPr/>
        </p:nvSpPr>
        <p:spPr>
          <a:xfrm>
            <a:off x="2499361" y="792480"/>
            <a:ext cx="9489440" cy="4998721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600" b="1" i="0" dirty="0">
                <a:solidFill>
                  <a:srgbClr val="363636"/>
                </a:solidFill>
                <a:effectLst/>
                <a:latin typeface="__Roboto_44e537"/>
              </a:rPr>
              <a:t>Diagnosis of Miscarriage</a:t>
            </a:r>
          </a:p>
          <a:p>
            <a:pPr algn="l"/>
            <a:endParaRPr lang="en-US" sz="2800" b="0" i="0" dirty="0">
              <a:solidFill>
                <a:srgbClr val="555555"/>
              </a:solidFill>
              <a:effectLst/>
              <a:latin typeface="__Roboto_44e537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  <a:latin typeface="__Roboto_44e537"/>
              </a:rPr>
              <a:t>A</a:t>
            </a:r>
            <a:r>
              <a:rPr lang="en-US" sz="2800" b="0" i="0" dirty="0">
                <a:solidFill>
                  <a:srgbClr val="555555"/>
                </a:solidFill>
                <a:effectLst/>
                <a:latin typeface="__Roboto_44e537"/>
              </a:rPr>
              <a:t>n ultrasound to check for fetal heartbeat or the presence of a yolk sac.</a:t>
            </a:r>
          </a:p>
          <a:p>
            <a:pPr algn="l"/>
            <a:endParaRPr lang="en-US" sz="2800" dirty="0">
              <a:solidFill>
                <a:srgbClr val="555555"/>
              </a:solidFill>
              <a:latin typeface="__Roboto_44e537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  <a:latin typeface="__Roboto_44e537"/>
              </a:rPr>
              <a:t>A</a:t>
            </a:r>
            <a:r>
              <a:rPr lang="en-US" sz="2800" b="0" i="0" dirty="0">
                <a:solidFill>
                  <a:srgbClr val="555555"/>
                </a:solidFill>
                <a:effectLst/>
                <a:latin typeface="__Roboto_44e537"/>
              </a:rPr>
              <a:t> blood test to </a:t>
            </a:r>
            <a:r>
              <a:rPr lang="en-US" sz="2800" dirty="0">
                <a:solidFill>
                  <a:srgbClr val="555555"/>
                </a:solidFill>
                <a:latin typeface="__Roboto_44e537"/>
              </a:rPr>
              <a:t>measure </a:t>
            </a:r>
            <a:r>
              <a:rPr lang="en-US" sz="2800" b="0" i="0" dirty="0">
                <a:solidFill>
                  <a:srgbClr val="555555"/>
                </a:solidFill>
                <a:effectLst/>
                <a:latin typeface="__Roboto_44e537"/>
              </a:rPr>
              <a:t>human chorionic gonadotropin (</a:t>
            </a:r>
            <a:r>
              <a:rPr lang="en-US" sz="2800" b="0" i="0" dirty="0" err="1">
                <a:solidFill>
                  <a:srgbClr val="555555"/>
                </a:solidFill>
                <a:effectLst/>
                <a:latin typeface="__Roboto_44e537"/>
              </a:rPr>
              <a:t>hCG</a:t>
            </a:r>
            <a:r>
              <a:rPr lang="en-US" sz="2800" b="0" i="0" dirty="0">
                <a:solidFill>
                  <a:srgbClr val="555555"/>
                </a:solidFill>
                <a:effectLst/>
                <a:latin typeface="__Roboto_44e537"/>
              </a:rPr>
              <a:t>), a hormone produced by the placenta. A low </a:t>
            </a:r>
            <a:r>
              <a:rPr lang="en-US" sz="2800" b="0" i="0" dirty="0" err="1">
                <a:solidFill>
                  <a:srgbClr val="555555"/>
                </a:solidFill>
                <a:effectLst/>
                <a:latin typeface="__Roboto_44e537"/>
              </a:rPr>
              <a:t>hCG</a:t>
            </a:r>
            <a:r>
              <a:rPr lang="en-US" sz="2800" b="0" i="0" dirty="0">
                <a:solidFill>
                  <a:srgbClr val="555555"/>
                </a:solidFill>
                <a:effectLst/>
                <a:latin typeface="__Roboto_44e537"/>
              </a:rPr>
              <a:t> level can confirm a miscarriage.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555555"/>
              </a:solidFill>
              <a:latin typeface="__Roboto_44e537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55555"/>
                </a:solidFill>
                <a:latin typeface="__Roboto_44e537"/>
              </a:rPr>
              <a:t>A</a:t>
            </a:r>
            <a:r>
              <a:rPr lang="en-US" sz="2800" b="0" i="0" dirty="0">
                <a:solidFill>
                  <a:srgbClr val="555555"/>
                </a:solidFill>
                <a:effectLst/>
                <a:latin typeface="__Roboto_44e537"/>
              </a:rPr>
              <a:t> pelvic exam to check to see if </a:t>
            </a:r>
            <a:r>
              <a:rPr lang="en-US" sz="2800" dirty="0">
                <a:solidFill>
                  <a:srgbClr val="555555"/>
                </a:solidFill>
                <a:latin typeface="__Roboto_44e537"/>
              </a:rPr>
              <a:t>the cervix</a:t>
            </a:r>
            <a:r>
              <a:rPr lang="en-US" sz="2800" b="0" i="0" dirty="0">
                <a:solidFill>
                  <a:srgbClr val="555555"/>
                </a:solidFill>
                <a:effectLst/>
                <a:latin typeface="__Roboto_44e537"/>
              </a:rPr>
              <a:t> has opened.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33A1C-2BB1-FBF8-FBDB-F8ECD57D1302}"/>
              </a:ext>
            </a:extLst>
          </p:cNvPr>
          <p:cNvSpPr>
            <a:spLocks/>
          </p:cNvSpPr>
          <p:nvPr/>
        </p:nvSpPr>
        <p:spPr>
          <a:xfrm>
            <a:off x="10860313" y="4369784"/>
            <a:ext cx="318247" cy="210825"/>
          </a:xfrm>
          <a:prstGeom prst="rect">
            <a:avLst/>
          </a:prstGeom>
        </p:spPr>
        <p:txBody>
          <a:bodyPr/>
          <a:lstStyle/>
          <a:p>
            <a:pPr defTabSz="260604">
              <a:spcAft>
                <a:spcPts val="600"/>
              </a:spcAft>
            </a:pPr>
            <a:fld id="{C3DB2ADC-AF19-4574-8C10-79B5B04FCA27}" type="slidenum">
              <a:rPr lang="en-US" sz="102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260604"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17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B08944-4E70-B5CB-0BB9-ECE23F6237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3952240" cy="423703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400" dirty="0"/>
              <a:t>Risk Factors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9E4C38-40A8-2C77-367B-C550F87D48F9}"/>
              </a:ext>
            </a:extLst>
          </p:cNvPr>
          <p:cNvSpPr txBox="1"/>
          <p:nvPr/>
        </p:nvSpPr>
        <p:spPr>
          <a:xfrm>
            <a:off x="1341120" y="1432560"/>
            <a:ext cx="3277744" cy="34591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endParaRPr lang="en-US" sz="4000" cap="all" spc="3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09FAF3-28FE-B667-B8E7-B128B0E32DF7}"/>
              </a:ext>
            </a:extLst>
          </p:cNvPr>
          <p:cNvSpPr>
            <a:spLocks/>
          </p:cNvSpPr>
          <p:nvPr/>
        </p:nvSpPr>
        <p:spPr>
          <a:xfrm>
            <a:off x="10366431" y="5257972"/>
            <a:ext cx="453615" cy="300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374904">
              <a:lnSpc>
                <a:spcPct val="90000"/>
              </a:lnSpc>
              <a:spcAft>
                <a:spcPts val="492"/>
              </a:spcAft>
            </a:pPr>
            <a:fld id="{C3DB2ADC-AF19-4574-8C10-79B5B04FCA27}" type="slidenum">
              <a:rPr lang="en-US" sz="147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374904">
                <a:lnSpc>
                  <a:spcPct val="90000"/>
                </a:lnSpc>
                <a:spcAft>
                  <a:spcPts val="492"/>
                </a:spcAft>
              </a:pPr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C67CC3-BED6-9F6E-E22A-AD7B1FFAE4A3}"/>
              </a:ext>
            </a:extLst>
          </p:cNvPr>
          <p:cNvSpPr txBox="1"/>
          <p:nvPr/>
        </p:nvSpPr>
        <p:spPr>
          <a:xfrm>
            <a:off x="355600" y="2540000"/>
            <a:ext cx="25603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b="0" i="0" dirty="0"/>
              <a:t>A risk factor is a trait or behavior that increases a person’s chance </a:t>
            </a:r>
          </a:p>
          <a:p>
            <a:pPr lvl="0"/>
            <a:r>
              <a:rPr lang="en-US" sz="2400" b="0" i="0" dirty="0"/>
              <a:t>of developing a disease or condition. </a:t>
            </a:r>
          </a:p>
        </p:txBody>
      </p:sp>
    </p:spTree>
    <p:extLst>
      <p:ext uri="{BB962C8B-B14F-4D97-AF65-F5344CB8AC3E}">
        <p14:creationId xmlns:p14="http://schemas.microsoft.com/office/powerpoint/2010/main" val="2292898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BEF5F-00BC-5BA7-C0E2-94A5C1FC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Risk Factors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243AA-A570-5533-577C-6CF74FAD07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59163" y="1656081"/>
            <a:ext cx="8043860" cy="3200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/>
              <a:t>Many factors affect the risk of experiencing a miscarriage; however, the risk for miscarriage generally declines each week of gestation.</a:t>
            </a:r>
            <a:endParaRPr lang="en-US" sz="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128192-0728-892D-258C-A8F14C65D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1856" y="5867131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C3DB2ADC-AF19-4574-8C10-79B5B04FCA27}" type="slidenum">
              <a:rPr lang="en-US" sz="1000" smtClean="0"/>
              <a:pPr defTabSz="914400">
                <a:spcAft>
                  <a:spcPts val="600"/>
                </a:spcAft>
              </a:pPr>
              <a:t>8</a:t>
            </a:fld>
            <a:endParaRPr lang="en-US" sz="1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E3D6DC-DF8B-EC65-E87D-CC845C9CEDE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524" r="36916"/>
          <a:stretch/>
        </p:blipFill>
        <p:spPr>
          <a:xfrm>
            <a:off x="20" y="10"/>
            <a:ext cx="3459143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18817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44EDE-3D58-EB16-A535-FB401F6A5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4576C-8F46-2A51-66F2-B1164D9F8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720" y="1879601"/>
            <a:ext cx="9806303" cy="39116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b="1" i="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dirty="0"/>
              <a:t>A</a:t>
            </a:r>
            <a:r>
              <a:rPr lang="en-US" b="1" i="0" dirty="0"/>
              <a:t>ge</a:t>
            </a:r>
            <a:r>
              <a:rPr lang="en-US" b="0" i="0" dirty="0"/>
              <a:t>: For women in their 20s, the risk for miscarriage is 12-15%,  rising to about 25% by age 40. </a:t>
            </a:r>
            <a:r>
              <a:rPr lang="en-US" dirty="0"/>
              <a:t>The majority of </a:t>
            </a:r>
            <a:r>
              <a:rPr lang="en-US" b="0" i="0" dirty="0"/>
              <a:t>age-related miscarriages result from a chromosomal abnormality.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i="0" dirty="0"/>
              <a:t>Previous miscarriage</a:t>
            </a:r>
            <a:r>
              <a:rPr lang="en-US" b="0" i="0" dirty="0"/>
              <a:t>: There is a 25% chance of a subsequent miscarriage in cases wherein </a:t>
            </a:r>
            <a:r>
              <a:rPr lang="en-US" dirty="0"/>
              <a:t>there has been a previous miscarriage.</a:t>
            </a:r>
            <a:endParaRPr lang="en-US" b="0" i="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i="0" dirty="0"/>
              <a:t>Health conditions</a:t>
            </a:r>
            <a:r>
              <a:rPr lang="en-US" b="0" i="0" dirty="0"/>
              <a:t>: </a:t>
            </a:r>
            <a:r>
              <a:rPr lang="en-US" dirty="0"/>
              <a:t>U</a:t>
            </a:r>
            <a:r>
              <a:rPr lang="en-US" b="0" i="0" dirty="0"/>
              <a:t>nmanaged diabetes, infections, and or issues with </a:t>
            </a:r>
            <a:r>
              <a:rPr lang="en-US" dirty="0"/>
              <a:t>the </a:t>
            </a:r>
            <a:r>
              <a:rPr lang="en-US" b="0" i="0" dirty="0"/>
              <a:t>uterus or cervix increase the likelihood of miscarriage.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6D11F-E379-A4AB-744F-F9947077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84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78B3239-FE1A-45AC-BACA-CC3412D875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916DD8-9028-41F0-AB19-FE384D2009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C92F81-A6B6-4190-80A1-406B3B4C18B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1688</TotalTime>
  <Words>1368</Words>
  <Application>Microsoft Macintosh PowerPoint</Application>
  <PresentationFormat>Widescreen</PresentationFormat>
  <Paragraphs>112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__Roboto_44e537</vt:lpstr>
      <vt:lpstr>Arial</vt:lpstr>
      <vt:lpstr>Calibri</vt:lpstr>
      <vt:lpstr>Corbel</vt:lpstr>
      <vt:lpstr>Ethic New</vt:lpstr>
      <vt:lpstr>Times New Roman</vt:lpstr>
      <vt:lpstr>Parallax</vt:lpstr>
      <vt:lpstr>PowerPoint Presentation</vt:lpstr>
      <vt:lpstr>Miscarriage: Basics, Statistics, and Causes  International Institute for Reproductive Loss Priscilla K Coleman, PhD</vt:lpstr>
      <vt:lpstr>General Information</vt:lpstr>
      <vt:lpstr> General Information</vt:lpstr>
      <vt:lpstr>Miscarriages Classified </vt:lpstr>
      <vt:lpstr>PowerPoint Presentation</vt:lpstr>
      <vt:lpstr>Risk Factors</vt:lpstr>
      <vt:lpstr>Risk Factors</vt:lpstr>
      <vt:lpstr>Risk Factors</vt:lpstr>
      <vt:lpstr>Treatment for Miscarriage  </vt:lpstr>
      <vt:lpstr>Causes of Miscarriage </vt:lpstr>
      <vt:lpstr>Is it Possible to Prevent Miscarriage   </vt:lpstr>
      <vt:lpstr>PowerPoint Presentation</vt:lpstr>
      <vt:lpstr>How Soon Following Miscarriage is  Pregnancy Possible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Priscilla Coleman</dc:creator>
  <cp:lastModifiedBy>Raquel Guzman</cp:lastModifiedBy>
  <cp:revision>17</cp:revision>
  <dcterms:created xsi:type="dcterms:W3CDTF">2024-07-11T17:31:57Z</dcterms:created>
  <dcterms:modified xsi:type="dcterms:W3CDTF">2025-11-19T02:19:59Z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