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  <p:sldMasterId id="2147484272" r:id="rId2"/>
  </p:sldMasterIdLst>
  <p:notesMasterIdLst>
    <p:notesMasterId r:id="rId25"/>
  </p:notesMasterIdLst>
  <p:handoutMasterIdLst>
    <p:handoutMasterId r:id="rId26"/>
  </p:handoutMasterIdLst>
  <p:sldIdLst>
    <p:sldId id="633" r:id="rId3"/>
    <p:sldId id="335" r:id="rId4"/>
    <p:sldId id="573" r:id="rId5"/>
    <p:sldId id="574" r:id="rId6"/>
    <p:sldId id="575" r:id="rId7"/>
    <p:sldId id="576" r:id="rId8"/>
    <p:sldId id="577" r:id="rId9"/>
    <p:sldId id="578" r:id="rId10"/>
    <p:sldId id="579" r:id="rId11"/>
    <p:sldId id="581" r:id="rId12"/>
    <p:sldId id="588" r:id="rId13"/>
    <p:sldId id="583" r:id="rId14"/>
    <p:sldId id="584" r:id="rId15"/>
    <p:sldId id="585" r:id="rId16"/>
    <p:sldId id="586" r:id="rId17"/>
    <p:sldId id="587" r:id="rId18"/>
    <p:sldId id="590" r:id="rId19"/>
    <p:sldId id="591" r:id="rId20"/>
    <p:sldId id="592" r:id="rId21"/>
    <p:sldId id="611" r:id="rId22"/>
    <p:sldId id="612" r:id="rId23"/>
    <p:sldId id="259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334"/>
    <a:srgbClr val="180F00"/>
    <a:srgbClr val="000066"/>
    <a:srgbClr val="FF9999"/>
    <a:srgbClr val="660066"/>
    <a:srgbClr val="003366"/>
    <a:srgbClr val="993366"/>
    <a:srgbClr val="660033"/>
    <a:srgbClr val="EAACD4"/>
    <a:srgbClr val="667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 autoAdjust="0"/>
    <p:restoredTop sz="86294" autoAdjust="0"/>
  </p:normalViewPr>
  <p:slideViewPr>
    <p:cSldViewPr>
      <p:cViewPr varScale="1">
        <p:scale>
          <a:sx n="104" d="100"/>
          <a:sy n="104" d="100"/>
        </p:scale>
        <p:origin x="21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7A7F671E-C44D-41EF-A1E2-76EA7FE054A2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AF2371D1-5F3E-45E6-8891-4499B2E12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1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5AE0A279-3542-4F63-8FA2-A633669A50B4}" type="datetimeFigureOut">
              <a:rPr lang="en-US" smtClean="0"/>
              <a:t>11/18/25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6F8C38D0-69CB-4F31-8091-78D7E189F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99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C38D0-69CB-4F31-8091-78D7E189FD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9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4988"/>
            <a:ext cx="7391400" cy="1647825"/>
          </a:xfrm>
        </p:spPr>
        <p:txBody>
          <a:bodyPr/>
          <a:lstStyle>
            <a:lvl1pPr>
              <a:defRPr sz="51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52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752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48400"/>
            <a:ext cx="2667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EAD0-A6B3-42C7-82AF-3A8DE6D130B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5D39-8261-4E9F-9E23-CEB9DA4D50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06363"/>
            <a:ext cx="2019300" cy="60658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06363"/>
            <a:ext cx="5905500" cy="6065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91B59-F00D-4F47-B8CF-237DBCA5B8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363"/>
            <a:ext cx="807720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D3B96-5CA0-4B00-BD1E-70195228631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3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363"/>
            <a:ext cx="807720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6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E207B-64F0-4FE0-9079-356E951BB1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6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363"/>
            <a:ext cx="8077200" cy="13112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8077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886200"/>
            <a:ext cx="80772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C530-3DFA-4281-98B3-05E8F3A69D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070093B-5320-42F1-8BB8-9A348BB1A7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1D3641"/>
                </a:solidFill>
              </a:rPr>
              <a:pPr/>
              <a:t>11/18/25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8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4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C16F6-6619-42E9-8AAE-140BA2BF3A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8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6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2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C611-97AB-45D7-9DB6-276499AE30B3}" type="datetimeFigureOut">
              <a:rPr lang="en-US" smtClean="0">
                <a:solidFill>
                  <a:srgbClr val="DFE6D0"/>
                </a:solidFill>
              </a:rPr>
              <a:pPr/>
              <a:t>11/18/25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FD4C9-8D53-47E6-A4B7-7BED76B18F78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1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21825-DCC5-D64F-8CDA-0397D5278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1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85A21-2D11-014C-BB27-C1284B2B2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FC24B-DBC3-415E-B4C2-4DFA8ABCB9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0B857-9B62-4079-8E04-EFCC69C6EA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5544-EAE9-4BF1-BD5D-C7BE354201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CAC35-8612-47A4-BCE7-E7AF806F47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1BFF-3D5D-4621-8407-8AF29B83E61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1E2-0692-41E1-8E54-78646695DD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66F89-703F-4291-BA03-52A3D20CB6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1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06363"/>
            <a:ext cx="807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8077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484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D2ADA6-11E2-4F58-9325-998EA78D8B4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941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9FAC611-97AB-45D7-9DB6-276499AE30B3}" type="datetimeFigureOut">
              <a:rPr lang="en-US" smtClean="0">
                <a:solidFill>
                  <a:srgbClr val="465E9C"/>
                </a:solidFill>
              </a:rPr>
              <a:pPr/>
              <a:t>11/18/25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B5FD4C9-8D53-47E6-A4B7-7BED76B18F78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23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5036" r:id="rId12"/>
    <p:sldLayoutId id="2147485037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sunset-couples-romance-people-1913366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04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1446" y="1663642"/>
            <a:ext cx="5561108" cy="3188529"/>
          </a:xfrm>
          <a:custGeom>
            <a:avLst/>
            <a:gdLst/>
            <a:ahLst/>
            <a:cxnLst/>
            <a:rect l="l" t="t" r="r" b="b"/>
            <a:pathLst>
              <a:path w="11122215" h="6377058">
                <a:moveTo>
                  <a:pt x="0" y="0"/>
                </a:moveTo>
                <a:lnTo>
                  <a:pt x="11122216" y="0"/>
                </a:lnTo>
                <a:lnTo>
                  <a:pt x="11122216" y="6377058"/>
                </a:lnTo>
                <a:lnTo>
                  <a:pt x="0" y="63770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438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glow rad="127000">
              <a:srgbClr val="EB5F45"/>
            </a:glow>
          </a:effectLst>
        </p:spPr>
        <p:txBody>
          <a:bodyPr/>
          <a:lstStyle/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</a:rPr>
              <a:t>Sources of Conflict Pre-Abortion</a:t>
            </a:r>
          </a:p>
        </p:txBody>
      </p:sp>
      <p:sp>
        <p:nvSpPr>
          <p:cNvPr id="357379" name="Rectangle 3"/>
          <p:cNvSpPr>
            <a:spLocks noGrp="1" noRot="1" noChangeArrowheads="1"/>
          </p:cNvSpPr>
          <p:nvPr>
            <p:ph type="body" idx="1"/>
          </p:nvPr>
        </p:nvSpPr>
        <p:spPr>
          <a:effectLst>
            <a:glow rad="127000">
              <a:schemeClr val="tx1">
                <a:lumMod val="95000"/>
              </a:schemeClr>
            </a:glo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1) Differences in opinion related to the humanity of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the fetus and the choice to abort.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4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2) Perceptions of a partner as insensitive or insufficiently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upportive.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4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3) Addressing relationship issues such as commitment,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desire to have children, confidence in a partner’s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parenting abilities, life-style factors, and long-term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goals necessary to arrive at a decision.</a:t>
            </a:r>
          </a:p>
        </p:txBody>
      </p:sp>
    </p:spTree>
    <p:extLst>
      <p:ext uri="{BB962C8B-B14F-4D97-AF65-F5344CB8AC3E}">
        <p14:creationId xmlns:p14="http://schemas.microsoft.com/office/powerpoint/2010/main" val="19361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Post-Abortion Psychological Effects</a:t>
            </a:r>
          </a:p>
        </p:txBody>
      </p:sp>
      <p:sp>
        <p:nvSpPr>
          <p:cNvPr id="3409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3200" dirty="0">
                <a:latin typeface="+mj-lt"/>
              </a:rPr>
              <a:t>There are many mechanisms through which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3200" dirty="0">
                <a:latin typeface="+mj-lt"/>
              </a:rPr>
              <a:t>mental health problems may adversely affect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3200">
                <a:latin typeface="+mj-lt"/>
              </a:rPr>
              <a:t>Relationships: </a:t>
            </a:r>
            <a:endParaRPr lang="en-US" altLang="en-US" sz="32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3200" dirty="0">
              <a:latin typeface="+mj-lt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latin typeface="+mj-lt"/>
              </a:rPr>
              <a:t>Reduced emotional energy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latin typeface="+mj-lt"/>
              </a:rPr>
              <a:t>Withdrawn behavior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latin typeface="+mj-lt"/>
              </a:rPr>
              <a:t>Communication difficulties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latin typeface="+mj-lt"/>
              </a:rPr>
              <a:t>Feelings of self-doubt or limited personal control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latin typeface="+mj-lt"/>
              </a:rPr>
              <a:t>Blaming one’s partner for suffering incurred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3200" dirty="0">
                <a:latin typeface="+mj-lt"/>
              </a:rPr>
              <a:t>Substance abuse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8229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3429000"/>
            <a:ext cx="8001000" cy="3611563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None/>
            </a:pPr>
            <a:endParaRPr lang="en-US" altLang="en-US" sz="2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Wingdings" charset="2"/>
              <a:buNone/>
            </a:pPr>
            <a:endParaRPr lang="en-US" altLang="en-US" sz="2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Wingdings" charset="2"/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+mj-lt"/>
              </a:rPr>
              <a:t>2) </a:t>
            </a: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Altered self-perceptions may result in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    feelings of estrangement from one’s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3200" b="1" dirty="0">
                <a:solidFill>
                  <a:schemeClr val="tx1"/>
                </a:solidFill>
                <a:latin typeface="+mj-lt"/>
              </a:rPr>
              <a:t>    partner.</a:t>
            </a:r>
          </a:p>
          <a:p>
            <a:pPr eaLnBrk="1" hangingPunct="1">
              <a:buFont typeface="Wingdings" charset="2"/>
              <a:buNone/>
            </a:pPr>
            <a:endParaRPr lang="en-US" altLang="en-US" sz="2800" b="1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  <a:p>
            <a:pPr eaLnBrk="1" hangingPunct="1">
              <a:buFont typeface="Wingdings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420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294296"/>
            <a:ext cx="8385175" cy="1431925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2"/>
                </a:solidFill>
              </a:rPr>
              <a:t>Belief in the humanity of the Fetus</a:t>
            </a:r>
          </a:p>
        </p:txBody>
      </p:sp>
      <p:sp>
        <p:nvSpPr>
          <p:cNvPr id="30618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905000"/>
            <a:ext cx="4419600" cy="4191000"/>
          </a:xfrm>
          <a:effectLst>
            <a:glow rad="63500">
              <a:schemeClr val="tx1"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bg2"/>
                </a:solidFill>
                <a:latin typeface="+mj-lt"/>
              </a:rPr>
              <a:t>Conklin and O’Connor (1995) found that women who believed the fetus was human were at risk for negative emotions, low self-esteem, and low life satisfaction post-abortion.</a:t>
            </a:r>
            <a:r>
              <a:rPr lang="en-US" altLang="en-US" dirty="0">
                <a:solidFill>
                  <a:schemeClr val="bg2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b="1" dirty="0">
              <a:solidFill>
                <a:schemeClr val="bg2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bg2"/>
                </a:solidFill>
                <a:latin typeface="+mj-lt"/>
              </a:rPr>
              <a:t>Negativity may be turned outward and incite adverse partner-directed behaviors.</a:t>
            </a:r>
            <a:endParaRPr lang="en-US" alt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19459" name="Picture 6" descr="duc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336" y="1299322"/>
            <a:ext cx="3972464" cy="4644278"/>
          </a:xfr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21255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5D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tx1"/>
                </a:solidFill>
              </a:rPr>
              <a:t>Guilt</a:t>
            </a:r>
          </a:p>
        </p:txBody>
      </p:sp>
      <p:sp>
        <p:nvSpPr>
          <p:cNvPr id="307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62000" y="1600200"/>
            <a:ext cx="800735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Studies show 29% to 75% of women who abort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report guilt feelings.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When consumed by abortion-related guilt, a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person may feel as though he or she does not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deserve to be happy or to be the recipient of a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partner’s love. Antagonistic behaviors that lead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to relationship problems may emerge. </a:t>
            </a:r>
          </a:p>
        </p:txBody>
      </p:sp>
    </p:spTree>
    <p:extLst>
      <p:ext uri="{BB962C8B-B14F-4D97-AF65-F5344CB8AC3E}">
        <p14:creationId xmlns:p14="http://schemas.microsoft.com/office/powerpoint/2010/main" val="3800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reflection endPos="0" dir="5400000" sy="-100000" algn="bl" rotWithShape="0"/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Anger</a:t>
            </a:r>
          </a:p>
        </p:txBody>
      </p:sp>
      <p:sp>
        <p:nvSpPr>
          <p:cNvPr id="30822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72000" y="1295400"/>
            <a:ext cx="427355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Anger may be directed inward or outward.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en-US" sz="28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Externally projected anger could be targeted toward a partner who pushed for an abortion or one who was emotionally detached.</a:t>
            </a:r>
          </a:p>
        </p:txBody>
      </p:sp>
      <p:pic>
        <p:nvPicPr>
          <p:cNvPr id="5" name="Content Placeholder 4" descr="People standing back-to-back">
            <a:extLst>
              <a:ext uri="{FF2B5EF4-FFF2-40B4-BE49-F238E27FC236}">
                <a16:creationId xmlns:a16="http://schemas.microsoft.com/office/drawing/2014/main" id="{4E8DDAC0-B9AE-EC9C-3B41-4EC3D01F8B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2" y="2133600"/>
            <a:ext cx="4307474" cy="2870931"/>
          </a:xfrm>
        </p:spPr>
      </p:pic>
    </p:spTree>
    <p:extLst>
      <p:ext uri="{BB962C8B-B14F-4D97-AF65-F5344CB8AC3E}">
        <p14:creationId xmlns:p14="http://schemas.microsoft.com/office/powerpoint/2010/main" val="12178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7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Rot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Unresolved Grief/Bereavement</a:t>
            </a:r>
          </a:p>
        </p:txBody>
      </p:sp>
      <p:sp>
        <p:nvSpPr>
          <p:cNvPr id="316419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74806" y="1981200"/>
            <a:ext cx="3770744" cy="41148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altLang="en-US" sz="2800" dirty="0" err="1">
                <a:latin typeface="+mj-lt"/>
              </a:rPr>
              <a:t>Kero</a:t>
            </a:r>
            <a:r>
              <a:rPr lang="en-US" altLang="en-US" sz="2800" dirty="0">
                <a:latin typeface="+mj-lt"/>
              </a:rPr>
              <a:t> and colleagues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(2004) found that 43%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of women reported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grief right before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abortion and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31% reported feelings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of grief one year later. </a:t>
            </a:r>
          </a:p>
          <a:p>
            <a:pPr eaLnBrk="1" hangingPunct="1">
              <a:buFont typeface="Wingdings" charset="2"/>
              <a:buNone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defRPr/>
            </a:pPr>
            <a:endParaRPr lang="en-US" altLang="en-US" sz="2400" dirty="0"/>
          </a:p>
        </p:txBody>
      </p:sp>
      <p:pic>
        <p:nvPicPr>
          <p:cNvPr id="5" name="Content Placeholder 4" descr="Person sitting on a chair">
            <a:extLst>
              <a:ext uri="{FF2B5EF4-FFF2-40B4-BE49-F238E27FC236}">
                <a16:creationId xmlns:a16="http://schemas.microsoft.com/office/drawing/2014/main" id="{987C0BB6-648A-A4A2-298E-DAE5E04898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2058950"/>
            <a:ext cx="4366578" cy="3046449"/>
          </a:xfrm>
        </p:spPr>
      </p:pic>
    </p:spTree>
    <p:extLst>
      <p:ext uri="{BB962C8B-B14F-4D97-AF65-F5344CB8AC3E}">
        <p14:creationId xmlns:p14="http://schemas.microsoft.com/office/powerpoint/2010/main" val="12036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3C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Unresolved </a:t>
            </a:r>
            <a:r>
              <a:rPr lang="en-US" altLang="en-US" sz="4000" dirty="0"/>
              <a:t>Grief/Bereavement</a:t>
            </a:r>
          </a:p>
        </p:txBody>
      </p:sp>
      <p:sp>
        <p:nvSpPr>
          <p:cNvPr id="325640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1752600"/>
            <a:ext cx="4419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In a study focusing on men,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 err="1">
                <a:latin typeface="+mj-lt"/>
              </a:rPr>
              <a:t>Kero</a:t>
            </a:r>
            <a:r>
              <a:rPr lang="en-US" altLang="en-US" sz="2800" dirty="0">
                <a:latin typeface="+mj-lt"/>
              </a:rPr>
              <a:t> and </a:t>
            </a:r>
            <a:r>
              <a:rPr lang="en-US" altLang="en-US" sz="2800" dirty="0" err="1">
                <a:latin typeface="+mj-lt"/>
              </a:rPr>
              <a:t>Lalos</a:t>
            </a:r>
            <a:r>
              <a:rPr lang="en-US" altLang="en-US" sz="2800" dirty="0">
                <a:latin typeface="+mj-lt"/>
              </a:rPr>
              <a:t> found that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35% reported feelings of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grief and/or emptiness four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months post-abortion.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8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These researchers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concluded that abortion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dirty="0">
                <a:latin typeface="+mj-lt"/>
              </a:rPr>
              <a:t>was a </a:t>
            </a:r>
            <a:r>
              <a:rPr lang="en-US" altLang="en-US" sz="2800" b="1" i="1" dirty="0">
                <a:effectLst/>
                <a:latin typeface="+mj-lt"/>
              </a:rPr>
              <a:t>“sad, ethically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b="1" i="1" dirty="0">
                <a:effectLst/>
                <a:latin typeface="+mj-lt"/>
              </a:rPr>
              <a:t>painful, and problematic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r>
              <a:rPr lang="en-US" altLang="en-US" sz="2800" b="1" i="1" dirty="0">
                <a:effectLst/>
                <a:latin typeface="+mj-lt"/>
              </a:rPr>
              <a:t>act.”</a:t>
            </a:r>
            <a:r>
              <a:rPr lang="en-US" altLang="en-US" sz="2800" i="1" dirty="0">
                <a:effectLst/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i="1" dirty="0"/>
          </a:p>
        </p:txBody>
      </p:sp>
      <p:pic>
        <p:nvPicPr>
          <p:cNvPr id="5" name="Content Placeholder 4" descr="A statue of a person&#10;&#10;Description automatically generated">
            <a:extLst>
              <a:ext uri="{FF2B5EF4-FFF2-40B4-BE49-F238E27FC236}">
                <a16:creationId xmlns:a16="http://schemas.microsoft.com/office/drawing/2014/main" id="{9FF21A51-4807-0F4A-4AEF-5BDA988891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60" y="2209800"/>
            <a:ext cx="4079115" cy="2718347"/>
          </a:xfrm>
        </p:spPr>
      </p:pic>
    </p:spTree>
    <p:extLst>
      <p:ext uri="{BB962C8B-B14F-4D97-AF65-F5344CB8AC3E}">
        <p14:creationId xmlns:p14="http://schemas.microsoft.com/office/powerpoint/2010/main" val="16436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/>
              <a:t>Unresolved Grief/Bereavement</a:t>
            </a:r>
          </a:p>
        </p:txBody>
      </p:sp>
      <p:sp>
        <p:nvSpPr>
          <p:cNvPr id="311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Book Antiqua" charset="0"/>
                <a:ea typeface="Book Antiqua" charset="0"/>
                <a:cs typeface="Book Antiqua" charset="0"/>
              </a:rPr>
              <a:t>No studies have examined feelings of post-abortion grief as predictors of relationship problems.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  <a:defRPr/>
            </a:pPr>
            <a:endParaRPr lang="en-US" altLang="en-US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Book Antiqua" charset="0"/>
                <a:ea typeface="Book Antiqua" charset="0"/>
                <a:cs typeface="Book Antiqua" charset="0"/>
              </a:rPr>
              <a:t>However, two of the most frequently cited reasons for marital discord after a </a:t>
            </a:r>
            <a:r>
              <a:rPr lang="en-US" altLang="en-US" sz="2400" dirty="0" err="1">
                <a:latin typeface="Book Antiqua" charset="0"/>
                <a:ea typeface="Book Antiqua" charset="0"/>
                <a:cs typeface="Book Antiqua" charset="0"/>
              </a:rPr>
              <a:t>nonvoluntary</a:t>
            </a:r>
            <a:r>
              <a:rPr lang="en-US" altLang="en-US" sz="2400" dirty="0">
                <a:latin typeface="Book Antiqua" charset="0"/>
                <a:ea typeface="Book Antiqua" charset="0"/>
                <a:cs typeface="Book Antiqua" charset="0"/>
              </a:rPr>
              <a:t> pregnancy loss are </a:t>
            </a:r>
            <a:r>
              <a:rPr lang="en-US" altLang="en-US" sz="2400" i="1" dirty="0">
                <a:latin typeface="Book Antiqua" charset="0"/>
                <a:ea typeface="Book Antiqua" charset="0"/>
                <a:cs typeface="Book Antiqua" charset="0"/>
              </a:rPr>
              <a:t>incongruent bonding and incongruent grieving. </a:t>
            </a:r>
            <a:endParaRPr lang="en-US" altLang="en-US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400" dirty="0">
              <a:latin typeface="Book Antiqua" charset="0"/>
              <a:ea typeface="Book Antiqua" charset="0"/>
              <a:cs typeface="Book Antiqua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 dirty="0">
                <a:latin typeface="Book Antiqua" charset="0"/>
                <a:ea typeface="Book Antiqua" charset="0"/>
                <a:cs typeface="Book Antiqua" charset="0"/>
              </a:rPr>
              <a:t>Women bond earlier to an unborn child than men, therefore at the time of the loss, it is possible that women have a stronger connection to the fetus and may suffer from a more significant grief response.</a:t>
            </a:r>
          </a:p>
        </p:txBody>
      </p:sp>
    </p:spTree>
    <p:extLst>
      <p:ext uri="{BB962C8B-B14F-4D97-AF65-F5344CB8AC3E}">
        <p14:creationId xmlns:p14="http://schemas.microsoft.com/office/powerpoint/2010/main" val="6096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244475"/>
            <a:ext cx="8308975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/>
              <a:t>Unresolved Grief/Bereavement</a:t>
            </a:r>
          </a:p>
        </p:txBody>
      </p:sp>
      <p:sp>
        <p:nvSpPr>
          <p:cNvPr id="31437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72000" y="1491535"/>
            <a:ext cx="4273550" cy="460446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latin typeface="+mj-lt"/>
              </a:rPr>
              <a:t>I</a:t>
            </a:r>
            <a:r>
              <a:rPr lang="en-US" altLang="en-US" dirty="0">
                <a:latin typeface="+mj-lt"/>
              </a:rPr>
              <a:t>f both partners experience grief, the nature and timing of their bereavement may differ based on gender differences.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altLang="en-US" dirty="0">
              <a:latin typeface="+mj-lt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+mj-lt"/>
              </a:rPr>
              <a:t>Men tend to exert greater control over the expression of painful emotions, intellectualize grief, and cope alone.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altLang="en-US" dirty="0">
                <a:latin typeface="+mj-lt"/>
              </a:rPr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>
                <a:latin typeface="+mj-lt"/>
              </a:rPr>
              <a:t>Men are also inclined to identify their primary role as supporter for their partners.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/>
          </a:p>
        </p:txBody>
      </p:sp>
      <p:pic>
        <p:nvPicPr>
          <p:cNvPr id="5" name="Content Placeholder 4" descr="A person sitting down with his hands on his knees&#10;&#10;Description automatically generated">
            <a:extLst>
              <a:ext uri="{FF2B5EF4-FFF2-40B4-BE49-F238E27FC236}">
                <a16:creationId xmlns:a16="http://schemas.microsoft.com/office/drawing/2014/main" id="{24B80168-F7A4-5A8A-3C2E-C3B460AD1B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98267"/>
            <a:ext cx="2806005" cy="4191000"/>
          </a:xfrm>
        </p:spPr>
      </p:pic>
    </p:spTree>
    <p:extLst>
      <p:ext uri="{BB962C8B-B14F-4D97-AF65-F5344CB8AC3E}">
        <p14:creationId xmlns:p14="http://schemas.microsoft.com/office/powerpoint/2010/main" val="117404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57200"/>
            <a:ext cx="3048000" cy="5029200"/>
          </a:xfrm>
        </p:spPr>
        <p:txBody>
          <a:bodyPr/>
          <a:lstStyle/>
          <a:p>
            <a:pPr algn="l" eaLnBrk="1" hangingPunct="1"/>
            <a:br>
              <a:rPr lang="en-US" sz="47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Abortion </a:t>
            </a:r>
            <a:b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b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Women’s</a:t>
            </a:r>
            <a:b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</a:t>
            </a:r>
            <a:b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    </a:t>
            </a:r>
            <a:r>
              <a:rPr lang="en-US" sz="4400" i="1" dirty="0">
                <a:solidFill>
                  <a:schemeClr val="tx1"/>
                </a:solidFill>
              </a:rPr>
              <a:t> </a:t>
            </a:r>
            <a:r>
              <a:rPr lang="en-US" sz="4400" dirty="0"/>
              <a:t>	</a:t>
            </a:r>
            <a:br>
              <a:rPr lang="en-US" sz="4400" dirty="0"/>
            </a:br>
            <a:br>
              <a:rPr lang="en-US" sz="40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br>
              <a:rPr lang="en-US" sz="4700" b="1" i="1" dirty="0">
                <a:solidFill>
                  <a:schemeClr val="tx1"/>
                </a:solidFill>
              </a:rPr>
            </a:br>
            <a:endParaRPr lang="en-US" sz="4700" b="1" i="1" dirty="0">
              <a:solidFill>
                <a:schemeClr val="tx1"/>
              </a:solidFill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5257800"/>
            <a:ext cx="3429000" cy="1142999"/>
          </a:xfrm>
        </p:spPr>
        <p:txBody>
          <a:bodyPr/>
          <a:lstStyle/>
          <a:p>
            <a:pPr algn="ctr"/>
            <a:r>
              <a:rPr lang="en-US" sz="2000" b="1" dirty="0"/>
              <a:t>International Institute for </a:t>
            </a:r>
          </a:p>
          <a:p>
            <a:pPr algn="ctr"/>
            <a:r>
              <a:rPr lang="en-US" sz="2000" b="1" dirty="0"/>
              <a:t>Reproductive Loss</a:t>
            </a:r>
          </a:p>
          <a:p>
            <a:pPr algn="ctr"/>
            <a:r>
              <a:rPr lang="en-US" sz="2000" dirty="0"/>
              <a:t>Priscilla K. Coleman, Ph.D.</a:t>
            </a:r>
          </a:p>
          <a:p>
            <a:pPr algn="l"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71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7CC70-5EB7-0A80-ED19-22E81D93EF98}"/>
              </a:ext>
            </a:extLst>
          </p:cNvPr>
          <p:cNvSpPr txBox="1"/>
          <p:nvPr/>
        </p:nvSpPr>
        <p:spPr>
          <a:xfrm>
            <a:off x="4191000" y="685800"/>
            <a:ext cx="4800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altLang="en-US" sz="2800" b="1" dirty="0">
                <a:latin typeface="+mj-lt"/>
              </a:rPr>
              <a:t>The traditional research focus on individual responses to</a:t>
            </a:r>
          </a:p>
          <a:p>
            <a:pPr>
              <a:buNone/>
              <a:defRPr/>
            </a:pPr>
            <a:r>
              <a:rPr lang="en-US" altLang="en-US" sz="2800" b="1" dirty="0">
                <a:latin typeface="+mj-lt"/>
              </a:rPr>
              <a:t>abortion only sheds light on fragments of the larger</a:t>
            </a:r>
          </a:p>
          <a:p>
            <a:pPr>
              <a:buNone/>
              <a:defRPr/>
            </a:pPr>
            <a:r>
              <a:rPr lang="en-US" altLang="en-US" sz="2800" b="1" dirty="0">
                <a:latin typeface="+mj-lt"/>
              </a:rPr>
              <a:t>picture of the human cost of abortion.</a:t>
            </a:r>
            <a:r>
              <a:rPr lang="en-US" altLang="en-US" sz="28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874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3608CB-7139-9D9A-15F0-C9E7417362E1}"/>
              </a:ext>
            </a:extLst>
          </p:cNvPr>
          <p:cNvSpPr txBox="1"/>
          <p:nvPr/>
        </p:nvSpPr>
        <p:spPr>
          <a:xfrm>
            <a:off x="304800" y="152401"/>
            <a:ext cx="86106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Barnett W, Freudenberg N, Wille R. (1992). Partnership after induced abortion: A prospective controlled study. Arch Sex </a:t>
            </a:r>
            <a:r>
              <a:rPr lang="en-US" dirty="0" err="1">
                <a:latin typeface="+mj-lt"/>
              </a:rPr>
              <a:t>Behav</a:t>
            </a:r>
            <a:r>
              <a:rPr lang="en-US" dirty="0">
                <a:latin typeface="+mj-lt"/>
              </a:rPr>
              <a:t> 1992; 2:443-455.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Bianchi-</a:t>
            </a:r>
            <a:r>
              <a:rPr lang="en-US" dirty="0" err="1">
                <a:latin typeface="+mj-lt"/>
              </a:rPr>
              <a:t>Demicelli</a:t>
            </a:r>
            <a:r>
              <a:rPr lang="en-US" dirty="0">
                <a:latin typeface="+mj-lt"/>
              </a:rPr>
              <a:t> F, Perrin E, Bianchi PG, Dumont P, </a:t>
            </a:r>
            <a:r>
              <a:rPr lang="en-US" dirty="0" err="1">
                <a:latin typeface="+mj-lt"/>
              </a:rPr>
              <a:t>Ludicke</a:t>
            </a:r>
            <a:r>
              <a:rPr lang="en-US" dirty="0">
                <a:latin typeface="+mj-lt"/>
              </a:rPr>
              <a:t> F, Campana A. (2003). Contraceptive practice before and after termination of pregnancy: A prospective study. Contraception 2003; 76:107-113. 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Bradshaw Z, Slade P. The effects of induced abortion on emotional experiences and relationships: A critical review of the literature. Clin Psychol Rev 2003; 23:929-958.</a:t>
            </a:r>
          </a:p>
          <a:p>
            <a:endParaRPr lang="en-US" dirty="0">
              <a:latin typeface="+mj-lt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Conklin, M. P., &amp; O'Connor, B. P. (1995). Beliefs about the fetus as a moderator of postabortion psychological well-being. Journal of Social &amp; Clinical Psychology, 14, 76-95.</a:t>
            </a:r>
          </a:p>
          <a:p>
            <a:endParaRPr lang="en-US" dirty="0">
              <a:latin typeface="+mj-lt"/>
            </a:endParaRPr>
          </a:p>
          <a:p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Kero, A.,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Hoegberg</a:t>
            </a:r>
            <a:r>
              <a:rPr lang="es-E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U., &amp; Lalos, A. (2004).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Wellbeing and mental growth – long-term effects of legal abortion. Social Science and Medicine, 58, 2559-2569.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Lauzon P, Roger-Achim D, Achim A, Boyer R. Emotional distress among couples involved in first trimester abortions. Can Fam Physician 2000; 46:2033-2040.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Rue VM, Coleman PK, Rue JJ, Reardon DC.  Induced abortion and traumatic stress: A preliminary comparison of American and Russian women. Med Sci </a:t>
            </a:r>
            <a:r>
              <a:rPr lang="en-US" dirty="0" err="1">
                <a:latin typeface="+mj-lt"/>
              </a:rPr>
              <a:t>Monit</a:t>
            </a:r>
            <a:r>
              <a:rPr lang="en-US" dirty="0">
                <a:latin typeface="+mj-lt"/>
              </a:rPr>
              <a:t> 2004;10: SR5-S16.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7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04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9836" y="2308011"/>
            <a:ext cx="3630275" cy="3558029"/>
          </a:xfrm>
          <a:custGeom>
            <a:avLst/>
            <a:gdLst/>
            <a:ahLst/>
            <a:cxnLst/>
            <a:rect l="l" t="t" r="r" b="b"/>
            <a:pathLst>
              <a:path w="10463292" h="10463292">
                <a:moveTo>
                  <a:pt x="0" y="0"/>
                </a:moveTo>
                <a:lnTo>
                  <a:pt x="10463291" y="0"/>
                </a:lnTo>
                <a:lnTo>
                  <a:pt x="10463291" y="10463292"/>
                </a:lnTo>
                <a:lnTo>
                  <a:pt x="0" y="10463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00"/>
          </a:p>
        </p:txBody>
      </p:sp>
      <p:sp>
        <p:nvSpPr>
          <p:cNvPr id="3" name="TextBox 3"/>
          <p:cNvSpPr txBox="1"/>
          <p:nvPr/>
        </p:nvSpPr>
        <p:spPr>
          <a:xfrm>
            <a:off x="514350" y="2173300"/>
            <a:ext cx="4777357" cy="147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3"/>
              </a:lnSpc>
            </a:pPr>
            <a:r>
              <a:rPr lang="en-US" sz="3026" spc="15" dirty="0">
                <a:solidFill>
                  <a:srgbClr val="F5F7EF"/>
                </a:solidFill>
                <a:latin typeface="Ethic New"/>
                <a:ea typeface="Ethic New"/>
                <a:cs typeface="Ethic New"/>
                <a:sym typeface="Ethic New"/>
              </a:rPr>
              <a:t>Where Science Meets Contemporary Reproductive Loss Needs</a:t>
            </a:r>
          </a:p>
        </p:txBody>
      </p:sp>
    </p:spTree>
    <p:extLst>
      <p:ext uri="{BB962C8B-B14F-4D97-AF65-F5344CB8AC3E}">
        <p14:creationId xmlns:p14="http://schemas.microsoft.com/office/powerpoint/2010/main" val="33166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3581401" cy="1905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Abortion is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Inherently Relational</a:t>
            </a:r>
          </a:p>
        </p:txBody>
      </p:sp>
      <p:sp>
        <p:nvSpPr>
          <p:cNvPr id="45065" name="Rectangle 9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5105400" y="1905000"/>
            <a:ext cx="4038600" cy="4525963"/>
          </a:xfrm>
        </p:spPr>
        <p:txBody>
          <a:bodyPr/>
          <a:lstStyle/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>
              <a:buFont typeface="Wingdings" charset="2"/>
              <a:buNone/>
            </a:pPr>
            <a:endParaRPr lang="en-US" altLang="en-US" sz="2800"/>
          </a:p>
        </p:txBody>
      </p:sp>
      <p:pic>
        <p:nvPicPr>
          <p:cNvPr id="19460" name="Picture 23" descr="Th_Babies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6679">
            <a:off x="4178819" y="489019"/>
            <a:ext cx="4800599" cy="4723263"/>
          </a:xfrm>
          <a:effectLst>
            <a:softEdge rad="241300"/>
          </a:effectLst>
        </p:spPr>
      </p:pic>
      <p:pic>
        <p:nvPicPr>
          <p:cNvPr id="21" name="Content Placeholder 20" descr="A person and person holding hands&#10;&#10;Description automatically generated">
            <a:extLst>
              <a:ext uri="{FF2B5EF4-FFF2-40B4-BE49-F238E27FC236}">
                <a16:creationId xmlns:a16="http://schemas.microsoft.com/office/drawing/2014/main" id="{0F642850-76E1-6429-A882-3AD6CA2910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01" y="2317925"/>
            <a:ext cx="6836538" cy="4113038"/>
          </a:xfrm>
        </p:spPr>
      </p:pic>
    </p:spTree>
    <p:extLst>
      <p:ext uri="{BB962C8B-B14F-4D97-AF65-F5344CB8AC3E}">
        <p14:creationId xmlns:p14="http://schemas.microsoft.com/office/powerpoint/2010/main" val="16169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2" name="Rectangle 14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Abortion is 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Inherently Relational</a:t>
            </a:r>
          </a:p>
        </p:txBody>
      </p:sp>
      <p:sp>
        <p:nvSpPr>
          <p:cNvPr id="48139" name="Rectangle 11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5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Resolution of an unplanned pregnancy is based on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each individual’s previous experiences, the couple’s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connection to one another, each partner’s relationship to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the developing fetus, and many other personal, relational,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and situational factors.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If a pregnancy is terminated, the abortion becomes a part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of the couple’s shared history with potential to seriously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</a:rPr>
              <a:t>impact their future.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1400" dirty="0">
              <a:solidFill>
                <a:schemeClr val="bg1"/>
              </a:solidFill>
              <a:latin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0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57400" y="244475"/>
            <a:ext cx="6784975" cy="8985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2590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62000" y="1143000"/>
            <a:ext cx="4572000" cy="4953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Studies have linked abortion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with increased risk for various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problems: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Communication difficulties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Sexual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loss of sexual desire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reduced frequency of intercourse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loss of orgasm 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reduced satisfaction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Domestic violence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chemeClr val="bg1"/>
                </a:solidFill>
                <a:latin typeface="+mj-lt"/>
              </a:rPr>
              <a:t>Separation and divorce </a:t>
            </a:r>
          </a:p>
        </p:txBody>
      </p:sp>
      <p:pic>
        <p:nvPicPr>
          <p:cNvPr id="22532" name="Picture 5" descr="sexual-problem-pic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041525"/>
            <a:ext cx="3355975" cy="3355975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47072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0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09600" y="244475"/>
            <a:ext cx="8232775" cy="10509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Literature Review</a:t>
            </a:r>
          </a:p>
        </p:txBody>
      </p:sp>
      <p:sp>
        <p:nvSpPr>
          <p:cNvPr id="26419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1524000"/>
            <a:ext cx="42672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600"/>
                  </a:outerShdw>
                </a:effectLst>
                <a:latin typeface="+mj-lt"/>
              </a:rPr>
              <a:t>In 2000 Lauzon and colleagues reported 12% of women and 18% of men indicated an abortion adversely affected their relationship.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dirty="0">
              <a:solidFill>
                <a:schemeClr val="tx1"/>
              </a:solidFill>
              <a:effectLst>
                <a:outerShdw blurRad="38100" dist="38100" dir="2700000" algn="tl">
                  <a:srgbClr val="006600"/>
                </a:outerShdw>
              </a:effectLst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6600"/>
                  </a:outerShdw>
                </a:effectLst>
                <a:latin typeface="+mj-lt"/>
              </a:rPr>
              <a:t>In a large, well-controlled, longitudinal study by Barnett and colleagues (1992), 22% of German women’s relationships with their partners had ended by one year post-abortion.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660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effectLst>
                <a:outerShdw blurRad="38100" dist="38100" dir="2700000" algn="tl">
                  <a:srgbClr val="006600"/>
                </a:outerShdw>
              </a:effectLst>
            </a:endParaRPr>
          </a:p>
        </p:txBody>
      </p:sp>
      <p:pic>
        <p:nvPicPr>
          <p:cNvPr id="5" name="Content Placeholder 4" descr="A person holding a hand of a person&#10;&#10;Description automatically generated">
            <a:extLst>
              <a:ext uri="{FF2B5EF4-FFF2-40B4-BE49-F238E27FC236}">
                <a16:creationId xmlns:a16="http://schemas.microsoft.com/office/drawing/2014/main" id="{E04F4397-377A-2353-8B77-0F8A33430D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647700"/>
            <a:ext cx="3708400" cy="5562600"/>
          </a:xfrm>
        </p:spPr>
      </p:pic>
    </p:spTree>
    <p:extLst>
      <p:ext uri="{BB962C8B-B14F-4D97-AF65-F5344CB8AC3E}">
        <p14:creationId xmlns:p14="http://schemas.microsoft.com/office/powerpoint/2010/main" val="162612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3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27125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chemeClr val="tx1"/>
                </a:solidFill>
              </a:rPr>
              <a:t>Literature Review</a:t>
            </a:r>
          </a:p>
        </p:txBody>
      </p:sp>
      <p:sp>
        <p:nvSpPr>
          <p:cNvPr id="26829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85335" y="1654629"/>
            <a:ext cx="4260215" cy="49747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In a 2004 study led by Vincent Rue, 6.2% of Russian women and 24% of American women reported sexual problems directly attributed to a prior abortion.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+mj-lt"/>
              </a:rPr>
              <a:t>In a Swiss longitudinal study of over 100 women, 31% reported at least one sexual problem 6 months post-abortion (Bianchi-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Demicelli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 et al., 2002).</a:t>
            </a:r>
          </a:p>
        </p:txBody>
      </p:sp>
      <p:pic>
        <p:nvPicPr>
          <p:cNvPr id="13" name="Content Placeholder 12" descr="A person lying on a bed&#10;&#10;Description automatically generated">
            <a:extLst>
              <a:ext uri="{FF2B5EF4-FFF2-40B4-BE49-F238E27FC236}">
                <a16:creationId xmlns:a16="http://schemas.microsoft.com/office/drawing/2014/main" id="{7A00024C-4A1F-47B5-F90B-74A34BE691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62100"/>
            <a:ext cx="2971800" cy="4457700"/>
          </a:xfrm>
        </p:spPr>
      </p:pic>
    </p:spTree>
    <p:extLst>
      <p:ext uri="{BB962C8B-B14F-4D97-AF65-F5344CB8AC3E}">
        <p14:creationId xmlns:p14="http://schemas.microsoft.com/office/powerpoint/2010/main" val="5238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33400" y="244475"/>
            <a:ext cx="8308975" cy="1142106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269320" name="Rectangle 8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600200"/>
            <a:ext cx="4724400" cy="4495800"/>
          </a:xfrm>
        </p:spPr>
        <p:txBody>
          <a:bodyPr>
            <a:noAutofit/>
          </a:bodyPr>
          <a:lstStyle/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Bradshaw and Slade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concluded that 10-20% of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women experience sexual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problems in the early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months after an abortion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and 5-20% of women 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report sexual difficulties a</a:t>
            </a:r>
          </a:p>
          <a:p>
            <a:pPr eaLnBrk="1" hangingPunct="1">
              <a:buFont typeface="Wingdings" charset="2"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+mj-lt"/>
              </a:rPr>
              <a:t>year later. </a:t>
            </a:r>
          </a:p>
        </p:txBody>
      </p:sp>
      <p:pic>
        <p:nvPicPr>
          <p:cNvPr id="9" name="Content Placeholder 8" descr="A person and person sitting on a couch&#10;&#10;Description automatically generated">
            <a:extLst>
              <a:ext uri="{FF2B5EF4-FFF2-40B4-BE49-F238E27FC236}">
                <a16:creationId xmlns:a16="http://schemas.microsoft.com/office/drawing/2014/main" id="{B3579987-1279-3BF7-384E-7F858201FE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9439">
            <a:off x="4753543" y="1837393"/>
            <a:ext cx="3886201" cy="2590800"/>
          </a:xfrm>
        </p:spPr>
      </p:pic>
    </p:spTree>
    <p:extLst>
      <p:ext uri="{BB962C8B-B14F-4D97-AF65-F5344CB8AC3E}">
        <p14:creationId xmlns:p14="http://schemas.microsoft.com/office/powerpoint/2010/main" val="177929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D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273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  <a:effectLst>
            <a:softEdge rad="0"/>
          </a:effectLst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Few studies on abortion-related sexual difficulties have explored </a:t>
            </a:r>
            <a:r>
              <a:rPr lang="en-US" altLang="en-US" sz="2800" i="1" dirty="0">
                <a:solidFill>
                  <a:schemeClr val="bg1"/>
                </a:solidFill>
                <a:latin typeface="+mj-lt"/>
              </a:rPr>
              <a:t>why</a:t>
            </a: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 the problems arise. One study revealed decreased sexual desire was associated with not feeling worthy of one’s partner.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solidFill>
                <a:schemeClr val="bg1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+mj-lt"/>
              </a:rPr>
              <a:t>In studies of involuntary perinatal loss, sexual disinterest has been related to depression, fatigue, numbness, preoccupation, and discomfort based on sexual activity serving as a reminder of the previous conception, fear of pregnancy, and viewing pleasure as incompatible with mourning. </a:t>
            </a:r>
          </a:p>
        </p:txBody>
      </p:sp>
    </p:spTree>
    <p:extLst>
      <p:ext uri="{BB962C8B-B14F-4D97-AF65-F5344CB8AC3E}">
        <p14:creationId xmlns:p14="http://schemas.microsoft.com/office/powerpoint/2010/main" val="12340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5_Default Design">
  <a:themeElements>
    <a:clrScheme name="Default Design 12">
      <a:dk1>
        <a:srgbClr val="2D2015"/>
      </a:dk1>
      <a:lt1>
        <a:srgbClr val="FFFFFF"/>
      </a:lt1>
      <a:dk2>
        <a:srgbClr val="B16851"/>
      </a:dk2>
      <a:lt2>
        <a:srgbClr val="DE8E94"/>
      </a:lt2>
      <a:accent1>
        <a:srgbClr val="9B6177"/>
      </a:accent1>
      <a:accent2>
        <a:srgbClr val="8F5F2F"/>
      </a:accent2>
      <a:accent3>
        <a:srgbClr val="D5B9B3"/>
      </a:accent3>
      <a:accent4>
        <a:srgbClr val="DADADA"/>
      </a:accent4>
      <a:accent5>
        <a:srgbClr val="CBB7BD"/>
      </a:accent5>
      <a:accent6>
        <a:srgbClr val="81552A"/>
      </a:accent6>
      <a:hlink>
        <a:srgbClr val="D494B1"/>
      </a:hlink>
      <a:folHlink>
        <a:srgbClr val="B8C3C4"/>
      </a:folHlink>
    </a:clrScheme>
    <a:fontScheme name="Default Desig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Default Design 1">
        <a:dk1>
          <a:srgbClr val="F8F8F8"/>
        </a:dk1>
        <a:lt1>
          <a:srgbClr val="FFFFFF"/>
        </a:lt1>
        <a:dk2>
          <a:srgbClr val="FCD4DE"/>
        </a:dk2>
        <a:lt2>
          <a:srgbClr val="333333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5D5D5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DDDDDD"/>
        </a:dk1>
        <a:lt1>
          <a:srgbClr val="FFFFFF"/>
        </a:lt1>
        <a:dk2>
          <a:srgbClr val="FED2D2"/>
        </a:dk2>
        <a:lt2>
          <a:srgbClr val="808080"/>
        </a:lt2>
        <a:accent1>
          <a:srgbClr val="BF97A1"/>
        </a:accent1>
        <a:accent2>
          <a:srgbClr val="333399"/>
        </a:accent2>
        <a:accent3>
          <a:srgbClr val="FFFFFF"/>
        </a:accent3>
        <a:accent4>
          <a:srgbClr val="BDBDBD"/>
        </a:accent4>
        <a:accent5>
          <a:srgbClr val="DCC9CD"/>
        </a:accent5>
        <a:accent6>
          <a:srgbClr val="2D2D8A"/>
        </a:accent6>
        <a:hlink>
          <a:srgbClr val="FFCC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F5E7E8"/>
        </a:dk1>
        <a:lt1>
          <a:srgbClr val="FFFFFF"/>
        </a:lt1>
        <a:dk2>
          <a:srgbClr val="FFCCCC"/>
        </a:dk2>
        <a:lt2>
          <a:srgbClr val="969696"/>
        </a:lt2>
        <a:accent1>
          <a:srgbClr val="C38BA3"/>
        </a:accent1>
        <a:accent2>
          <a:srgbClr val="FF9966"/>
        </a:accent2>
        <a:accent3>
          <a:srgbClr val="FFFFFF"/>
        </a:accent3>
        <a:accent4>
          <a:srgbClr val="D1C5C6"/>
        </a:accent4>
        <a:accent5>
          <a:srgbClr val="DEC4CE"/>
        </a:accent5>
        <a:accent6>
          <a:srgbClr val="E78A5C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FFF3F3"/>
        </a:dk1>
        <a:lt1>
          <a:srgbClr val="FFFFFF"/>
        </a:lt1>
        <a:dk2>
          <a:srgbClr val="FFB9BE"/>
        </a:dk2>
        <a:lt2>
          <a:srgbClr val="808080"/>
        </a:lt2>
        <a:accent1>
          <a:srgbClr val="E5B3CC"/>
        </a:accent1>
        <a:accent2>
          <a:srgbClr val="F9DFE8"/>
        </a:accent2>
        <a:accent3>
          <a:srgbClr val="FFFFFF"/>
        </a:accent3>
        <a:accent4>
          <a:srgbClr val="DAD0D0"/>
        </a:accent4>
        <a:accent5>
          <a:srgbClr val="F0D6E2"/>
        </a:accent5>
        <a:accent6>
          <a:srgbClr val="E2CAD2"/>
        </a:accent6>
        <a:hlink>
          <a:srgbClr val="993366"/>
        </a:hlink>
        <a:folHlink>
          <a:srgbClr val="E45A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ED9DBD"/>
        </a:dk1>
        <a:lt1>
          <a:srgbClr val="F7DDE6"/>
        </a:lt1>
        <a:dk2>
          <a:srgbClr val="FFCCCC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AEBF0"/>
        </a:accent3>
        <a:accent4>
          <a:srgbClr val="CA85A1"/>
        </a:accent4>
        <a:accent5>
          <a:srgbClr val="FFFFFF"/>
        </a:accent5>
        <a:accent6>
          <a:srgbClr val="7FB3E7"/>
        </a:accent6>
        <a:hlink>
          <a:srgbClr val="D67CA5"/>
        </a:hlink>
        <a:folHlink>
          <a:srgbClr val="5E2A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B2B2B2"/>
        </a:dk1>
        <a:lt1>
          <a:srgbClr val="DDDDDD"/>
        </a:lt1>
        <a:dk2>
          <a:srgbClr val="F0A8B2"/>
        </a:dk2>
        <a:lt2>
          <a:srgbClr val="777777"/>
        </a:lt2>
        <a:accent1>
          <a:srgbClr val="FFFFF7"/>
        </a:accent1>
        <a:accent2>
          <a:srgbClr val="D9496F"/>
        </a:accent2>
        <a:accent3>
          <a:srgbClr val="EBEBEB"/>
        </a:accent3>
        <a:accent4>
          <a:srgbClr val="979797"/>
        </a:accent4>
        <a:accent5>
          <a:srgbClr val="FFFFFA"/>
        </a:accent5>
        <a:accent6>
          <a:srgbClr val="C44164"/>
        </a:accent6>
        <a:hlink>
          <a:srgbClr val="993366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5A58"/>
        </a:dk1>
        <a:lt1>
          <a:srgbClr val="FFCCCC"/>
        </a:lt1>
        <a:dk2>
          <a:srgbClr val="5F9095"/>
        </a:dk2>
        <a:lt2>
          <a:srgbClr val="FFCCCC"/>
        </a:lt2>
        <a:accent1>
          <a:srgbClr val="640032"/>
        </a:accent1>
        <a:accent2>
          <a:srgbClr val="EAC4DD"/>
        </a:accent2>
        <a:accent3>
          <a:srgbClr val="B6C6C8"/>
        </a:accent3>
        <a:accent4>
          <a:srgbClr val="DAAEAE"/>
        </a:accent4>
        <a:accent5>
          <a:srgbClr val="B8AAAD"/>
        </a:accent5>
        <a:accent6>
          <a:srgbClr val="D4B1C8"/>
        </a:accent6>
        <a:hlink>
          <a:srgbClr val="DC7AAB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5C1F00"/>
        </a:dk1>
        <a:lt1>
          <a:srgbClr val="FFCCCC"/>
        </a:lt1>
        <a:dk2>
          <a:srgbClr val="D3014C"/>
        </a:dk2>
        <a:lt2>
          <a:srgbClr val="E29096"/>
        </a:lt2>
        <a:accent1>
          <a:srgbClr val="A50021"/>
        </a:accent1>
        <a:accent2>
          <a:srgbClr val="BE7960"/>
        </a:accent2>
        <a:accent3>
          <a:srgbClr val="E6AAB2"/>
        </a:accent3>
        <a:accent4>
          <a:srgbClr val="DAAEAE"/>
        </a:accent4>
        <a:accent5>
          <a:srgbClr val="CFAAAB"/>
        </a:accent5>
        <a:accent6>
          <a:srgbClr val="AC6D56"/>
        </a:accent6>
        <a:hlink>
          <a:srgbClr val="EEAAB7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3366"/>
        </a:dk1>
        <a:lt1>
          <a:srgbClr val="FFCCCC"/>
        </a:lt1>
        <a:dk2>
          <a:srgbClr val="EBC1CF"/>
        </a:dk2>
        <a:lt2>
          <a:srgbClr val="FFCCCC"/>
        </a:lt2>
        <a:accent1>
          <a:srgbClr val="D18192"/>
        </a:accent1>
        <a:accent2>
          <a:srgbClr val="DF9D6B"/>
        </a:accent2>
        <a:accent3>
          <a:srgbClr val="F3DDE4"/>
        </a:accent3>
        <a:accent4>
          <a:srgbClr val="DAAEAE"/>
        </a:accent4>
        <a:accent5>
          <a:srgbClr val="E5C1C7"/>
        </a:accent5>
        <a:accent6>
          <a:srgbClr val="CA8E60"/>
        </a:accent6>
        <a:hlink>
          <a:srgbClr val="FFBDD3"/>
        </a:hlink>
        <a:folHlink>
          <a:srgbClr val="8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36699"/>
        </a:dk1>
        <a:lt1>
          <a:srgbClr val="F0D8E2"/>
        </a:lt1>
        <a:dk2>
          <a:srgbClr val="C0C0C0"/>
        </a:dk2>
        <a:lt2>
          <a:srgbClr val="F2E2E5"/>
        </a:lt2>
        <a:accent1>
          <a:srgbClr val="990033"/>
        </a:accent1>
        <a:accent2>
          <a:srgbClr val="969696"/>
        </a:accent2>
        <a:accent3>
          <a:srgbClr val="DCDCDC"/>
        </a:accent3>
        <a:accent4>
          <a:srgbClr val="CDB8C1"/>
        </a:accent4>
        <a:accent5>
          <a:srgbClr val="CAAAAD"/>
        </a:accent5>
        <a:accent6>
          <a:srgbClr val="878787"/>
        </a:accent6>
        <a:hlink>
          <a:srgbClr val="CE98A5"/>
        </a:hlink>
        <a:folHlink>
          <a:srgbClr val="FE8A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9E6269"/>
        </a:dk2>
        <a:lt2>
          <a:srgbClr val="FFFFFF"/>
        </a:lt2>
        <a:accent1>
          <a:srgbClr val="805459"/>
        </a:accent1>
        <a:accent2>
          <a:srgbClr val="990033"/>
        </a:accent2>
        <a:accent3>
          <a:srgbClr val="CCB7B9"/>
        </a:accent3>
        <a:accent4>
          <a:srgbClr val="DADADA"/>
        </a:accent4>
        <a:accent5>
          <a:srgbClr val="C0B3B5"/>
        </a:accent5>
        <a:accent6>
          <a:srgbClr val="8A002D"/>
        </a:accent6>
        <a:hlink>
          <a:srgbClr val="FFCCCC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B16851"/>
        </a:dk2>
        <a:lt2>
          <a:srgbClr val="DE8E94"/>
        </a:lt2>
        <a:accent1>
          <a:srgbClr val="9B6177"/>
        </a:accent1>
        <a:accent2>
          <a:srgbClr val="8F5F2F"/>
        </a:accent2>
        <a:accent3>
          <a:srgbClr val="D5B9B3"/>
        </a:accent3>
        <a:accent4>
          <a:srgbClr val="DADADA"/>
        </a:accent4>
        <a:accent5>
          <a:srgbClr val="CBB7BD"/>
        </a:accent5>
        <a:accent6>
          <a:srgbClr val="81552A"/>
        </a:accent6>
        <a:hlink>
          <a:srgbClr val="D494B1"/>
        </a:hlink>
        <a:folHlink>
          <a:srgbClr val="B8C3C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1122</Words>
  <Application>Microsoft Macintosh PowerPoint</Application>
  <PresentationFormat>On-screen Show (4:3)</PresentationFormat>
  <Paragraphs>148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Unicode MS</vt:lpstr>
      <vt:lpstr>Arial</vt:lpstr>
      <vt:lpstr>Book Antiqua</vt:lpstr>
      <vt:lpstr>Calibri</vt:lpstr>
      <vt:lpstr>Century Gothic</vt:lpstr>
      <vt:lpstr>Ethic New</vt:lpstr>
      <vt:lpstr>Times New Roman</vt:lpstr>
      <vt:lpstr>Tw Cen MT</vt:lpstr>
      <vt:lpstr>Wingdings</vt:lpstr>
      <vt:lpstr>5_Default Design</vt:lpstr>
      <vt:lpstr>Thatch</vt:lpstr>
      <vt:lpstr>PowerPoint Presentation</vt:lpstr>
      <vt:lpstr>      Abortion  and  Women’s Relational Health            </vt:lpstr>
      <vt:lpstr>Abortion is  Inherently Relational</vt:lpstr>
      <vt:lpstr>Abortion is  Inherently Relational</vt:lpstr>
      <vt:lpstr>Literature Review</vt:lpstr>
      <vt:lpstr>Literature Review</vt:lpstr>
      <vt:lpstr>Literature Review</vt:lpstr>
      <vt:lpstr>Literature Review</vt:lpstr>
      <vt:lpstr>Literature Review</vt:lpstr>
      <vt:lpstr>Sources of Conflict Pre-Abortion</vt:lpstr>
      <vt:lpstr>Post-Abortion Psychological Effects</vt:lpstr>
      <vt:lpstr>PowerPoint Presentation</vt:lpstr>
      <vt:lpstr>Belief in the humanity of the Fetus</vt:lpstr>
      <vt:lpstr>Guilt</vt:lpstr>
      <vt:lpstr>Anger</vt:lpstr>
      <vt:lpstr>Unresolved Grief/Bereavement</vt:lpstr>
      <vt:lpstr>Unresolved Grief/Bereavement</vt:lpstr>
      <vt:lpstr>Unresolved Grief/Bereavement</vt:lpstr>
      <vt:lpstr>Unresolved Grief/Bereavement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Psychology of  Abortion:  Addressing  the Critical Questions to  Maximize Patient Care  in 2012</dc:title>
  <dc:creator>User</dc:creator>
  <cp:lastModifiedBy>Raquel Guzman</cp:lastModifiedBy>
  <cp:revision>390</cp:revision>
  <cp:lastPrinted>2014-06-20T19:41:46Z</cp:lastPrinted>
  <dcterms:created xsi:type="dcterms:W3CDTF">2012-01-08T01:58:23Z</dcterms:created>
  <dcterms:modified xsi:type="dcterms:W3CDTF">2025-11-19T02:22:50Z</dcterms:modified>
</cp:coreProperties>
</file>