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4"/>
  </p:sldMasterIdLst>
  <p:notesMasterIdLst>
    <p:notesMasterId r:id="rId24"/>
  </p:notesMasterIdLst>
  <p:handoutMasterIdLst>
    <p:handoutMasterId r:id="rId25"/>
  </p:handoutMasterIdLst>
  <p:sldIdLst>
    <p:sldId id="633" r:id="rId5"/>
    <p:sldId id="332" r:id="rId6"/>
    <p:sldId id="334" r:id="rId7"/>
    <p:sldId id="336" r:id="rId8"/>
    <p:sldId id="338" r:id="rId9"/>
    <p:sldId id="333" r:id="rId10"/>
    <p:sldId id="346" r:id="rId11"/>
    <p:sldId id="348" r:id="rId12"/>
    <p:sldId id="347" r:id="rId13"/>
    <p:sldId id="350" r:id="rId14"/>
    <p:sldId id="351" r:id="rId15"/>
    <p:sldId id="349" r:id="rId16"/>
    <p:sldId id="352" r:id="rId17"/>
    <p:sldId id="353" r:id="rId18"/>
    <p:sldId id="354" r:id="rId19"/>
    <p:sldId id="355" r:id="rId20"/>
    <p:sldId id="356" r:id="rId21"/>
    <p:sldId id="357"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C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374" autoAdjust="0"/>
  </p:normalViewPr>
  <p:slideViewPr>
    <p:cSldViewPr snapToGrid="0">
      <p:cViewPr varScale="1">
        <p:scale>
          <a:sx n="105" d="100"/>
          <a:sy n="105" d="100"/>
        </p:scale>
        <p:origin x="216" y="552"/>
      </p:cViewPr>
      <p:guideLst>
        <p:guide orient="horz" pos="2160"/>
        <p:guide pos="3840"/>
      </p:guideLst>
    </p:cSldViewPr>
  </p:slideViewPr>
  <p:outlineViewPr>
    <p:cViewPr>
      <p:scale>
        <a:sx n="33" d="100"/>
        <a:sy n="33" d="100"/>
      </p:scale>
      <p:origin x="0" y="-3456"/>
    </p:cViewPr>
  </p:outlineViewPr>
  <p:notesTextViewPr>
    <p:cViewPr>
      <p:scale>
        <a:sx n="1" d="1"/>
        <a:sy n="1" d="1"/>
      </p:scale>
      <p:origin x="0" y="0"/>
    </p:cViewPr>
  </p:notesTextViewPr>
  <p:sorterViewPr>
    <p:cViewPr>
      <p:scale>
        <a:sx n="100" d="100"/>
        <a:sy n="100" d="100"/>
      </p:scale>
      <p:origin x="0" y="-7325"/>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84B1C-9261-4532-B5DB-104AE7BB492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BD8165C-F603-45D6-B17D-CFFA44D9CBBF}">
      <dgm:prSet/>
      <dgm:spPr/>
      <dgm:t>
        <a:bodyPr/>
        <a:lstStyle/>
        <a:p>
          <a:r>
            <a:rPr lang="en-US" dirty="0"/>
            <a:t>S</a:t>
          </a:r>
          <a:r>
            <a:rPr lang="en-US" b="0" i="0" dirty="0"/>
            <a:t>tillbirth has potential to affect women’s approach to life and death, self-esteem, and their own identity</a:t>
          </a:r>
          <a:r>
            <a:rPr lang="en-US" dirty="0"/>
            <a:t> (</a:t>
          </a:r>
          <a:r>
            <a:rPr lang="en-US" b="0" i="0" dirty="0" err="1"/>
            <a:t>Heazell</a:t>
          </a:r>
          <a:r>
            <a:rPr lang="en-US" b="0" i="0" dirty="0"/>
            <a:t> and colleagues, 2016). In an extensive review, </a:t>
          </a:r>
          <a:r>
            <a:rPr lang="en-US" b="0" i="0" dirty="0" err="1"/>
            <a:t>Heazell</a:t>
          </a:r>
          <a:r>
            <a:rPr lang="en-US" b="0" i="0" dirty="0"/>
            <a:t> et al. (2016) reported </a:t>
          </a:r>
          <a:r>
            <a:rPr lang="en-US" dirty="0"/>
            <a:t>some women </a:t>
          </a:r>
          <a:r>
            <a:rPr lang="en-US" b="0" i="0" dirty="0"/>
            <a:t>lose their sense of control, including in </a:t>
          </a:r>
          <a:r>
            <a:rPr lang="en-US" dirty="0"/>
            <a:t>later </a:t>
          </a:r>
          <a:r>
            <a:rPr lang="en-US" b="0" i="0" dirty="0"/>
            <a:t>pregnancies, and their confidence in parenthood and child-rearing. </a:t>
          </a:r>
          <a:endParaRPr lang="en-US" dirty="0"/>
        </a:p>
      </dgm:t>
    </dgm:pt>
    <dgm:pt modelId="{A3C540EB-4C80-40D1-8859-52D052605C03}" type="parTrans" cxnId="{5829A05B-2A13-4132-9C4B-9A650DC27B98}">
      <dgm:prSet/>
      <dgm:spPr/>
      <dgm:t>
        <a:bodyPr/>
        <a:lstStyle/>
        <a:p>
          <a:endParaRPr lang="en-US"/>
        </a:p>
      </dgm:t>
    </dgm:pt>
    <dgm:pt modelId="{83E9574E-E646-4FCE-B889-132C76155BD3}" type="sibTrans" cxnId="{5829A05B-2A13-4132-9C4B-9A650DC27B98}">
      <dgm:prSet/>
      <dgm:spPr/>
      <dgm:t>
        <a:bodyPr/>
        <a:lstStyle/>
        <a:p>
          <a:endParaRPr lang="en-US"/>
        </a:p>
      </dgm:t>
    </dgm:pt>
    <dgm:pt modelId="{A4805536-E87B-4119-8729-C5CB4B47AC73}">
      <dgm:prSet/>
      <dgm:spPr/>
      <dgm:t>
        <a:bodyPr/>
        <a:lstStyle/>
        <a:p>
          <a:r>
            <a:rPr lang="en-US" b="0" i="0"/>
            <a:t>Some women avoid contact with babies, creating social isolation and worsening depressive symptoms. Others reported being hesitant to meet their neighbors or those who had known them when pregnant. Many stopped going out. </a:t>
          </a:r>
          <a:endParaRPr lang="en-US"/>
        </a:p>
      </dgm:t>
    </dgm:pt>
    <dgm:pt modelId="{F4169AD7-1EDF-4555-8A0E-500F528560D2}" type="parTrans" cxnId="{A0BC444E-206D-49F7-B0BF-42A892489D05}">
      <dgm:prSet/>
      <dgm:spPr/>
      <dgm:t>
        <a:bodyPr/>
        <a:lstStyle/>
        <a:p>
          <a:endParaRPr lang="en-US"/>
        </a:p>
      </dgm:t>
    </dgm:pt>
    <dgm:pt modelId="{195CC1B9-8A34-4FA1-9AC5-DF44EB10A5FF}" type="sibTrans" cxnId="{A0BC444E-206D-49F7-B0BF-42A892489D05}">
      <dgm:prSet/>
      <dgm:spPr/>
      <dgm:t>
        <a:bodyPr/>
        <a:lstStyle/>
        <a:p>
          <a:endParaRPr lang="en-US"/>
        </a:p>
      </dgm:t>
    </dgm:pt>
    <dgm:pt modelId="{846C5E9A-A2DE-4632-8533-62E36B1EAC0A}">
      <dgm:prSet/>
      <dgm:spPr/>
      <dgm:t>
        <a:bodyPr/>
        <a:lstStyle/>
        <a:p>
          <a:r>
            <a:rPr lang="en-US" b="0" i="0"/>
            <a:t>Social isolation could also be involuntary, with parents reporting stigmatization, resulting in them feeling less valued as members of society.</a:t>
          </a:r>
          <a:endParaRPr lang="en-US"/>
        </a:p>
      </dgm:t>
    </dgm:pt>
    <dgm:pt modelId="{E6E4043E-0486-4E89-8990-46F5788BEBC1}" type="parTrans" cxnId="{064FE930-B959-4055-AF18-794CA3817A3D}">
      <dgm:prSet/>
      <dgm:spPr/>
      <dgm:t>
        <a:bodyPr/>
        <a:lstStyle/>
        <a:p>
          <a:endParaRPr lang="en-US"/>
        </a:p>
      </dgm:t>
    </dgm:pt>
    <dgm:pt modelId="{77F4C515-08E9-4645-824C-C698D81C7BD4}" type="sibTrans" cxnId="{064FE930-B959-4055-AF18-794CA3817A3D}">
      <dgm:prSet/>
      <dgm:spPr/>
      <dgm:t>
        <a:bodyPr/>
        <a:lstStyle/>
        <a:p>
          <a:endParaRPr lang="en-US"/>
        </a:p>
      </dgm:t>
    </dgm:pt>
    <dgm:pt modelId="{44B3E705-4A3F-476A-94B5-1B7FF7CD48EE}" type="pres">
      <dgm:prSet presAssocID="{A9C84B1C-9261-4532-B5DB-104AE7BB4922}" presName="linear" presStyleCnt="0">
        <dgm:presLayoutVars>
          <dgm:animLvl val="lvl"/>
          <dgm:resizeHandles val="exact"/>
        </dgm:presLayoutVars>
      </dgm:prSet>
      <dgm:spPr/>
    </dgm:pt>
    <dgm:pt modelId="{5B2C8D65-C696-4E3C-92EE-3B7901981CB5}" type="pres">
      <dgm:prSet presAssocID="{9BD8165C-F603-45D6-B17D-CFFA44D9CBBF}" presName="parentText" presStyleLbl="node1" presStyleIdx="0" presStyleCnt="3">
        <dgm:presLayoutVars>
          <dgm:chMax val="0"/>
          <dgm:bulletEnabled val="1"/>
        </dgm:presLayoutVars>
      </dgm:prSet>
      <dgm:spPr/>
    </dgm:pt>
    <dgm:pt modelId="{3751B5D9-6C04-416B-923F-EA3FC5D8190D}" type="pres">
      <dgm:prSet presAssocID="{83E9574E-E646-4FCE-B889-132C76155BD3}" presName="spacer" presStyleCnt="0"/>
      <dgm:spPr/>
    </dgm:pt>
    <dgm:pt modelId="{D7315438-3BEA-46D1-A235-98D1AD1FF8F7}" type="pres">
      <dgm:prSet presAssocID="{A4805536-E87B-4119-8729-C5CB4B47AC73}" presName="parentText" presStyleLbl="node1" presStyleIdx="1" presStyleCnt="3">
        <dgm:presLayoutVars>
          <dgm:chMax val="0"/>
          <dgm:bulletEnabled val="1"/>
        </dgm:presLayoutVars>
      </dgm:prSet>
      <dgm:spPr/>
    </dgm:pt>
    <dgm:pt modelId="{B478712B-A1AE-4963-BBD8-0B0261D7DA35}" type="pres">
      <dgm:prSet presAssocID="{195CC1B9-8A34-4FA1-9AC5-DF44EB10A5FF}" presName="spacer" presStyleCnt="0"/>
      <dgm:spPr/>
    </dgm:pt>
    <dgm:pt modelId="{13C03AA8-16BB-46A2-B97D-55D21DEB226B}" type="pres">
      <dgm:prSet presAssocID="{846C5E9A-A2DE-4632-8533-62E36B1EAC0A}" presName="parentText" presStyleLbl="node1" presStyleIdx="2" presStyleCnt="3">
        <dgm:presLayoutVars>
          <dgm:chMax val="0"/>
          <dgm:bulletEnabled val="1"/>
        </dgm:presLayoutVars>
      </dgm:prSet>
      <dgm:spPr/>
    </dgm:pt>
  </dgm:ptLst>
  <dgm:cxnLst>
    <dgm:cxn modelId="{FA9B9B27-F728-4DCE-A449-2F72B00F972A}" type="presOf" srcId="{A9C84B1C-9261-4532-B5DB-104AE7BB4922}" destId="{44B3E705-4A3F-476A-94B5-1B7FF7CD48EE}" srcOrd="0" destOrd="0" presId="urn:microsoft.com/office/officeart/2005/8/layout/vList2"/>
    <dgm:cxn modelId="{064FE930-B959-4055-AF18-794CA3817A3D}" srcId="{A9C84B1C-9261-4532-B5DB-104AE7BB4922}" destId="{846C5E9A-A2DE-4632-8533-62E36B1EAC0A}" srcOrd="2" destOrd="0" parTransId="{E6E4043E-0486-4E89-8990-46F5788BEBC1}" sibTransId="{77F4C515-08E9-4645-824C-C698D81C7BD4}"/>
    <dgm:cxn modelId="{A0BC444E-206D-49F7-B0BF-42A892489D05}" srcId="{A9C84B1C-9261-4532-B5DB-104AE7BB4922}" destId="{A4805536-E87B-4119-8729-C5CB4B47AC73}" srcOrd="1" destOrd="0" parTransId="{F4169AD7-1EDF-4555-8A0E-500F528560D2}" sibTransId="{195CC1B9-8A34-4FA1-9AC5-DF44EB10A5FF}"/>
    <dgm:cxn modelId="{5829A05B-2A13-4132-9C4B-9A650DC27B98}" srcId="{A9C84B1C-9261-4532-B5DB-104AE7BB4922}" destId="{9BD8165C-F603-45D6-B17D-CFFA44D9CBBF}" srcOrd="0" destOrd="0" parTransId="{A3C540EB-4C80-40D1-8859-52D052605C03}" sibTransId="{83E9574E-E646-4FCE-B889-132C76155BD3}"/>
    <dgm:cxn modelId="{D8DDD7C3-F5D3-4B7D-981A-A655AA841BCF}" type="presOf" srcId="{A4805536-E87B-4119-8729-C5CB4B47AC73}" destId="{D7315438-3BEA-46D1-A235-98D1AD1FF8F7}" srcOrd="0" destOrd="0" presId="urn:microsoft.com/office/officeart/2005/8/layout/vList2"/>
    <dgm:cxn modelId="{C548CFC6-2602-4BBB-9A46-136708B1C833}" type="presOf" srcId="{9BD8165C-F603-45D6-B17D-CFFA44D9CBBF}" destId="{5B2C8D65-C696-4E3C-92EE-3B7901981CB5}" srcOrd="0" destOrd="0" presId="urn:microsoft.com/office/officeart/2005/8/layout/vList2"/>
    <dgm:cxn modelId="{57066FEB-9EF7-491D-805F-EA3A64F1A898}" type="presOf" srcId="{846C5E9A-A2DE-4632-8533-62E36B1EAC0A}" destId="{13C03AA8-16BB-46A2-B97D-55D21DEB226B}" srcOrd="0" destOrd="0" presId="urn:microsoft.com/office/officeart/2005/8/layout/vList2"/>
    <dgm:cxn modelId="{384357C8-273E-42D2-BA1A-669F73286636}" type="presParOf" srcId="{44B3E705-4A3F-476A-94B5-1B7FF7CD48EE}" destId="{5B2C8D65-C696-4E3C-92EE-3B7901981CB5}" srcOrd="0" destOrd="0" presId="urn:microsoft.com/office/officeart/2005/8/layout/vList2"/>
    <dgm:cxn modelId="{FDAB26D0-9993-4F17-930A-365C540723A9}" type="presParOf" srcId="{44B3E705-4A3F-476A-94B5-1B7FF7CD48EE}" destId="{3751B5D9-6C04-416B-923F-EA3FC5D8190D}" srcOrd="1" destOrd="0" presId="urn:microsoft.com/office/officeart/2005/8/layout/vList2"/>
    <dgm:cxn modelId="{B449654C-9867-4968-ABB9-20A173E2C25C}" type="presParOf" srcId="{44B3E705-4A3F-476A-94B5-1B7FF7CD48EE}" destId="{D7315438-3BEA-46D1-A235-98D1AD1FF8F7}" srcOrd="2" destOrd="0" presId="urn:microsoft.com/office/officeart/2005/8/layout/vList2"/>
    <dgm:cxn modelId="{D52CBBB2-ADD4-4918-9668-C983482E9138}" type="presParOf" srcId="{44B3E705-4A3F-476A-94B5-1B7FF7CD48EE}" destId="{B478712B-A1AE-4963-BBD8-0B0261D7DA35}" srcOrd="3" destOrd="0" presId="urn:microsoft.com/office/officeart/2005/8/layout/vList2"/>
    <dgm:cxn modelId="{C362215C-E8BA-4463-9ADA-FEDE6BA27081}" type="presParOf" srcId="{44B3E705-4A3F-476A-94B5-1B7FF7CD48EE}" destId="{13C03AA8-16BB-46A2-B97D-55D21DEB226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C8D65-C696-4E3C-92EE-3B7901981CB5}">
      <dsp:nvSpPr>
        <dsp:cNvPr id="0" name=""/>
        <dsp:cNvSpPr/>
      </dsp:nvSpPr>
      <dsp:spPr>
        <a:xfrm>
          <a:off x="0" y="44149"/>
          <a:ext cx="6596380" cy="1769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a:t>
          </a:r>
          <a:r>
            <a:rPr lang="en-US" sz="1800" b="0" i="0" kern="1200" dirty="0"/>
            <a:t>tillbirth has potential to affect women’s approach to life and death, self-esteem, and their own identity</a:t>
          </a:r>
          <a:r>
            <a:rPr lang="en-US" sz="1800" kern="1200" dirty="0"/>
            <a:t> (</a:t>
          </a:r>
          <a:r>
            <a:rPr lang="en-US" sz="1800" b="0" i="0" kern="1200" dirty="0" err="1"/>
            <a:t>Heazell</a:t>
          </a:r>
          <a:r>
            <a:rPr lang="en-US" sz="1800" b="0" i="0" kern="1200" dirty="0"/>
            <a:t> and colleagues, 2016). In an extensive review, </a:t>
          </a:r>
          <a:r>
            <a:rPr lang="en-US" sz="1800" b="0" i="0" kern="1200" dirty="0" err="1"/>
            <a:t>Heazell</a:t>
          </a:r>
          <a:r>
            <a:rPr lang="en-US" sz="1800" b="0" i="0" kern="1200" dirty="0"/>
            <a:t> et al. (2016) reported </a:t>
          </a:r>
          <a:r>
            <a:rPr lang="en-US" sz="1800" kern="1200" dirty="0"/>
            <a:t>some women </a:t>
          </a:r>
          <a:r>
            <a:rPr lang="en-US" sz="1800" b="0" i="0" kern="1200" dirty="0"/>
            <a:t>lose their sense of control, including in </a:t>
          </a:r>
          <a:r>
            <a:rPr lang="en-US" sz="1800" kern="1200" dirty="0"/>
            <a:t>later </a:t>
          </a:r>
          <a:r>
            <a:rPr lang="en-US" sz="1800" b="0" i="0" kern="1200" dirty="0"/>
            <a:t>pregnancies, and their confidence in parenthood and child-rearing. </a:t>
          </a:r>
          <a:endParaRPr lang="en-US" sz="1800" kern="1200" dirty="0"/>
        </a:p>
      </dsp:txBody>
      <dsp:txXfrm>
        <a:off x="86357" y="130506"/>
        <a:ext cx="6423666" cy="1596326"/>
      </dsp:txXfrm>
    </dsp:sp>
    <dsp:sp modelId="{D7315438-3BEA-46D1-A235-98D1AD1FF8F7}">
      <dsp:nvSpPr>
        <dsp:cNvPr id="0" name=""/>
        <dsp:cNvSpPr/>
      </dsp:nvSpPr>
      <dsp:spPr>
        <a:xfrm>
          <a:off x="0" y="1865029"/>
          <a:ext cx="6596380" cy="1769040"/>
        </a:xfrm>
        <a:prstGeom prst="roundRect">
          <a:avLst/>
        </a:prstGeom>
        <a:solidFill>
          <a:schemeClr val="accent2">
            <a:hueOff val="-203606"/>
            <a:satOff val="-1745"/>
            <a:lumOff val="-1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Some women avoid contact with babies, creating social isolation and worsening depressive symptoms. Others reported being hesitant to meet their neighbors or those who had known them when pregnant. Many stopped going out. </a:t>
          </a:r>
          <a:endParaRPr lang="en-US" sz="1800" kern="1200"/>
        </a:p>
      </dsp:txBody>
      <dsp:txXfrm>
        <a:off x="86357" y="1951386"/>
        <a:ext cx="6423666" cy="1596326"/>
      </dsp:txXfrm>
    </dsp:sp>
    <dsp:sp modelId="{13C03AA8-16BB-46A2-B97D-55D21DEB226B}">
      <dsp:nvSpPr>
        <dsp:cNvPr id="0" name=""/>
        <dsp:cNvSpPr/>
      </dsp:nvSpPr>
      <dsp:spPr>
        <a:xfrm>
          <a:off x="0" y="3685909"/>
          <a:ext cx="6596380" cy="1769040"/>
        </a:xfrm>
        <a:prstGeom prst="roundRect">
          <a:avLst/>
        </a:prstGeom>
        <a:solidFill>
          <a:schemeClr val="accent2">
            <a:hueOff val="-407213"/>
            <a:satOff val="-3490"/>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a:t>Social isolation could also be involuntary, with parents reporting stigmatization, resulting in them feeling less valued as members of society.</a:t>
          </a:r>
          <a:endParaRPr lang="en-US" sz="1800" kern="1200"/>
        </a:p>
      </dsp:txBody>
      <dsp:txXfrm>
        <a:off x="86357" y="3772266"/>
        <a:ext cx="6423666" cy="15963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11/18/25</a:t>
            </a:fld>
            <a:endParaRPr lang="en-US" dirty="0"/>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dirty="0"/>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11/18/25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dirty="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2</a:t>
            </a:fld>
            <a:endParaRPr lang="en-US" dirty="0"/>
          </a:p>
        </p:txBody>
      </p:sp>
    </p:spTree>
    <p:extLst>
      <p:ext uri="{BB962C8B-B14F-4D97-AF65-F5344CB8AC3E}">
        <p14:creationId xmlns:p14="http://schemas.microsoft.com/office/powerpoint/2010/main" val="2934884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3</a:t>
            </a:fld>
            <a:endParaRPr lang="en-US" dirty="0"/>
          </a:p>
        </p:txBody>
      </p:sp>
    </p:spTree>
    <p:extLst>
      <p:ext uri="{BB962C8B-B14F-4D97-AF65-F5344CB8AC3E}">
        <p14:creationId xmlns:p14="http://schemas.microsoft.com/office/powerpoint/2010/main" val="289812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4</a:t>
            </a:fld>
            <a:endParaRPr lang="en-US" dirty="0"/>
          </a:p>
        </p:txBody>
      </p:sp>
    </p:spTree>
    <p:extLst>
      <p:ext uri="{BB962C8B-B14F-4D97-AF65-F5344CB8AC3E}">
        <p14:creationId xmlns:p14="http://schemas.microsoft.com/office/powerpoint/2010/main" val="1550389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5</a:t>
            </a:fld>
            <a:endParaRPr lang="en-US" dirty="0"/>
          </a:p>
        </p:txBody>
      </p:sp>
    </p:spTree>
    <p:extLst>
      <p:ext uri="{BB962C8B-B14F-4D97-AF65-F5344CB8AC3E}">
        <p14:creationId xmlns:p14="http://schemas.microsoft.com/office/powerpoint/2010/main" val="1867358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A580F-E35D-42E1-AF82-E41CC201EA91}" type="slidenum">
              <a:rPr lang="en-US" smtClean="0"/>
              <a:t>6</a:t>
            </a:fld>
            <a:endParaRPr lang="en-US" dirty="0"/>
          </a:p>
        </p:txBody>
      </p:sp>
    </p:spTree>
    <p:extLst>
      <p:ext uri="{BB962C8B-B14F-4D97-AF65-F5344CB8AC3E}">
        <p14:creationId xmlns:p14="http://schemas.microsoft.com/office/powerpoint/2010/main" val="172153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45021900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6325330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114321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685800" y="908591"/>
            <a:ext cx="4058728" cy="5225507"/>
          </a:xfrm>
        </p:spPr>
        <p:txBody>
          <a:bodyPr anchor="t">
            <a:normAutofit/>
          </a:bodyPr>
          <a:lstStyle>
            <a:lvl1pPr>
              <a:defRPr sz="3200"/>
            </a:lvl1pPr>
          </a:lstStyle>
          <a:p>
            <a:r>
              <a:rPr lang="en-US" dirty="0"/>
              <a:t>Click to add title</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699125" y="0"/>
            <a:ext cx="5786438" cy="6134100"/>
          </a:xfrm>
        </p:spPr>
        <p:txBody>
          <a:bodyPr/>
          <a:lstStyle>
            <a:lvl1pPr marL="0" indent="0" algn="ctr">
              <a:buNone/>
              <a:defRPr/>
            </a:lvl1pPr>
          </a:lstStyle>
          <a:p>
            <a:r>
              <a:rPr lang="en-US" dirty="0"/>
              <a:t>Click icon to insert picture</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3" name="Straight Connector 2">
            <a:extLst>
              <a:ext uri="{FF2B5EF4-FFF2-40B4-BE49-F238E27FC236}">
                <a16:creationId xmlns:a16="http://schemas.microsoft.com/office/drawing/2014/main" id="{8B32A424-7EFB-F80C-2BDA-94D103A55F77}"/>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8EFEEF-ABDC-22C9-C5DB-0494BEB8687D}"/>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700016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352414-3211-CEB2-31A1-11097989D435}"/>
              </a:ext>
            </a:extLst>
          </p:cNvPr>
          <p:cNvSpPr>
            <a:spLocks noGrp="1"/>
          </p:cNvSpPr>
          <p:nvPr>
            <p:ph type="title" hasCustomPrompt="1"/>
          </p:nvPr>
        </p:nvSpPr>
        <p:spPr>
          <a:xfrm>
            <a:off x="705934" y="723900"/>
            <a:ext cx="3503757" cy="5316415"/>
          </a:xfrm>
        </p:spPr>
        <p:txBody>
          <a:bodyPr>
            <a:normAutofit/>
          </a:bodyPr>
          <a:lstStyle>
            <a:lvl1pPr>
              <a:defRPr sz="3200"/>
            </a:lvl1pPr>
          </a:lstStyle>
          <a:p>
            <a:r>
              <a:rPr lang="en-US" dirty="0"/>
              <a:t>Click to add title</a:t>
            </a:r>
          </a:p>
        </p:txBody>
      </p:sp>
      <p:sp>
        <p:nvSpPr>
          <p:cNvPr id="9" name="Content Placeholder 8">
            <a:extLst>
              <a:ext uri="{FF2B5EF4-FFF2-40B4-BE49-F238E27FC236}">
                <a16:creationId xmlns:a16="http://schemas.microsoft.com/office/drawing/2014/main" id="{4BA26D20-54E1-2490-0D75-F08BCB7D3BFF}"/>
              </a:ext>
            </a:extLst>
          </p:cNvPr>
          <p:cNvSpPr>
            <a:spLocks noGrp="1"/>
          </p:cNvSpPr>
          <p:nvPr>
            <p:ph sz="quarter" idx="10" hasCustomPrompt="1"/>
          </p:nvPr>
        </p:nvSpPr>
        <p:spPr>
          <a:xfrm>
            <a:off x="5582232" y="2053087"/>
            <a:ext cx="5903332" cy="3987230"/>
          </a:xfrm>
        </p:spPr>
        <p:txBody>
          <a:bodyPr anchor="t"/>
          <a:lstStyle>
            <a:lvl1pPr marL="0" indent="0">
              <a:buNone/>
              <a:defRPr/>
            </a:lvl1pPr>
            <a:lvl2pPr marL="742950" indent="-28575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5" name="Straight Connector 4">
            <a:extLst>
              <a:ext uri="{FF2B5EF4-FFF2-40B4-BE49-F238E27FC236}">
                <a16:creationId xmlns:a16="http://schemas.microsoft.com/office/drawing/2014/main" id="{998A376F-AF56-AABE-DFA3-DE5A8C899613}"/>
              </a:ext>
              <a:ext uri="{C183D7F6-B498-43B3-948B-1728B52AA6E4}">
                <adec:decorative xmlns:adec="http://schemas.microsoft.com/office/drawing/2017/decorative" val="1"/>
              </a:ext>
            </a:extLst>
          </p:cNvPr>
          <p:cNvCxnSpPr>
            <a:cxnSpLocks/>
          </p:cNvCxnSpPr>
          <p:nvPr userDrawn="1"/>
        </p:nvCxnSpPr>
        <p:spPr>
          <a:xfrm>
            <a:off x="5695467" y="723900"/>
            <a:ext cx="579059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E9D420-BBEC-E7C6-7E76-FB9791C71C96}"/>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22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2D6AD5-5357-463C-B785-6A488FFC8D76}"/>
              </a:ext>
            </a:extLst>
          </p:cNvPr>
          <p:cNvSpPr>
            <a:spLocks noGrp="1"/>
          </p:cNvSpPr>
          <p:nvPr>
            <p:ph type="title" hasCustomPrompt="1"/>
          </p:nvPr>
        </p:nvSpPr>
        <p:spPr>
          <a:xfrm>
            <a:off x="5637007" y="817581"/>
            <a:ext cx="5935869" cy="5238159"/>
          </a:xfrm>
        </p:spPr>
        <p:txBody>
          <a:bodyPr anchor="ctr" anchorCtr="0">
            <a:noAutofit/>
          </a:bodyPr>
          <a:lstStyle>
            <a:lvl1pPr>
              <a:defRPr sz="3200"/>
            </a:lvl1pPr>
          </a:lstStyle>
          <a:p>
            <a:r>
              <a:rPr lang="en-US" dirty="0"/>
              <a:t>Click to add title</a:t>
            </a:r>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p:nvPr>
        </p:nvSpPr>
        <p:spPr>
          <a:xfrm>
            <a:off x="-1" y="1"/>
            <a:ext cx="4876799" cy="6858000"/>
          </a:xfrm>
          <a:prstGeom prst="rect">
            <a:avLst/>
          </a:prstGeom>
        </p:spPr>
        <p:txBody>
          <a:bodyPr>
            <a:normAutofit/>
          </a:bodyPr>
          <a:lstStyle>
            <a:lvl1pPr marL="0" indent="0" algn="ctr">
              <a:buNone/>
              <a:defRPr sz="1800"/>
            </a:lvl1pPr>
          </a:lstStyle>
          <a:p>
            <a:r>
              <a:rPr lang="en-US"/>
              <a:t>Click icon to add picture</a:t>
            </a:r>
            <a:endParaRPr lang="en-US" dirty="0"/>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6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hasCustomPrompt="1"/>
          </p:nvPr>
        </p:nvSpPr>
        <p:spPr>
          <a:xfrm>
            <a:off x="710520" y="776873"/>
            <a:ext cx="5854182" cy="3070508"/>
          </a:xfrm>
          <a:prstGeom prst="rect">
            <a:avLst/>
          </a:prstGeom>
        </p:spPr>
        <p:txBody>
          <a:bodyPr anchor="b">
            <a:normAutofit/>
          </a:bodyPr>
          <a:lstStyle>
            <a:lvl1pPr>
              <a:defRPr sz="3200"/>
            </a:lvl1pPr>
          </a:lstStyle>
          <a:p>
            <a:r>
              <a:rPr lang="en-US" dirty="0"/>
              <a:t>Click to add title</a:t>
            </a:r>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hasCustomPrompt="1"/>
          </p:nvPr>
        </p:nvSpPr>
        <p:spPr>
          <a:xfrm>
            <a:off x="721202" y="4088927"/>
            <a:ext cx="5842218" cy="1880552"/>
          </a:xfrm>
          <a:prstGeom prst="rect">
            <a:avLst/>
          </a:prstGeom>
        </p:spPr>
        <p:txBody>
          <a:bodyPr>
            <a:normAutofit/>
          </a:bodyPr>
          <a:lstStyle>
            <a:lvl1pPr marL="0" indent="0">
              <a:buNone/>
              <a:defRPr sz="2000"/>
            </a:lvl1pPr>
          </a:lstStyle>
          <a:p>
            <a:r>
              <a:rPr lang="en-US" dirty="0"/>
              <a:t>Click to add subtitle</a:t>
            </a:r>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p:nvPr>
        </p:nvSpPr>
        <p:spPr>
          <a:xfrm>
            <a:off x="7315200" y="0"/>
            <a:ext cx="4876800" cy="6858000"/>
          </a:xfrm>
          <a:prstGeom prst="rect">
            <a:avLst/>
          </a:prstGeom>
        </p:spPr>
        <p:txBody>
          <a:bodyPr>
            <a:normAutofit/>
          </a:bodyPr>
          <a:lstStyle>
            <a:lvl1pPr marL="0" indent="0" algn="ctr">
              <a:buNone/>
              <a:defRPr sz="1800"/>
            </a:lvl1pPr>
          </a:lstStyle>
          <a:p>
            <a:r>
              <a:rPr lang="en-US"/>
              <a:t>Click icon to add picture</a:t>
            </a:r>
            <a:endParaRPr lang="en-US" dirty="0"/>
          </a:p>
        </p:txBody>
      </p:sp>
      <p:cxnSp>
        <p:nvCxnSpPr>
          <p:cNvPr id="3" name="Straight Connector 2">
            <a:extLst>
              <a:ext uri="{FF2B5EF4-FFF2-40B4-BE49-F238E27FC236}">
                <a16:creationId xmlns:a16="http://schemas.microsoft.com/office/drawing/2014/main" id="{A541CC69-A0B0-C1BE-2165-D8AD1B7D2DDA}"/>
              </a:ext>
              <a:ext uri="{C183D7F6-B498-43B3-948B-1728B52AA6E4}">
                <adec:decorative xmlns:adec="http://schemas.microsoft.com/office/drawing/2017/decorative" val="1"/>
              </a:ext>
            </a:extLst>
          </p:cNvPr>
          <p:cNvCxnSpPr>
            <a:cxnSpLocks/>
          </p:cNvCxnSpPr>
          <p:nvPr userDrawn="1"/>
        </p:nvCxnSpPr>
        <p:spPr>
          <a:xfrm>
            <a:off x="724574" y="723899"/>
            <a:ext cx="5786724"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D54A957-6A3F-2C34-A453-905FBAE77CCD}"/>
              </a:ext>
              <a:ext uri="{C183D7F6-B498-43B3-948B-1728B52AA6E4}">
                <adec:decorative xmlns:adec="http://schemas.microsoft.com/office/drawing/2017/decorative" val="1"/>
              </a:ext>
            </a:extLst>
          </p:cNvPr>
          <p:cNvCxnSpPr>
            <a:cxnSpLocks/>
          </p:cNvCxnSpPr>
          <p:nvPr userDrawn="1"/>
        </p:nvCxnSpPr>
        <p:spPr>
          <a:xfrm>
            <a:off x="724574"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18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Title 2">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AE8321-5884-9E75-1272-926961F3131D}"/>
              </a:ext>
            </a:extLst>
          </p:cNvPr>
          <p:cNvSpPr>
            <a:spLocks noGrp="1"/>
          </p:cNvSpPr>
          <p:nvPr>
            <p:ph type="title" hasCustomPrompt="1"/>
          </p:nvPr>
        </p:nvSpPr>
        <p:spPr>
          <a:xfrm>
            <a:off x="763439" y="684311"/>
            <a:ext cx="4058728" cy="2749009"/>
          </a:xfrm>
        </p:spPr>
        <p:txBody>
          <a:bodyPr anchor="b">
            <a:normAutofit/>
          </a:bodyPr>
          <a:lstStyle>
            <a:lvl1pPr algn="l">
              <a:defRPr sz="3200"/>
            </a:lvl1pPr>
          </a:lstStyle>
          <a:p>
            <a:r>
              <a:rPr lang="en-US" dirty="0"/>
              <a:t>Click to add title</a:t>
            </a:r>
          </a:p>
        </p:txBody>
      </p:sp>
      <p:sp>
        <p:nvSpPr>
          <p:cNvPr id="13" name="Content Placeholder 12">
            <a:extLst>
              <a:ext uri="{FF2B5EF4-FFF2-40B4-BE49-F238E27FC236}">
                <a16:creationId xmlns:a16="http://schemas.microsoft.com/office/drawing/2014/main" id="{5EB8AC8C-DEDA-D180-1CD8-B67B47276E34}"/>
              </a:ext>
            </a:extLst>
          </p:cNvPr>
          <p:cNvSpPr>
            <a:spLocks noGrp="1"/>
          </p:cNvSpPr>
          <p:nvPr>
            <p:ph sz="quarter" idx="11" hasCustomPrompt="1"/>
          </p:nvPr>
        </p:nvSpPr>
        <p:spPr>
          <a:xfrm>
            <a:off x="757600" y="3662835"/>
            <a:ext cx="4064567" cy="246839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B22DF521-FA73-0B43-D1F3-A28543BA84E8}"/>
              </a:ext>
            </a:extLst>
          </p:cNvPr>
          <p:cNvSpPr>
            <a:spLocks noGrp="1"/>
          </p:cNvSpPr>
          <p:nvPr>
            <p:ph type="pic" sz="quarter" idx="10" hasCustomPrompt="1"/>
          </p:nvPr>
        </p:nvSpPr>
        <p:spPr>
          <a:xfrm>
            <a:off x="5707756" y="4"/>
            <a:ext cx="5786438" cy="6134100"/>
          </a:xfrm>
        </p:spPr>
        <p:txBody>
          <a:bodyPr/>
          <a:lstStyle>
            <a:lvl1pPr marL="0" indent="0" algn="ctr">
              <a:buNone/>
              <a:defRPr/>
            </a:lvl1pPr>
          </a:lstStyle>
          <a:p>
            <a:r>
              <a:rPr lang="en-US" dirty="0"/>
              <a:t>Click icon to insert picture</a:t>
            </a:r>
          </a:p>
        </p:txBody>
      </p:sp>
      <p:cxnSp>
        <p:nvCxnSpPr>
          <p:cNvPr id="5" name="Straight Connector 4">
            <a:extLst>
              <a:ext uri="{FF2B5EF4-FFF2-40B4-BE49-F238E27FC236}">
                <a16:creationId xmlns:a16="http://schemas.microsoft.com/office/drawing/2014/main" id="{9D527B4D-405A-DCD2-6970-1162843E00DD}"/>
              </a:ext>
              <a:ext uri="{C183D7F6-B498-43B3-948B-1728B52AA6E4}">
                <adec:decorative xmlns:adec="http://schemas.microsoft.com/office/drawing/2017/decorative" val="1"/>
              </a:ext>
            </a:extLst>
          </p:cNvPr>
          <p:cNvCxnSpPr>
            <a:cxnSpLocks/>
          </p:cNvCxnSpPr>
          <p:nvPr userDrawn="1"/>
        </p:nvCxnSpPr>
        <p:spPr>
          <a:xfrm>
            <a:off x="814484" y="721031"/>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400E6515-DDBF-35F4-5C9E-FF113FD164EF}"/>
              </a:ext>
            </a:extLst>
          </p:cNvPr>
          <p:cNvSpPr>
            <a:spLocks noGrp="1"/>
          </p:cNvSpPr>
          <p:nvPr>
            <p:ph type="sldNum" sz="quarter" idx="4"/>
          </p:nvPr>
        </p:nvSpPr>
        <p:spPr>
          <a:xfrm>
            <a:off x="10919012" y="6274074"/>
            <a:ext cx="672354" cy="583926"/>
          </a:xfrm>
          <a:prstGeom prst="rect">
            <a:avLst/>
          </a:prstGeom>
        </p:spPr>
        <p:txBody>
          <a:bodyPr vert="horz" lIns="91440" tIns="45720" rIns="91440" bIns="45720" rtlCol="0" anchor="t"/>
          <a:lstStyle>
            <a:lvl1pPr algn="r">
              <a:defRPr sz="1400">
                <a:solidFill>
                  <a:schemeClr val="tx1"/>
                </a:solidFill>
              </a:defRPr>
            </a:lvl1pPr>
          </a:lstStyle>
          <a:p>
            <a:fld id="{C3DB2ADC-AF19-4574-8C10-79B5B04FCA27}" type="slidenum">
              <a:rPr lang="en-US" smtClean="0"/>
              <a:pPr/>
              <a:t>‹#›</a:t>
            </a:fld>
            <a:endParaRPr lang="en-US" dirty="0"/>
          </a:p>
        </p:txBody>
      </p:sp>
      <p:cxnSp>
        <p:nvCxnSpPr>
          <p:cNvPr id="2" name="Straight Connector 1">
            <a:extLst>
              <a:ext uri="{FF2B5EF4-FFF2-40B4-BE49-F238E27FC236}">
                <a16:creationId xmlns:a16="http://schemas.microsoft.com/office/drawing/2014/main" id="{B3B79298-0F84-5214-4916-E9C0B4B46AB4}"/>
              </a:ext>
              <a:ext uri="{C183D7F6-B498-43B3-948B-1728B52AA6E4}">
                <adec:decorative xmlns:adec="http://schemas.microsoft.com/office/drawing/2017/decorative" val="1"/>
              </a:ext>
            </a:extLst>
          </p:cNvPr>
          <p:cNvCxnSpPr>
            <a:cxnSpLocks/>
          </p:cNvCxnSpPr>
          <p:nvPr userDrawn="1"/>
        </p:nvCxnSpPr>
        <p:spPr>
          <a:xfrm>
            <a:off x="5699342" y="6136928"/>
            <a:ext cx="57867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47503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74587319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9828868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r>
              <a:rPr lang="en-US"/>
              <a:t>Property of IIRL</a:t>
            </a:r>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56496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r>
              <a:rPr lang="en-US"/>
              <a:t>Property of IIRL</a:t>
            </a:r>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875804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847215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53909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r>
              <a:rPr lang="en-US"/>
              <a:t>Property of IIRL</a:t>
            </a:r>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423082419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r>
              <a:rPr lang="en-US"/>
              <a:t>Property of IIRL</a:t>
            </a:r>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316275472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Property of IIRL</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801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3" r:id="rId16"/>
  </p:sldLayoutIdLst>
  <p:hf hd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interactive/2015/health/"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2388595" y="1075189"/>
            <a:ext cx="7414810" cy="4251372"/>
          </a:xfrm>
          <a:custGeom>
            <a:avLst/>
            <a:gdLst/>
            <a:ahLst/>
            <a:cxnLst/>
            <a:rect l="l" t="t" r="r" b="b"/>
            <a:pathLst>
              <a:path w="11122215" h="6377058">
                <a:moveTo>
                  <a:pt x="0" y="0"/>
                </a:moveTo>
                <a:lnTo>
                  <a:pt x="11122216" y="0"/>
                </a:lnTo>
                <a:lnTo>
                  <a:pt x="11122216" y="6377058"/>
                </a:lnTo>
                <a:lnTo>
                  <a:pt x="0" y="6377058"/>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116707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B09B-E043-3EEC-567D-8129071CD4C7}"/>
              </a:ext>
            </a:extLst>
          </p:cNvPr>
          <p:cNvSpPr>
            <a:spLocks noGrp="1"/>
          </p:cNvSpPr>
          <p:nvPr>
            <p:ph type="title"/>
          </p:nvPr>
        </p:nvSpPr>
        <p:spPr>
          <a:xfrm>
            <a:off x="497840" y="922096"/>
            <a:ext cx="11165839" cy="1371030"/>
          </a:xfrm>
        </p:spPr>
        <p:txBody>
          <a:bodyPr>
            <a:normAutofit/>
          </a:bodyPr>
          <a:lstStyle/>
          <a:p>
            <a:pPr algn="ctr"/>
            <a:r>
              <a:rPr lang="en-US" sz="3200" dirty="0"/>
              <a:t>Best strategies For Enhancing Healing Post-Stillbirth </a:t>
            </a:r>
          </a:p>
        </p:txBody>
      </p:sp>
      <p:sp>
        <p:nvSpPr>
          <p:cNvPr id="3" name="Slide Number Placeholder 2">
            <a:extLst>
              <a:ext uri="{FF2B5EF4-FFF2-40B4-BE49-F238E27FC236}">
                <a16:creationId xmlns:a16="http://schemas.microsoft.com/office/drawing/2014/main" id="{469822F8-D169-E489-1AF4-19201DF79EAD}"/>
              </a:ext>
            </a:extLst>
          </p:cNvPr>
          <p:cNvSpPr>
            <a:spLocks noGrp="1"/>
          </p:cNvSpPr>
          <p:nvPr>
            <p:ph type="sldNum" sz="quarter" idx="12"/>
          </p:nvPr>
        </p:nvSpPr>
        <p:spPr/>
        <p:txBody>
          <a:bodyPr/>
          <a:lstStyle/>
          <a:p>
            <a:fld id="{C3DB2ADC-AF19-4574-8C10-79B5B04FCA27}" type="slidenum">
              <a:rPr lang="en-US" smtClean="0"/>
              <a:pPr/>
              <a:t>10</a:t>
            </a:fld>
            <a:endParaRPr lang="en-US" dirty="0"/>
          </a:p>
        </p:txBody>
      </p:sp>
      <p:sp>
        <p:nvSpPr>
          <p:cNvPr id="5" name="TextBox 4">
            <a:extLst>
              <a:ext uri="{FF2B5EF4-FFF2-40B4-BE49-F238E27FC236}">
                <a16:creationId xmlns:a16="http://schemas.microsoft.com/office/drawing/2014/main" id="{753A7FEF-F7F5-AF66-9D26-3BA7F82A9B22}"/>
              </a:ext>
            </a:extLst>
          </p:cNvPr>
          <p:cNvSpPr txBox="1"/>
          <p:nvPr/>
        </p:nvSpPr>
        <p:spPr>
          <a:xfrm>
            <a:off x="600634" y="1899920"/>
            <a:ext cx="10910646" cy="5416868"/>
          </a:xfrm>
          <a:prstGeom prst="rect">
            <a:avLst/>
          </a:prstGeom>
          <a:noFill/>
        </p:spPr>
        <p:txBody>
          <a:bodyPr wrap="square">
            <a:spAutoFit/>
          </a:bodyPr>
          <a:lstStyle/>
          <a:p>
            <a:pPr marL="342900" indent="-342900" algn="l">
              <a:buFont typeface="Wingdings" panose="05000000000000000000" pitchFamily="2" charset="2"/>
              <a:buChar char="q"/>
            </a:pPr>
            <a:r>
              <a:rPr lang="en-US" sz="2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a:t>
            </a:r>
            <a:r>
              <a:rPr lang="en-US" sz="2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Heazell</a:t>
            </a:r>
            <a:r>
              <a:rPr lang="en-US" sz="2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and colleagues (2016) literature review,  </a:t>
            </a:r>
            <a:r>
              <a:rPr lang="en-US" sz="2800" dirty="0">
                <a:solidFill>
                  <a:srgbClr val="000000"/>
                </a:solidFill>
                <a:latin typeface="Arial" panose="020B0604020202020204" pitchFamily="34" charset="0"/>
                <a:ea typeface="Open Sans" panose="020B0606030504020204" pitchFamily="34" charset="0"/>
                <a:cs typeface="Open Sans" panose="020B0606030504020204" pitchFamily="34" charset="0"/>
              </a:rPr>
              <a:t>43</a:t>
            </a:r>
            <a:r>
              <a:rPr lang="en-US" sz="2800" b="0" i="0" dirty="0">
                <a:solidFill>
                  <a:srgbClr val="000000"/>
                </a:solidFill>
                <a:effectLst/>
                <a:latin typeface="Arial" panose="020B0604020202020204" pitchFamily="34" charset="0"/>
              </a:rPr>
              <a:t> studies provided evidence on what works to reduce the negative impact of stillbirths. </a:t>
            </a:r>
            <a:endParaRPr lang="en-US" sz="2800" dirty="0">
              <a:solidFill>
                <a:srgbClr val="000000"/>
              </a:solidFill>
              <a:latin typeface="Arial" panose="020B0604020202020204" pitchFamily="34" charset="0"/>
            </a:endParaRPr>
          </a:p>
          <a:p>
            <a:pPr marL="342900" indent="-342900" algn="l">
              <a:buFont typeface="Wingdings" panose="05000000000000000000" pitchFamily="2" charset="2"/>
              <a:buChar char="q"/>
            </a:pPr>
            <a:endParaRPr lang="en-US" sz="2800" b="0" i="0" dirty="0">
              <a:solidFill>
                <a:srgbClr val="000000"/>
              </a:solidFill>
              <a:effectLst/>
              <a:latin typeface="Arial" panose="020B0604020202020204" pitchFamily="34" charset="0"/>
            </a:endParaRPr>
          </a:p>
          <a:p>
            <a:pPr marL="342900" indent="-342900" algn="l">
              <a:buFont typeface="Wingdings" panose="05000000000000000000" pitchFamily="2" charset="2"/>
              <a:buChar char="q"/>
            </a:pPr>
            <a:r>
              <a:rPr lang="en-US" sz="2800" b="0" i="0" dirty="0">
                <a:solidFill>
                  <a:srgbClr val="000000"/>
                </a:solidFill>
                <a:effectLst/>
                <a:latin typeface="Arial" panose="020B0604020202020204" pitchFamily="34" charset="0"/>
              </a:rPr>
              <a:t>The key findings of all included studies (qualitative and quantitative) were mapped to </a:t>
            </a:r>
            <a:r>
              <a:rPr lang="en-US" sz="2800" b="0" i="0" dirty="0" err="1">
                <a:solidFill>
                  <a:srgbClr val="000000"/>
                </a:solidFill>
                <a:effectLst/>
                <a:latin typeface="Arial" panose="020B0604020202020204" pitchFamily="34" charset="0"/>
              </a:rPr>
              <a:t>Sarafino’s</a:t>
            </a:r>
            <a:r>
              <a:rPr lang="en-US" sz="2800" b="0" i="0" dirty="0">
                <a:solidFill>
                  <a:srgbClr val="000000"/>
                </a:solidFill>
                <a:effectLst/>
                <a:latin typeface="Arial" panose="020B0604020202020204" pitchFamily="34" charset="0"/>
              </a:rPr>
              <a:t> Taxonomy of Social </a:t>
            </a:r>
            <a:r>
              <a:rPr lang="en-US" sz="2800" dirty="0">
                <a:solidFill>
                  <a:srgbClr val="000000"/>
                </a:solidFill>
                <a:latin typeface="Arial" panose="020B0604020202020204" pitchFamily="34" charset="0"/>
              </a:rPr>
              <a:t>S</a:t>
            </a:r>
            <a:r>
              <a:rPr lang="en-US" sz="2800" b="0" i="0" dirty="0">
                <a:solidFill>
                  <a:srgbClr val="000000"/>
                </a:solidFill>
                <a:effectLst/>
                <a:latin typeface="Arial" panose="020B0604020202020204" pitchFamily="34" charset="0"/>
              </a:rPr>
              <a:t>upport, with 5 support elements: Tangible, Emotional, Esteem, Informational, and Network/belonging.</a:t>
            </a:r>
          </a:p>
          <a:p>
            <a:pPr marL="342900" indent="-342900" algn="l">
              <a:buFont typeface="Wingdings" panose="05000000000000000000" pitchFamily="2" charset="2"/>
              <a:buChar char="q"/>
            </a:pPr>
            <a:endParaRPr lang="en-US" sz="2000" dirty="0">
              <a:solidFill>
                <a:srgbClr val="000000"/>
              </a:solidFill>
              <a:latin typeface="Arial" panose="020B0604020202020204" pitchFamily="34" charset="0"/>
            </a:endParaRPr>
          </a:p>
          <a:p>
            <a:pPr algn="l"/>
            <a:endParaRPr lang="en-US" sz="2000" dirty="0">
              <a:solidFill>
                <a:srgbClr val="000000"/>
              </a:solidFill>
              <a:latin typeface="Arial" panose="020B0604020202020204" pitchFamily="34" charset="0"/>
            </a:endParaRPr>
          </a:p>
          <a:p>
            <a:endParaRPr lang="en-US" sz="2000" b="0" i="0" dirty="0">
              <a:solidFill>
                <a:srgbClr val="000000"/>
              </a:solidFill>
              <a:effectLst/>
              <a:latin typeface="roboto" panose="02000000000000000000" pitchFamily="2" charset="0"/>
            </a:endParaRPr>
          </a:p>
          <a:p>
            <a:br>
              <a:rPr lang="en-US" sz="2000" b="0" i="0" dirty="0">
                <a:solidFill>
                  <a:srgbClr val="000000"/>
                </a:solidFill>
                <a:effectLst/>
                <a:latin typeface="roboto" panose="02000000000000000000" pitchFamily="2" charset="0"/>
              </a:rPr>
            </a:br>
            <a:endParaRPr lang="en-US" sz="2000" b="0" i="0" dirty="0">
              <a:solidFill>
                <a:srgbClr val="000000"/>
              </a:solidFill>
              <a:effectLst/>
              <a:latin typeface="roboto" panose="02000000000000000000" pitchFamily="2" charset="0"/>
            </a:endParaRPr>
          </a:p>
          <a:p>
            <a:br>
              <a:rPr lang="en-US" sz="1100" b="0" i="0" dirty="0">
                <a:solidFill>
                  <a:srgbClr val="000000"/>
                </a:solidFill>
                <a:effectLst/>
                <a:latin typeface="roboto" panose="02000000000000000000" pitchFamily="2" charset="0"/>
              </a:rPr>
            </a:br>
            <a:endParaRPr lang="en-US" sz="1100" dirty="0"/>
          </a:p>
        </p:txBody>
      </p:sp>
      <p:sp>
        <p:nvSpPr>
          <p:cNvPr id="4" name="Footer Placeholder 3">
            <a:extLst>
              <a:ext uri="{FF2B5EF4-FFF2-40B4-BE49-F238E27FC236}">
                <a16:creationId xmlns:a16="http://schemas.microsoft.com/office/drawing/2014/main" id="{5CC3E3E2-153A-9210-6CF6-D5CDDE7C2749}"/>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443267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B09B-E043-3EEC-567D-8129071CD4C7}"/>
              </a:ext>
            </a:extLst>
          </p:cNvPr>
          <p:cNvSpPr>
            <a:spLocks noGrp="1"/>
          </p:cNvSpPr>
          <p:nvPr>
            <p:ph type="title"/>
          </p:nvPr>
        </p:nvSpPr>
        <p:spPr>
          <a:xfrm>
            <a:off x="528321" y="751840"/>
            <a:ext cx="11135358" cy="1541286"/>
          </a:xfrm>
        </p:spPr>
        <p:txBody>
          <a:bodyPr>
            <a:normAutofit/>
          </a:bodyPr>
          <a:lstStyle/>
          <a:p>
            <a:pPr algn="ctr"/>
            <a:r>
              <a:rPr lang="en-US" sz="3200" dirty="0"/>
              <a:t>Best strategies For Enhancing Healing Post-Stillbirth </a:t>
            </a:r>
          </a:p>
        </p:txBody>
      </p:sp>
      <p:sp>
        <p:nvSpPr>
          <p:cNvPr id="3" name="Slide Number Placeholder 2">
            <a:extLst>
              <a:ext uri="{FF2B5EF4-FFF2-40B4-BE49-F238E27FC236}">
                <a16:creationId xmlns:a16="http://schemas.microsoft.com/office/drawing/2014/main" id="{469822F8-D169-E489-1AF4-19201DF79EAD}"/>
              </a:ext>
            </a:extLst>
          </p:cNvPr>
          <p:cNvSpPr>
            <a:spLocks noGrp="1"/>
          </p:cNvSpPr>
          <p:nvPr>
            <p:ph type="sldNum" sz="quarter" idx="12"/>
          </p:nvPr>
        </p:nvSpPr>
        <p:spPr/>
        <p:txBody>
          <a:bodyPr/>
          <a:lstStyle/>
          <a:p>
            <a:fld id="{C3DB2ADC-AF19-4574-8C10-79B5B04FCA27}" type="slidenum">
              <a:rPr lang="en-US" smtClean="0"/>
              <a:pPr/>
              <a:t>11</a:t>
            </a:fld>
            <a:endParaRPr lang="en-US" dirty="0"/>
          </a:p>
        </p:txBody>
      </p:sp>
      <p:sp>
        <p:nvSpPr>
          <p:cNvPr id="5" name="TextBox 4">
            <a:extLst>
              <a:ext uri="{FF2B5EF4-FFF2-40B4-BE49-F238E27FC236}">
                <a16:creationId xmlns:a16="http://schemas.microsoft.com/office/drawing/2014/main" id="{753A7FEF-F7F5-AF66-9D26-3BA7F82A9B22}"/>
              </a:ext>
            </a:extLst>
          </p:cNvPr>
          <p:cNvSpPr txBox="1"/>
          <p:nvPr/>
        </p:nvSpPr>
        <p:spPr>
          <a:xfrm>
            <a:off x="528321" y="1087120"/>
            <a:ext cx="10698479" cy="6781244"/>
          </a:xfrm>
          <a:prstGeom prst="rect">
            <a:avLst/>
          </a:prstGeom>
          <a:noFill/>
        </p:spPr>
        <p:txBody>
          <a:bodyPr wrap="square">
            <a:spAutoFit/>
          </a:bodyPr>
          <a:lstStyle/>
          <a:p>
            <a:pPr algn="l"/>
            <a:endParaRPr lang="en-US" sz="2000" b="0" i="0" dirty="0">
              <a:solidFill>
                <a:srgbClr val="000000"/>
              </a:solidFill>
              <a:effectLst/>
              <a:latin typeface="Arial" panose="020B0604020202020204" pitchFamily="34" charset="0"/>
            </a:endParaRPr>
          </a:p>
          <a:p>
            <a:pPr marL="342900" indent="-342900" algn="l">
              <a:buFont typeface="Wingdings" panose="05000000000000000000" pitchFamily="2" charset="2"/>
              <a:buChar char="q"/>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the </a:t>
            </a:r>
            <a:r>
              <a:rPr lang="en-US" sz="2400"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Heazell</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review, all effective interventions, and all qualitative studies of interventions with positive participant responses, included emotional support. </a:t>
            </a:r>
          </a:p>
          <a:p>
            <a:pPr marL="342900" indent="-342900" algn="l">
              <a:buFont typeface="Wingdings" panose="05000000000000000000" pitchFamily="2" charset="2"/>
              <a:buChar char="q"/>
            </a:pPr>
            <a:endPar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Wingdings" panose="05000000000000000000" pitchFamily="2" charset="2"/>
              <a:buChar char="q"/>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Nine included informational support, and 10 addressed tangible support. Usually, this was help from staff to see and hold the baby after birth (14 studies).</a:t>
            </a:r>
          </a:p>
          <a:p>
            <a:pPr algn="l"/>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Wingdings" panose="05000000000000000000" pitchFamily="2" charset="2"/>
              <a:buChar char="q"/>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Two studies included esteem support, such as help with reclaiming a lost sense of motherhood or fatherhood. </a:t>
            </a:r>
          </a:p>
          <a:p>
            <a:pPr algn="l"/>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gn="l">
              <a:buFont typeface="Wingdings" panose="05000000000000000000" pitchFamily="2" charset="2"/>
              <a:buChar char="q"/>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Eight involved networking/belonging. Positive staff attitude was universally appreciated</a:t>
            </a:r>
          </a:p>
          <a:p>
            <a:pPr algn="l"/>
            <a:endParaRPr lang="en-US" sz="2000" b="0" i="0" dirty="0">
              <a:solidFill>
                <a:srgbClr val="000000"/>
              </a:solidFill>
              <a:effectLst/>
              <a:latin typeface="Arial" panose="020B0604020202020204" pitchFamily="34" charset="0"/>
            </a:endParaRPr>
          </a:p>
          <a:p>
            <a:endParaRPr lang="en-US" sz="2000" b="0" i="0" dirty="0">
              <a:solidFill>
                <a:srgbClr val="000000"/>
              </a:solidFill>
              <a:effectLst/>
              <a:latin typeface="roboto" panose="02000000000000000000" pitchFamily="2" charset="0"/>
            </a:endParaRPr>
          </a:p>
          <a:p>
            <a:br>
              <a:rPr lang="en-US" sz="2000" b="0" i="0" dirty="0">
                <a:solidFill>
                  <a:srgbClr val="000000"/>
                </a:solidFill>
                <a:effectLst/>
                <a:latin typeface="roboto" panose="02000000000000000000" pitchFamily="2" charset="0"/>
              </a:rPr>
            </a:br>
            <a:endParaRPr lang="en-US" sz="2000" b="0" i="0" dirty="0">
              <a:solidFill>
                <a:srgbClr val="000000"/>
              </a:solidFill>
              <a:effectLst/>
              <a:latin typeface="roboto" panose="02000000000000000000" pitchFamily="2" charset="0"/>
            </a:endParaRPr>
          </a:p>
          <a:p>
            <a:br>
              <a:rPr lang="en-US" sz="1100" b="0" i="0" dirty="0">
                <a:solidFill>
                  <a:srgbClr val="000000"/>
                </a:solidFill>
                <a:effectLst/>
                <a:latin typeface="roboto" panose="02000000000000000000" pitchFamily="2" charset="0"/>
              </a:rPr>
            </a:br>
            <a:endParaRPr lang="en-US" sz="1100" dirty="0"/>
          </a:p>
        </p:txBody>
      </p:sp>
      <p:sp>
        <p:nvSpPr>
          <p:cNvPr id="4" name="Footer Placeholder 3">
            <a:extLst>
              <a:ext uri="{FF2B5EF4-FFF2-40B4-BE49-F238E27FC236}">
                <a16:creationId xmlns:a16="http://schemas.microsoft.com/office/drawing/2014/main" id="{34E7BE1A-C344-7595-5369-D3757F61A079}"/>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282171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B09B-E043-3EEC-567D-8129071CD4C7}"/>
              </a:ext>
            </a:extLst>
          </p:cNvPr>
          <p:cNvSpPr>
            <a:spLocks noGrp="1"/>
          </p:cNvSpPr>
          <p:nvPr>
            <p:ph type="title"/>
          </p:nvPr>
        </p:nvSpPr>
        <p:spPr>
          <a:xfrm>
            <a:off x="528320" y="741680"/>
            <a:ext cx="11287759" cy="1551446"/>
          </a:xfrm>
        </p:spPr>
        <p:txBody>
          <a:bodyPr>
            <a:normAutofit/>
          </a:bodyPr>
          <a:lstStyle/>
          <a:p>
            <a:pPr algn="ctr"/>
            <a:r>
              <a:rPr lang="en-US" sz="3200" dirty="0"/>
              <a:t>Best strategies For Enhancing Healing Post-Stillbirth </a:t>
            </a:r>
          </a:p>
        </p:txBody>
      </p:sp>
      <p:sp>
        <p:nvSpPr>
          <p:cNvPr id="3" name="Slide Number Placeholder 2">
            <a:extLst>
              <a:ext uri="{FF2B5EF4-FFF2-40B4-BE49-F238E27FC236}">
                <a16:creationId xmlns:a16="http://schemas.microsoft.com/office/drawing/2014/main" id="{469822F8-D169-E489-1AF4-19201DF79EAD}"/>
              </a:ext>
            </a:extLst>
          </p:cNvPr>
          <p:cNvSpPr>
            <a:spLocks noGrp="1"/>
          </p:cNvSpPr>
          <p:nvPr>
            <p:ph type="sldNum" sz="quarter" idx="12"/>
          </p:nvPr>
        </p:nvSpPr>
        <p:spPr/>
        <p:txBody>
          <a:bodyPr/>
          <a:lstStyle/>
          <a:p>
            <a:fld id="{C3DB2ADC-AF19-4574-8C10-79B5B04FCA27}" type="slidenum">
              <a:rPr lang="en-US" smtClean="0"/>
              <a:pPr/>
              <a:t>12</a:t>
            </a:fld>
            <a:endParaRPr lang="en-US" dirty="0"/>
          </a:p>
        </p:txBody>
      </p:sp>
      <p:sp>
        <p:nvSpPr>
          <p:cNvPr id="5" name="TextBox 4">
            <a:extLst>
              <a:ext uri="{FF2B5EF4-FFF2-40B4-BE49-F238E27FC236}">
                <a16:creationId xmlns:a16="http://schemas.microsoft.com/office/drawing/2014/main" id="{753A7FEF-F7F5-AF66-9D26-3BA7F82A9B22}"/>
              </a:ext>
            </a:extLst>
          </p:cNvPr>
          <p:cNvSpPr txBox="1"/>
          <p:nvPr/>
        </p:nvSpPr>
        <p:spPr>
          <a:xfrm>
            <a:off x="600634" y="741680"/>
            <a:ext cx="10892866" cy="6924973"/>
          </a:xfrm>
          <a:prstGeom prst="rect">
            <a:avLst/>
          </a:prstGeom>
          <a:noFill/>
        </p:spPr>
        <p:txBody>
          <a:bodyPr wrap="square">
            <a:spAutoFit/>
          </a:bodyPr>
          <a:lstStyle/>
          <a:p>
            <a:pPr algn="l"/>
            <a:endParaRPr lang="en-US" b="0" i="0" dirty="0">
              <a:solidFill>
                <a:srgbClr val="000000"/>
              </a:solidFill>
              <a:effectLst/>
              <a:latin typeface="Arial" panose="020B0604020202020204" pitchFamily="34" charset="0"/>
            </a:endParaRPr>
          </a:p>
          <a:p>
            <a:pPr marL="285750" indent="-285750" algn="l">
              <a:buFont typeface="Wingdings" panose="05000000000000000000" pitchFamily="2" charset="2"/>
              <a:buChar char="q"/>
            </a:pPr>
            <a:endParaRPr lang="en-US" b="0" i="0" dirty="0">
              <a:solidFill>
                <a:srgbClr val="000000"/>
              </a:solidFill>
              <a:effectLst/>
              <a:latin typeface="Arial" panose="020B0604020202020204" pitchFamily="34" charset="0"/>
            </a:endParaRPr>
          </a:p>
          <a:p>
            <a:pPr algn="l"/>
            <a:endParaRPr lang="en-US" dirty="0">
              <a:solidFill>
                <a:srgbClr val="000000"/>
              </a:solidFill>
              <a:latin typeface="Arial" panose="020B0604020202020204" pitchFamily="34" charset="0"/>
            </a:endParaRPr>
          </a:p>
          <a:p>
            <a:pPr marL="285750" indent="-285750" algn="l">
              <a:buFont typeface="Wingdings" panose="05000000000000000000" pitchFamily="2" charset="2"/>
              <a:buChar char="q"/>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Further reported in the </a:t>
            </a:r>
            <a:r>
              <a:rPr lang="en-US" sz="24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Heazell</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review, e</a:t>
            </a: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ffective interventions included: seeing and holding the baby, social support/support groups, making and sharing memories, autopsy, psychological interventions, and interventions with multiple components.</a:t>
            </a:r>
          </a:p>
          <a:p>
            <a:pPr marL="285750" indent="-285750" algn="l">
              <a:buFont typeface="Wingdings" panose="05000000000000000000" pitchFamily="2" charset="2"/>
              <a:buChar char="q"/>
            </a:pP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Wingdings" panose="05000000000000000000" pitchFamily="2" charset="2"/>
              <a:buChar char="q"/>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Professional support to enable parents to share their experiences with others, and social support from family and local social networks were both associated with lower rates of depression and better mental health.</a:t>
            </a:r>
          </a:p>
          <a:p>
            <a:pPr marL="285750" indent="-285750" algn="l">
              <a:buFont typeface="Wingdings" panose="05000000000000000000" pitchFamily="2" charset="2"/>
              <a:buChar char="q"/>
            </a:pP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l">
              <a:buFont typeface="Wingdings" panose="05000000000000000000" pitchFamily="2" charset="2"/>
              <a:buChar char="q"/>
            </a:pPr>
            <a:r>
              <a:rPr lang="en-US" sz="24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Programs with multiple components generally increased parents’ satisfaction, with those more satisfied reporting less grief. Where measured longitudinally, this effect was maintained for up to 2 years. </a:t>
            </a:r>
          </a:p>
          <a:p>
            <a:pPr marL="285750" indent="-285750" algn="l">
              <a:buFont typeface="Wingdings" panose="05000000000000000000" pitchFamily="2" charset="2"/>
              <a:buChar char="q"/>
            </a:pPr>
            <a:endPar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gn="l"/>
            <a:endParaRPr lang="en-US"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br>
              <a:rPr lang="en-US"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endParaRPr lang="en-US"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br>
              <a:rPr lang="en-US" sz="1100" b="0" i="0" dirty="0">
                <a:solidFill>
                  <a:srgbClr val="000000"/>
                </a:solidFill>
                <a:effectLst/>
                <a:latin typeface="roboto" panose="02000000000000000000" pitchFamily="2" charset="0"/>
              </a:rPr>
            </a:br>
            <a:endParaRPr lang="en-US" sz="1100" dirty="0"/>
          </a:p>
        </p:txBody>
      </p:sp>
      <p:sp>
        <p:nvSpPr>
          <p:cNvPr id="4" name="Footer Placeholder 3">
            <a:extLst>
              <a:ext uri="{FF2B5EF4-FFF2-40B4-BE49-F238E27FC236}">
                <a16:creationId xmlns:a16="http://schemas.microsoft.com/office/drawing/2014/main" id="{1F444A69-7C77-F3A5-41AA-5927248358A7}"/>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692497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40B0-2845-4648-CB90-EB63294D918E}"/>
              </a:ext>
            </a:extLst>
          </p:cNvPr>
          <p:cNvSpPr>
            <a:spLocks noGrp="1"/>
          </p:cNvSpPr>
          <p:nvPr>
            <p:ph type="title"/>
          </p:nvPr>
        </p:nvSpPr>
        <p:spPr/>
        <p:txBody>
          <a:bodyPr>
            <a:normAutofit fontScale="90000"/>
          </a:bodyPr>
          <a:lstStyle/>
          <a:p>
            <a:r>
              <a:rPr lang="en-US" dirty="0">
                <a:solidFill>
                  <a:schemeClr val="bg1"/>
                </a:solidFill>
              </a:rPr>
              <a:t>Women’s stories </a:t>
            </a:r>
            <a:br>
              <a:rPr lang="en-US" dirty="0">
                <a:solidFill>
                  <a:schemeClr val="bg1"/>
                </a:solidFill>
              </a:rPr>
            </a:br>
            <a:br>
              <a:rPr lang="en-US" dirty="0">
                <a:solidFill>
                  <a:schemeClr val="bg1"/>
                </a:solidFill>
              </a:rPr>
            </a:br>
            <a:endParaRPr lang="en-US" dirty="0">
              <a:solidFill>
                <a:schemeClr val="bg1"/>
              </a:solidFill>
            </a:endParaRPr>
          </a:p>
        </p:txBody>
      </p:sp>
      <p:sp>
        <p:nvSpPr>
          <p:cNvPr id="3" name="Content Placeholder 2">
            <a:extLst>
              <a:ext uri="{FF2B5EF4-FFF2-40B4-BE49-F238E27FC236}">
                <a16:creationId xmlns:a16="http://schemas.microsoft.com/office/drawing/2014/main" id="{E7E8EA4B-C3B8-2397-49BA-AF99769027A1}"/>
              </a:ext>
            </a:extLst>
          </p:cNvPr>
          <p:cNvSpPr>
            <a:spLocks noGrp="1"/>
          </p:cNvSpPr>
          <p:nvPr>
            <p:ph idx="1"/>
          </p:nvPr>
        </p:nvSpPr>
        <p:spPr>
          <a:xfrm>
            <a:off x="294640" y="1666240"/>
            <a:ext cx="11214505" cy="4161374"/>
          </a:xfrm>
        </p:spPr>
        <p:txBody>
          <a:bodyPr/>
          <a:lstStyle/>
          <a:p>
            <a:pPr marL="0" indent="0">
              <a:buNone/>
            </a:pPr>
            <a:r>
              <a:rPr lang="en-US" sz="2400" dirty="0">
                <a:solidFill>
                  <a:schemeClr val="bg1"/>
                </a:solidFill>
              </a:rPr>
              <a:t>In June of 2015, the New York Times published a moving story on the trauma of stillbirth, “Stillbirth: Your Stories”. A few of the testimonies are reproduced here to illustrate the range and the depth of experiences.</a:t>
            </a:r>
          </a:p>
          <a:p>
            <a:pPr marL="0" indent="0">
              <a:buNone/>
            </a:pPr>
            <a:r>
              <a:rPr lang="en-US" sz="1400" dirty="0">
                <a:hlinkClick r:id="rId3">
                  <a:extLst>
                    <a:ext uri="{A12FA001-AC4F-418D-AE19-62706E023703}">
                      <ahyp:hlinkClr xmlns:ahyp="http://schemas.microsoft.com/office/drawing/2018/hyperlinkcolor" val="tx"/>
                    </a:ext>
                  </a:extLst>
                </a:hlinkClick>
              </a:rPr>
              <a:t>https://www.nytimes.com/interactive/2015/health/</a:t>
            </a:r>
            <a:endParaRPr lang="en-US" sz="1400" dirty="0"/>
          </a:p>
          <a:p>
            <a:pPr marL="0" indent="0">
              <a:buNone/>
            </a:pPr>
            <a:r>
              <a:rPr lang="en-US" sz="1400" dirty="0"/>
              <a:t>stillbirth-reader-stories.html</a:t>
            </a:r>
          </a:p>
        </p:txBody>
      </p:sp>
      <p:sp>
        <p:nvSpPr>
          <p:cNvPr id="4" name="Slide Number Placeholder 3">
            <a:extLst>
              <a:ext uri="{FF2B5EF4-FFF2-40B4-BE49-F238E27FC236}">
                <a16:creationId xmlns:a16="http://schemas.microsoft.com/office/drawing/2014/main" id="{06D54A9F-472D-5037-EEE5-D90DC7BCC426}"/>
              </a:ext>
            </a:extLst>
          </p:cNvPr>
          <p:cNvSpPr>
            <a:spLocks noGrp="1"/>
          </p:cNvSpPr>
          <p:nvPr>
            <p:ph type="sldNum" sz="quarter" idx="12"/>
          </p:nvPr>
        </p:nvSpPr>
        <p:spPr/>
        <p:txBody>
          <a:bodyPr/>
          <a:lstStyle/>
          <a:p>
            <a:fld id="{C3DB2ADC-AF19-4574-8C10-79B5B04FCA27}" type="slidenum">
              <a:rPr lang="en-US" smtClean="0"/>
              <a:pPr/>
              <a:t>13</a:t>
            </a:fld>
            <a:endParaRPr lang="en-US" dirty="0"/>
          </a:p>
        </p:txBody>
      </p:sp>
      <p:sp>
        <p:nvSpPr>
          <p:cNvPr id="5" name="Footer Placeholder 4">
            <a:extLst>
              <a:ext uri="{FF2B5EF4-FFF2-40B4-BE49-F238E27FC236}">
                <a16:creationId xmlns:a16="http://schemas.microsoft.com/office/drawing/2014/main" id="{0E898E87-F082-75D3-4024-45066305F36E}"/>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227026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standing in the water&#10;&#10;Description automatically generated">
            <a:extLst>
              <a:ext uri="{FF2B5EF4-FFF2-40B4-BE49-F238E27FC236}">
                <a16:creationId xmlns:a16="http://schemas.microsoft.com/office/drawing/2014/main" id="{0A062E69-FD5B-8E9A-724E-E523242DD2AE}"/>
              </a:ext>
            </a:extLst>
          </p:cNvPr>
          <p:cNvPicPr>
            <a:picLocks noGrp="1" noChangeAspect="1"/>
          </p:cNvPicPr>
          <p:nvPr>
            <p:ph sz="half" idx="2"/>
          </p:nvPr>
        </p:nvPicPr>
        <p:blipFill rotWithShape="1">
          <a:blip r:embed="rId2"/>
          <a:srcRect l="24235" r="24765"/>
          <a:stretch/>
        </p:blipFill>
        <p:spPr>
          <a:xfrm>
            <a:off x="20" y="-1"/>
            <a:ext cx="4663420" cy="6858001"/>
          </a:xfrm>
          <a:prstGeom prst="rect">
            <a:avLst/>
          </a:prstGeom>
        </p:spPr>
      </p:pic>
      <p:sp>
        <p:nvSpPr>
          <p:cNvPr id="2" name="Title 1">
            <a:extLst>
              <a:ext uri="{FF2B5EF4-FFF2-40B4-BE49-F238E27FC236}">
                <a16:creationId xmlns:a16="http://schemas.microsoft.com/office/drawing/2014/main" id="{6723880F-A5FE-59EE-5521-637CB622C6C9}"/>
              </a:ext>
            </a:extLst>
          </p:cNvPr>
          <p:cNvSpPr>
            <a:spLocks noGrp="1"/>
          </p:cNvSpPr>
          <p:nvPr>
            <p:ph type="title"/>
          </p:nvPr>
        </p:nvSpPr>
        <p:spPr>
          <a:xfrm>
            <a:off x="5080000" y="749809"/>
            <a:ext cx="6404864" cy="1472183"/>
          </a:xfrm>
        </p:spPr>
        <p:txBody>
          <a:bodyPr vert="horz" lIns="91440" tIns="45720" rIns="91440" bIns="45720" rtlCol="0" anchor="t">
            <a:normAutofit/>
          </a:bodyPr>
          <a:lstStyle/>
          <a:p>
            <a:r>
              <a:rPr lang="en-US" sz="3600" dirty="0"/>
              <a:t>parents’ stories  </a:t>
            </a:r>
            <a:r>
              <a:rPr lang="en-US" sz="2800" dirty="0"/>
              <a:t>“Aisha”</a:t>
            </a:r>
          </a:p>
        </p:txBody>
      </p:sp>
      <p:sp>
        <p:nvSpPr>
          <p:cNvPr id="3" name="Content Placeholder 2">
            <a:extLst>
              <a:ext uri="{FF2B5EF4-FFF2-40B4-BE49-F238E27FC236}">
                <a16:creationId xmlns:a16="http://schemas.microsoft.com/office/drawing/2014/main" id="{72187080-00DC-F5FD-F514-1B98802A5849}"/>
              </a:ext>
            </a:extLst>
          </p:cNvPr>
          <p:cNvSpPr>
            <a:spLocks noGrp="1"/>
          </p:cNvSpPr>
          <p:nvPr>
            <p:ph sz="half" idx="1"/>
          </p:nvPr>
        </p:nvSpPr>
        <p:spPr>
          <a:xfrm>
            <a:off x="4937760" y="1300485"/>
            <a:ext cx="6547104" cy="4862572"/>
          </a:xfrm>
        </p:spPr>
        <p:txBody>
          <a:bodyPr vert="horz" lIns="91440" tIns="45720" rIns="91440" bIns="45720" rtlCol="0">
            <a:noAutofit/>
          </a:bodyPr>
          <a:lstStyle/>
          <a:p>
            <a:pPr marL="0" indent="0">
              <a:lnSpc>
                <a:spcPct val="100000"/>
              </a:lnSpc>
              <a:buNone/>
            </a:pPr>
            <a:r>
              <a:rPr lang="en-US" b="0" i="1" dirty="0">
                <a:effectLst/>
                <a:highlight>
                  <a:srgbClr val="FFFFFF"/>
                </a:highlight>
              </a:rPr>
              <a:t>“There is so much shame that comes in the moment of delivering a dead or dying baby. We feel like we should get the goodbye over too fast. Don't. We have so many hormones and feelings that want us to care for our newborn but you only get one chance - bathe, diaper, dress the baby, take pictures. Weigh and measure and footprint the baby. Talk to the baby and explore his body. Take lots of photos because you will want to remember the baby. You will need proof that he was really there when you are alone and sad and angry and milk is pouring out of your breasts. It will all feel like a bad dream and you will need proof. Know that you are forever changed by your loss and you will be hit by it over and over on his birthdays, when you have another baby, when he would have started kindergarten. Develop rituals when you are sad. Talk about the baby. Tell your future kids about it. Tell strangers about it. Get a tattoo in a prominent place to get others to ask you about it. Embrace the new, changed you and let go of any expectation of getting over it.”</a:t>
            </a:r>
            <a:endParaRPr lang="en-US" i="1" dirty="0"/>
          </a:p>
        </p:txBody>
      </p:sp>
      <p:sp>
        <p:nvSpPr>
          <p:cNvPr id="5" name="Slide Number Placeholder 4">
            <a:extLst>
              <a:ext uri="{FF2B5EF4-FFF2-40B4-BE49-F238E27FC236}">
                <a16:creationId xmlns:a16="http://schemas.microsoft.com/office/drawing/2014/main" id="{F97190B0-05C0-5352-ED0B-6B2FE7A30074}"/>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a:pPr>
                <a:lnSpc>
                  <a:spcPct val="90000"/>
                </a:lnSpc>
                <a:spcAft>
                  <a:spcPts val="600"/>
                </a:spcAft>
              </a:pPr>
              <a:t>14</a:t>
            </a:fld>
            <a:endParaRPr lang="en-US"/>
          </a:p>
        </p:txBody>
      </p:sp>
      <p:cxnSp>
        <p:nvCxnSpPr>
          <p:cNvPr id="29" name="Straight Connector 28">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46871"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AEE5ED4-2189-A712-4746-E2521E0BFCAC}"/>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1315485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DDF0C8"/>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and person walking in a forest&#10;&#10;Description automatically generated">
            <a:extLst>
              <a:ext uri="{FF2B5EF4-FFF2-40B4-BE49-F238E27FC236}">
                <a16:creationId xmlns:a16="http://schemas.microsoft.com/office/drawing/2014/main" id="{83866869-1D51-A68A-2D0D-27DB789B4B44}"/>
              </a:ext>
            </a:extLst>
          </p:cNvPr>
          <p:cNvPicPr>
            <a:picLocks noGrp="1" noChangeAspect="1"/>
          </p:cNvPicPr>
          <p:nvPr>
            <p:ph sz="half" idx="2"/>
          </p:nvPr>
        </p:nvPicPr>
        <p:blipFill rotWithShape="1">
          <a:blip r:embed="rId2"/>
          <a:srcRect r="10610"/>
          <a:stretch/>
        </p:blipFill>
        <p:spPr>
          <a:xfrm>
            <a:off x="8115300" y="10"/>
            <a:ext cx="4076700" cy="6857990"/>
          </a:xfrm>
          <a:prstGeom prst="rect">
            <a:avLst/>
          </a:prstGeom>
        </p:spPr>
      </p:pic>
      <p:sp>
        <p:nvSpPr>
          <p:cNvPr id="2" name="Title 1">
            <a:extLst>
              <a:ext uri="{FF2B5EF4-FFF2-40B4-BE49-F238E27FC236}">
                <a16:creationId xmlns:a16="http://schemas.microsoft.com/office/drawing/2014/main" id="{AD490118-FC7D-B1E3-CA50-E1E832E0F476}"/>
              </a:ext>
            </a:extLst>
          </p:cNvPr>
          <p:cNvSpPr>
            <a:spLocks noGrp="1"/>
          </p:cNvSpPr>
          <p:nvPr>
            <p:ph type="title"/>
          </p:nvPr>
        </p:nvSpPr>
        <p:spPr>
          <a:xfrm>
            <a:off x="515366" y="823957"/>
            <a:ext cx="7277608" cy="1307592"/>
          </a:xfrm>
        </p:spPr>
        <p:txBody>
          <a:bodyPr vert="horz" lIns="91440" tIns="45720" rIns="91440" bIns="45720" rtlCol="0" anchor="t">
            <a:normAutofit/>
          </a:bodyPr>
          <a:lstStyle/>
          <a:p>
            <a:pPr>
              <a:lnSpc>
                <a:spcPct val="90000"/>
              </a:lnSpc>
            </a:pPr>
            <a:r>
              <a:rPr lang="en-US" dirty="0"/>
              <a:t>parents’ stories  </a:t>
            </a:r>
            <a:r>
              <a:rPr lang="en-US" sz="2800" dirty="0"/>
              <a:t>“Christopher”</a:t>
            </a:r>
          </a:p>
        </p:txBody>
      </p:sp>
      <p:sp>
        <p:nvSpPr>
          <p:cNvPr id="3" name="Content Placeholder 2">
            <a:extLst>
              <a:ext uri="{FF2B5EF4-FFF2-40B4-BE49-F238E27FC236}">
                <a16:creationId xmlns:a16="http://schemas.microsoft.com/office/drawing/2014/main" id="{3AABFD09-B10C-0596-7073-961A0462D554}"/>
              </a:ext>
            </a:extLst>
          </p:cNvPr>
          <p:cNvSpPr>
            <a:spLocks noGrp="1"/>
          </p:cNvSpPr>
          <p:nvPr>
            <p:ph sz="half" idx="1"/>
          </p:nvPr>
        </p:nvSpPr>
        <p:spPr>
          <a:xfrm>
            <a:off x="515366" y="1547858"/>
            <a:ext cx="6955282" cy="4414032"/>
          </a:xfrm>
        </p:spPr>
        <p:txBody>
          <a:bodyPr vert="horz" lIns="91440" tIns="45720" rIns="91440" bIns="45720" rtlCol="0">
            <a:noAutofit/>
          </a:bodyPr>
          <a:lstStyle/>
          <a:p>
            <a:pPr marL="0" indent="0">
              <a:lnSpc>
                <a:spcPct val="100000"/>
              </a:lnSpc>
              <a:buNone/>
            </a:pPr>
            <a:r>
              <a:rPr lang="en-US" b="0" i="1" dirty="0">
                <a:effectLst/>
                <a:highlight>
                  <a:srgbClr val="FFFFFF"/>
                </a:highlight>
              </a:rPr>
              <a:t>“Take as much time as you need to embrace the grief and begin healing your body and soul. There is no timetable for this, because enduring grief is different for each individual, and each couple. But there is no point trying to deny your pain or run from it because the grief will follow you and come like a thief in the night. It's been nearly six years since we lost our son, and it took us almost two years of grieving to be ready to have another child. Since then, we've had two beautiful boys born to us. But sometimes unexpectedly, the trauma of watching my wife deliver our stillborn son still comes over me like a wave. But if this happens to you, let the tears flow because they have a redemptive, healing effect. I say this especially to fathers who have lost a child. American society tells us we must be strong and that showing emotion is a sign of weakness. But that is wrong. You must let yourself grieve or it will haunt you forever.”</a:t>
            </a:r>
            <a:endParaRPr lang="en-US" i="1" dirty="0"/>
          </a:p>
        </p:txBody>
      </p:sp>
      <p:sp>
        <p:nvSpPr>
          <p:cNvPr id="5" name="Slide Number Placeholder 4">
            <a:extLst>
              <a:ext uri="{FF2B5EF4-FFF2-40B4-BE49-F238E27FC236}">
                <a16:creationId xmlns:a16="http://schemas.microsoft.com/office/drawing/2014/main" id="{498F1496-C32E-6150-D38C-2CC382F48FFC}"/>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a:solidFill>
                  <a:srgbClr val="FFFFFF"/>
                </a:solidFill>
              </a:rPr>
              <a:pPr>
                <a:lnSpc>
                  <a:spcPct val="90000"/>
                </a:lnSpc>
                <a:spcAft>
                  <a:spcPts val="600"/>
                </a:spcAft>
              </a:pPr>
              <a:t>15</a:t>
            </a:fld>
            <a:endParaRPr lang="en-US">
              <a:solidFill>
                <a:srgbClr val="FFFFFF"/>
              </a:solidFill>
            </a:endParaRPr>
          </a:p>
        </p:txBody>
      </p:sp>
      <p:cxnSp>
        <p:nvCxnSpPr>
          <p:cNvPr id="18" name="Straight Connector 17">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836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4768"/>
            <a:ext cx="6583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8D100F9-4A52-D1A2-A324-A0216089F5FE}"/>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1832730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aby's feet in a hand&#10;&#10;Description automatically generated">
            <a:extLst>
              <a:ext uri="{FF2B5EF4-FFF2-40B4-BE49-F238E27FC236}">
                <a16:creationId xmlns:a16="http://schemas.microsoft.com/office/drawing/2014/main" id="{822DC828-A0D3-CE96-3F17-B3720B570C30}"/>
              </a:ext>
            </a:extLst>
          </p:cNvPr>
          <p:cNvPicPr>
            <a:picLocks noGrp="1" noChangeAspect="1"/>
          </p:cNvPicPr>
          <p:nvPr>
            <p:ph sz="half" idx="2"/>
          </p:nvPr>
        </p:nvPicPr>
        <p:blipFill rotWithShape="1">
          <a:blip r:embed="rId2"/>
          <a:srcRect l="27943" r="31225" b="2"/>
          <a:stretch/>
        </p:blipFill>
        <p:spPr>
          <a:xfrm>
            <a:off x="20" y="-17929"/>
            <a:ext cx="4206220" cy="6875929"/>
          </a:xfrm>
          <a:prstGeom prst="rect">
            <a:avLst/>
          </a:prstGeom>
        </p:spPr>
      </p:pic>
      <p:sp>
        <p:nvSpPr>
          <p:cNvPr id="2" name="Title 1">
            <a:extLst>
              <a:ext uri="{FF2B5EF4-FFF2-40B4-BE49-F238E27FC236}">
                <a16:creationId xmlns:a16="http://schemas.microsoft.com/office/drawing/2014/main" id="{DF42CE9B-E3B2-F57B-A199-B6394CCC030A}"/>
              </a:ext>
            </a:extLst>
          </p:cNvPr>
          <p:cNvSpPr>
            <a:spLocks noGrp="1"/>
          </p:cNvSpPr>
          <p:nvPr>
            <p:ph type="title"/>
          </p:nvPr>
        </p:nvSpPr>
        <p:spPr>
          <a:xfrm>
            <a:off x="5018534" y="812801"/>
            <a:ext cx="6476357" cy="1409191"/>
          </a:xfrm>
        </p:spPr>
        <p:txBody>
          <a:bodyPr vert="horz" lIns="91440" tIns="45720" rIns="91440" bIns="45720" rtlCol="0" anchor="t">
            <a:normAutofit/>
          </a:bodyPr>
          <a:lstStyle/>
          <a:p>
            <a:r>
              <a:rPr lang="en-US" dirty="0"/>
              <a:t>parents’ stories  </a:t>
            </a:r>
            <a:r>
              <a:rPr lang="en-US" sz="2800" dirty="0"/>
              <a:t>“Anika”</a:t>
            </a:r>
          </a:p>
        </p:txBody>
      </p:sp>
      <p:sp>
        <p:nvSpPr>
          <p:cNvPr id="3" name="Content Placeholder 2">
            <a:extLst>
              <a:ext uri="{FF2B5EF4-FFF2-40B4-BE49-F238E27FC236}">
                <a16:creationId xmlns:a16="http://schemas.microsoft.com/office/drawing/2014/main" id="{4E5E18E4-018E-6626-A695-F5E6E73EBA4E}"/>
              </a:ext>
            </a:extLst>
          </p:cNvPr>
          <p:cNvSpPr>
            <a:spLocks noGrp="1"/>
          </p:cNvSpPr>
          <p:nvPr>
            <p:ph sz="half" idx="1"/>
          </p:nvPr>
        </p:nvSpPr>
        <p:spPr>
          <a:xfrm>
            <a:off x="4602479" y="1302513"/>
            <a:ext cx="6892412" cy="4517136"/>
          </a:xfrm>
        </p:spPr>
        <p:txBody>
          <a:bodyPr vert="horz" lIns="91440" tIns="45720" rIns="91440" bIns="45720" rtlCol="0">
            <a:noAutofit/>
          </a:bodyPr>
          <a:lstStyle/>
          <a:p>
            <a:pPr marL="0" indent="0">
              <a:lnSpc>
                <a:spcPct val="100000"/>
              </a:lnSpc>
              <a:buNone/>
            </a:pPr>
            <a:r>
              <a:rPr lang="en-US" sz="2800" b="0" i="1" dirty="0">
                <a:effectLst/>
                <a:highlight>
                  <a:srgbClr val="FFFFFF"/>
                </a:highlight>
              </a:rPr>
              <a:t>“</a:t>
            </a:r>
            <a:r>
              <a:rPr lang="en-US" b="0" i="1" dirty="0">
                <a:effectLst/>
                <a:highlight>
                  <a:srgbClr val="FFFFFF"/>
                </a:highlight>
              </a:rPr>
              <a:t>We were 26 weeks into our first pregnancy with our sweet little girl, Brooklyn Skye, when our world made a change in a direction no one expected. Her movement decreased but being that it was my first pregnancy and still fairly early I was challenged with what my heart was telling me. The biggest heart break of a lifetime came when the nurse grabbed my foot when the ultrasound at the hospital showed no heartbeat. Brooklyn was born still Nov. 19, 2013. No words can explain the pain that your heart and soul experience when you lose your baby, when you lose your dreams, when you lose your entire world. Alone. What now? Why? How do you move on? The thought of moving on made me sick and angry. As each day went on so did the pain. Would it ever stop?...no. One of the best decisions I made during this experience was to see a therapist shortly after losing Brooklyn. Talking about my loss has given me strength and allowed me to honor our sweet angel.”</a:t>
            </a:r>
            <a:endParaRPr lang="en-US" i="1" dirty="0"/>
          </a:p>
        </p:txBody>
      </p:sp>
      <p:sp>
        <p:nvSpPr>
          <p:cNvPr id="5" name="Slide Number Placeholder 4">
            <a:extLst>
              <a:ext uri="{FF2B5EF4-FFF2-40B4-BE49-F238E27FC236}">
                <a16:creationId xmlns:a16="http://schemas.microsoft.com/office/drawing/2014/main" id="{813C3D48-7610-1BD5-E060-545DA5BF9AC8}"/>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mtClean="0"/>
              <a:pPr>
                <a:lnSpc>
                  <a:spcPct val="90000"/>
                </a:lnSpc>
                <a:spcAft>
                  <a:spcPts val="600"/>
                </a:spcAft>
              </a:pPr>
              <a:t>16</a:t>
            </a:fld>
            <a:endParaRPr lang="en-US"/>
          </a:p>
        </p:txBody>
      </p:sp>
      <p:cxnSp>
        <p:nvCxnSpPr>
          <p:cNvPr id="18" name="Straight Connector 17">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F03E5FE4-045C-EA07-C6A0-9128459AF30D}"/>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253848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and person standing in a field&#10;&#10;Description automatically generated">
            <a:extLst>
              <a:ext uri="{FF2B5EF4-FFF2-40B4-BE49-F238E27FC236}">
                <a16:creationId xmlns:a16="http://schemas.microsoft.com/office/drawing/2014/main" id="{BB568A54-2755-BC1A-3387-D66609495119}"/>
              </a:ext>
            </a:extLst>
          </p:cNvPr>
          <p:cNvPicPr>
            <a:picLocks noGrp="1" noChangeAspect="1"/>
          </p:cNvPicPr>
          <p:nvPr>
            <p:ph sz="half" idx="2"/>
          </p:nvPr>
        </p:nvPicPr>
        <p:blipFill rotWithShape="1">
          <a:blip r:embed="rId2"/>
          <a:srcRect l="37087" r="18057" b="-1"/>
          <a:stretch/>
        </p:blipFill>
        <p:spPr>
          <a:xfrm>
            <a:off x="7583424" y="10"/>
            <a:ext cx="4608576" cy="6857990"/>
          </a:xfrm>
          <a:prstGeom prst="rect">
            <a:avLst/>
          </a:prstGeom>
        </p:spPr>
      </p:pic>
      <p:sp>
        <p:nvSpPr>
          <p:cNvPr id="2" name="Title 1">
            <a:extLst>
              <a:ext uri="{FF2B5EF4-FFF2-40B4-BE49-F238E27FC236}">
                <a16:creationId xmlns:a16="http://schemas.microsoft.com/office/drawing/2014/main" id="{F3C153AF-E1AE-D80B-38AF-01A454A6717C}"/>
              </a:ext>
            </a:extLst>
          </p:cNvPr>
          <p:cNvSpPr>
            <a:spLocks noGrp="1"/>
          </p:cNvSpPr>
          <p:nvPr>
            <p:ph type="title"/>
          </p:nvPr>
        </p:nvSpPr>
        <p:spPr>
          <a:xfrm>
            <a:off x="800100" y="914400"/>
            <a:ext cx="6143587" cy="612646"/>
          </a:xfrm>
        </p:spPr>
        <p:txBody>
          <a:bodyPr vert="horz" lIns="91440" tIns="45720" rIns="91440" bIns="45720" rtlCol="0" anchor="t">
            <a:normAutofit fontScale="90000"/>
          </a:bodyPr>
          <a:lstStyle/>
          <a:p>
            <a:pPr>
              <a:lnSpc>
                <a:spcPct val="90000"/>
              </a:lnSpc>
            </a:pPr>
            <a:r>
              <a:rPr lang="en-US" dirty="0"/>
              <a:t>parents’ stories  </a:t>
            </a:r>
            <a:r>
              <a:rPr lang="en-US" sz="2800" dirty="0"/>
              <a:t>“</a:t>
            </a:r>
            <a:r>
              <a:rPr lang="en-US" sz="2800" dirty="0" err="1"/>
              <a:t>kailea</a:t>
            </a:r>
            <a:r>
              <a:rPr lang="en-US" sz="2800" dirty="0"/>
              <a:t>”</a:t>
            </a:r>
          </a:p>
        </p:txBody>
      </p:sp>
      <p:sp>
        <p:nvSpPr>
          <p:cNvPr id="3" name="Content Placeholder 2">
            <a:extLst>
              <a:ext uri="{FF2B5EF4-FFF2-40B4-BE49-F238E27FC236}">
                <a16:creationId xmlns:a16="http://schemas.microsoft.com/office/drawing/2014/main" id="{0B35F527-0B2B-51B8-0C82-222236A456B0}"/>
              </a:ext>
            </a:extLst>
          </p:cNvPr>
          <p:cNvSpPr>
            <a:spLocks noGrp="1"/>
          </p:cNvSpPr>
          <p:nvPr>
            <p:ph sz="half" idx="1"/>
          </p:nvPr>
        </p:nvSpPr>
        <p:spPr>
          <a:xfrm>
            <a:off x="508000" y="1717545"/>
            <a:ext cx="6435687" cy="4445511"/>
          </a:xfrm>
        </p:spPr>
        <p:txBody>
          <a:bodyPr vert="horz" lIns="91440" tIns="45720" rIns="91440" bIns="45720" rtlCol="0">
            <a:noAutofit/>
          </a:bodyPr>
          <a:lstStyle/>
          <a:p>
            <a:pPr marL="0" indent="0">
              <a:lnSpc>
                <a:spcPct val="100000"/>
              </a:lnSpc>
              <a:buNone/>
            </a:pPr>
            <a:r>
              <a:rPr lang="en-US" sz="1800" b="0" i="1" dirty="0">
                <a:effectLst/>
                <a:highlight>
                  <a:srgbClr val="FFFFFF"/>
                </a:highlight>
              </a:rPr>
              <a:t>“My husband and I lost our daughter. After the first trimester you think you are in the clear. You won't lose your baby. I now know that is not true. I was 35 weeks pregnant when we found out my daughter didn't have </a:t>
            </a:r>
            <a:r>
              <a:rPr lang="en-US" sz="1800" b="0" i="1">
                <a:effectLst/>
                <a:highlight>
                  <a:srgbClr val="FFFFFF"/>
                </a:highlight>
              </a:rPr>
              <a:t>a heartbeat</a:t>
            </a:r>
            <a:r>
              <a:rPr lang="en-US" sz="1800" b="0" i="1" dirty="0">
                <a:effectLst/>
                <a:highlight>
                  <a:srgbClr val="FFFFFF"/>
                </a:highlight>
              </a:rPr>
              <a:t>. My world and my life have never been the same after her birth. I know one in four pregnancies ends in either a miscarriage or a stillbirth. There are 26,000 families that experience stillbirth every year. I want to tell these families that they are not alone. The worst thing you could possible do is to isolate yourself. I did that. I wanted to shut the world out and hide under the blankets and cry. And I did that. I cried and cried and couldn't get out of bed. My husband and I were different. We were sad and angry. Angry at each other. As a couple facing the loss of their child it's hard not to be angry at each other. You want to blame someone for your loss, so you blame each other. Please don't blame each other. Communication is the most important thing. It wasn't until after a huge fight my husband and I finally broke the silence. We let all of our frustrations out and we were finally able to heal with each other. Grieve with each other and not alone.”</a:t>
            </a:r>
            <a:endParaRPr lang="en-US" sz="1800" i="1" dirty="0"/>
          </a:p>
        </p:txBody>
      </p:sp>
      <p:sp>
        <p:nvSpPr>
          <p:cNvPr id="5" name="Slide Number Placeholder 4">
            <a:extLst>
              <a:ext uri="{FF2B5EF4-FFF2-40B4-BE49-F238E27FC236}">
                <a16:creationId xmlns:a16="http://schemas.microsoft.com/office/drawing/2014/main" id="{F5D79F26-C85E-04CE-B058-358F0261B32C}"/>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a:solidFill>
                  <a:srgbClr val="FFFFFF"/>
                </a:solidFill>
              </a:rPr>
              <a:pPr>
                <a:lnSpc>
                  <a:spcPct val="90000"/>
                </a:lnSpc>
                <a:spcAft>
                  <a:spcPts val="600"/>
                </a:spcAft>
              </a:pPr>
              <a:t>17</a:t>
            </a:fld>
            <a:endParaRPr lang="en-US">
              <a:solidFill>
                <a:srgbClr val="FFFFFF"/>
              </a:solidFill>
            </a:endParaRPr>
          </a:p>
        </p:txBody>
      </p:sp>
      <p:cxnSp>
        <p:nvCxnSpPr>
          <p:cNvPr id="18" name="Straight Connector 17">
            <a:extLst>
              <a:ext uri="{FF2B5EF4-FFF2-40B4-BE49-F238E27FC236}">
                <a16:creationId xmlns:a16="http://schemas.microsoft.com/office/drawing/2014/main" id="{3815BE95-1337-20E2-B2EF-5DA486F72F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D590A071-1741-33A8-CE64-63CF36B92D85}"/>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166428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FA78CE-E920-0C68-A885-3B7C1498782C}"/>
              </a:ext>
            </a:extLst>
          </p:cNvPr>
          <p:cNvSpPr>
            <a:spLocks noGrp="1"/>
          </p:cNvSpPr>
          <p:nvPr>
            <p:ph type="sldNum" sz="quarter" idx="12"/>
          </p:nvPr>
        </p:nvSpPr>
        <p:spPr/>
        <p:txBody>
          <a:bodyPr/>
          <a:lstStyle/>
          <a:p>
            <a:fld id="{C3DB2ADC-AF19-4574-8C10-79B5B04FCA27}" type="slidenum">
              <a:rPr lang="en-US" smtClean="0"/>
              <a:pPr/>
              <a:t>18</a:t>
            </a:fld>
            <a:endParaRPr lang="en-US" dirty="0"/>
          </a:p>
        </p:txBody>
      </p:sp>
      <p:sp>
        <p:nvSpPr>
          <p:cNvPr id="4" name="TextBox 3">
            <a:extLst>
              <a:ext uri="{FF2B5EF4-FFF2-40B4-BE49-F238E27FC236}">
                <a16:creationId xmlns:a16="http://schemas.microsoft.com/office/drawing/2014/main" id="{8D4B5345-5364-A900-8F63-ED45EFA2484B}"/>
              </a:ext>
            </a:extLst>
          </p:cNvPr>
          <p:cNvSpPr txBox="1"/>
          <p:nvPr/>
        </p:nvSpPr>
        <p:spPr>
          <a:xfrm>
            <a:off x="1066800" y="772160"/>
            <a:ext cx="10017760" cy="5365636"/>
          </a:xfrm>
          <a:prstGeom prst="rect">
            <a:avLst/>
          </a:prstGeom>
          <a:noFill/>
        </p:spPr>
        <p:txBody>
          <a:bodyPr wrap="square">
            <a:spAutoFit/>
          </a:bodyPr>
          <a:lstStyle/>
          <a:p>
            <a:pPr marL="0" marR="0" algn="ctr">
              <a:lnSpc>
                <a:spcPct val="115000"/>
              </a:lnSpc>
              <a:spcBef>
                <a:spcPts val="0"/>
              </a:spcBef>
              <a:spcAft>
                <a:spcPts val="800"/>
              </a:spcAft>
            </a:pPr>
            <a:r>
              <a:rPr lang="en-US" sz="1800" b="1" kern="100" dirty="0">
                <a:solidFill>
                  <a:srgbClr val="333333"/>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References</a:t>
            </a:r>
          </a:p>
          <a:p>
            <a:pPr marL="0" marR="0">
              <a:lnSpc>
                <a:spcPct val="115000"/>
              </a:lnSpc>
              <a:spcBef>
                <a:spcPts val="0"/>
              </a:spcBef>
              <a:spcAft>
                <a:spcPts val="800"/>
              </a:spcAft>
            </a:pPr>
            <a:r>
              <a:rPr lang="en-US" sz="1800" kern="100" dirty="0">
                <a:solidFill>
                  <a:srgbClr val="333333"/>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Campbell-Jackson, L., &amp; </a:t>
            </a:r>
            <a:r>
              <a:rPr lang="en-US" sz="1800" kern="100" dirty="0" err="1">
                <a:solidFill>
                  <a:srgbClr val="333333"/>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Horsch</a:t>
            </a:r>
            <a:r>
              <a:rPr lang="en-US" sz="1800" kern="100" dirty="0">
                <a:solidFill>
                  <a:srgbClr val="333333"/>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 A. (2014). The Psychological Impact of Stillbirth on Women: A Systematic Review. </a:t>
            </a:r>
            <a:r>
              <a:rPr lang="en-US" sz="1800" i="1" kern="100" dirty="0">
                <a:solidFill>
                  <a:srgbClr val="333333"/>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Illness, Crisis &amp; Loss</a:t>
            </a:r>
            <a:r>
              <a:rPr lang="en-US" sz="1800" kern="100" dirty="0">
                <a:solidFill>
                  <a:srgbClr val="333333"/>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 </a:t>
            </a:r>
            <a:r>
              <a:rPr lang="en-US" sz="1800" i="1" kern="100" dirty="0">
                <a:solidFill>
                  <a:srgbClr val="333333"/>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22</a:t>
            </a:r>
            <a:r>
              <a:rPr lang="en-US" sz="1800" kern="100" dirty="0">
                <a:solidFill>
                  <a:srgbClr val="333333"/>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(3), 237-256.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Davoudian</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T., Gibbins, K., &amp;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Cirino</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N. H. (2021). Perinatal loss: The impact on maternal mental health. Obstetrical &amp; Gynecological Survey, 76(4), 223–233.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Heazell</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 E.,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Siassakos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D.,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Blencowe</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H., Burden, C.,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Bhutta</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Z. A., Cacciatore, J., Dang, N., Das, J.,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Flenady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V., Gold, K. J., Mensah, O. K.,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Millum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J.,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Nuzum</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D., O'Donoghue, K.,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Redshaw</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M., Rizvi, A., Roberts, T., Toyin Saraki, H. E., </a:t>
            </a:r>
            <a:r>
              <a:rPr lang="en-US" sz="1800" kern="100" dirty="0" err="1">
                <a:effectLst/>
                <a:latin typeface="Times New Roman" panose="02020603050405020304" pitchFamily="18" charset="0"/>
                <a:ea typeface="Aptos" panose="020B0004020202020204" pitchFamily="34" charset="0"/>
                <a:cs typeface="Times New Roman" panose="02020603050405020304" pitchFamily="18" charset="0"/>
              </a:rPr>
              <a:t>Storey</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C., … Lancet Ending Preventable Stillbirths Series study group; Lancet Ending Preventable Stillbirths investigator group. (2016). Stillbirths: Economic and psychosocial consequences. Lancet, 387(10018), 604–616.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Silver, R. M., &amp; Reddy, U. (2024). Stillbirth: we can do better. American journal of obstetrics and gynecology, S0002-9378(24)00628-8. Advance online publication.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Sun, S., Qian, J., Wang, F., Tian, Y., Sun, Y., Zheng, Q., &amp; Yu, X. (2023). Impact of contact with the baby following stillbirth on parental mental health and well-being: A systematic review and meta-analysis. International journal of nursing practice, 29(6), e13146. https://doi.org/10.1111/ijn.13146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3A0A3DFE-7EA7-AA13-33F8-9232A4B57C3C}"/>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33770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7226447" y="1934348"/>
            <a:ext cx="4840367" cy="4744038"/>
          </a:xfrm>
          <a:custGeom>
            <a:avLst/>
            <a:gdLst/>
            <a:ahLst/>
            <a:cxnLst/>
            <a:rect l="l" t="t" r="r" b="b"/>
            <a:pathLst>
              <a:path w="10463292" h="10463292">
                <a:moveTo>
                  <a:pt x="0" y="0"/>
                </a:moveTo>
                <a:lnTo>
                  <a:pt x="10463291" y="0"/>
                </a:lnTo>
                <a:lnTo>
                  <a:pt x="10463291" y="10463292"/>
                </a:lnTo>
                <a:lnTo>
                  <a:pt x="0" y="104632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3"/>
          <p:cNvSpPr txBox="1"/>
          <p:nvPr/>
        </p:nvSpPr>
        <p:spPr>
          <a:xfrm>
            <a:off x="685800" y="1754733"/>
            <a:ext cx="6369809" cy="1970411"/>
          </a:xfrm>
          <a:prstGeom prst="rect">
            <a:avLst/>
          </a:prstGeom>
        </p:spPr>
        <p:txBody>
          <a:bodyPr lIns="0" tIns="0" rIns="0" bIns="0" rtlCol="0" anchor="t">
            <a:spAutoFit/>
          </a:bodyPr>
          <a:lstStyle/>
          <a:p>
            <a:pPr>
              <a:lnSpc>
                <a:spcPts val="5244"/>
              </a:lnSpc>
            </a:pPr>
            <a:r>
              <a:rPr lang="en-US" sz="4034" spc="20" dirty="0">
                <a:solidFill>
                  <a:srgbClr val="F5F7EF"/>
                </a:solidFill>
                <a:latin typeface="Ethic New"/>
                <a:ea typeface="Ethic New"/>
                <a:cs typeface="Ethic New"/>
                <a:sym typeface="Ethic New"/>
              </a:rPr>
              <a:t>Where Science Meets Contemporary Reproductive Loss Needs</a:t>
            </a:r>
          </a:p>
        </p:txBody>
      </p:sp>
    </p:spTree>
    <p:extLst>
      <p:ext uri="{BB962C8B-B14F-4D97-AF65-F5344CB8AC3E}">
        <p14:creationId xmlns:p14="http://schemas.microsoft.com/office/powerpoint/2010/main" val="428696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9D8326-B701-CBE8-39AA-6C700DA49CE4}"/>
              </a:ext>
            </a:extLst>
          </p:cNvPr>
          <p:cNvSpPr>
            <a:spLocks noGrp="1"/>
          </p:cNvSpPr>
          <p:nvPr>
            <p:ph type="title"/>
          </p:nvPr>
        </p:nvSpPr>
        <p:spPr/>
        <p:txBody>
          <a:bodyPr>
            <a:normAutofit/>
          </a:bodyPr>
          <a:lstStyle/>
          <a:p>
            <a:r>
              <a:rPr lang="en-US" dirty="0"/>
              <a:t>Stillbirth in global terms: </a:t>
            </a:r>
            <a:br>
              <a:rPr lang="en-US" dirty="0"/>
            </a:br>
            <a:r>
              <a:rPr lang="en-US" dirty="0"/>
              <a:t>general Information and </a:t>
            </a:r>
            <a:br>
              <a:rPr lang="en-US" dirty="0"/>
            </a:br>
            <a:r>
              <a:rPr lang="en-US" dirty="0"/>
              <a:t>Psychological Implications</a:t>
            </a:r>
            <a:br>
              <a:rPr lang="en-US" dirty="0"/>
            </a:br>
            <a:br>
              <a:rPr lang="en-US" dirty="0"/>
            </a:br>
            <a:r>
              <a:rPr lang="en-US" sz="2000" dirty="0"/>
              <a:t>International Institute for Reproductive Loss</a:t>
            </a:r>
            <a:br>
              <a:rPr lang="en-US" sz="2000" dirty="0"/>
            </a:br>
            <a:r>
              <a:rPr lang="en-US" sz="1600" dirty="0"/>
              <a:t>Priscilla K </a:t>
            </a:r>
            <a:r>
              <a:rPr lang="en-US" sz="1600" dirty="0" err="1"/>
              <a:t>coleman</a:t>
            </a:r>
            <a:r>
              <a:rPr lang="en-US" sz="1600" dirty="0"/>
              <a:t>, </a:t>
            </a:r>
            <a:r>
              <a:rPr lang="en-US" sz="1600" dirty="0" err="1"/>
              <a:t>phd</a:t>
            </a:r>
            <a:endParaRPr lang="en-US" sz="1600" dirty="0"/>
          </a:p>
        </p:txBody>
      </p:sp>
      <p:pic>
        <p:nvPicPr>
          <p:cNvPr id="8" name="Picture Placeholder 13" descr="A close-up of a pine cone">
            <a:extLst>
              <a:ext uri="{FF2B5EF4-FFF2-40B4-BE49-F238E27FC236}">
                <a16:creationId xmlns:a16="http://schemas.microsoft.com/office/drawing/2014/main" id="{975CC0D6-B1DF-FCDA-F41E-56F7EFA2D49B}"/>
              </a:ext>
            </a:extLst>
          </p:cNvPr>
          <p:cNvPicPr>
            <a:picLocks noGrp="1" noChangeAspect="1"/>
          </p:cNvPicPr>
          <p:nvPr>
            <p:ph type="pic" sz="quarter" idx="10"/>
          </p:nvPr>
        </p:nvPicPr>
        <p:blipFill rotWithShape="1">
          <a:blip r:embed="rId3"/>
          <a:srcRect t="2885" b="2885"/>
          <a:stretch/>
        </p:blipFill>
        <p:spPr/>
      </p:pic>
      <p:sp>
        <p:nvSpPr>
          <p:cNvPr id="2" name="Slide Number Placeholder 1">
            <a:extLst>
              <a:ext uri="{FF2B5EF4-FFF2-40B4-BE49-F238E27FC236}">
                <a16:creationId xmlns:a16="http://schemas.microsoft.com/office/drawing/2014/main" id="{0A00747C-4E24-8324-8E6A-8611AF9D9296}"/>
              </a:ext>
            </a:extLst>
          </p:cNvPr>
          <p:cNvSpPr>
            <a:spLocks noGrp="1"/>
          </p:cNvSpPr>
          <p:nvPr>
            <p:ph type="sldNum" sz="quarter" idx="4"/>
          </p:nvPr>
        </p:nvSpPr>
        <p:spPr/>
        <p:txBody>
          <a:bodyPr/>
          <a:lstStyle/>
          <a:p>
            <a:fld id="{C3DB2ADC-AF19-4574-8C10-79B5B04FCA27}" type="slidenum">
              <a:rPr lang="en-US" smtClean="0"/>
              <a:pPr/>
              <a:t>2</a:t>
            </a:fld>
            <a:endParaRPr lang="en-US" dirty="0"/>
          </a:p>
        </p:txBody>
      </p:sp>
    </p:spTree>
    <p:extLst>
      <p:ext uri="{BB962C8B-B14F-4D97-AF65-F5344CB8AC3E}">
        <p14:creationId xmlns:p14="http://schemas.microsoft.com/office/powerpoint/2010/main" val="292228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417AF4-08C0-FC51-8823-C041945D63A4}"/>
              </a:ext>
            </a:extLst>
          </p:cNvPr>
          <p:cNvSpPr>
            <a:spLocks noGrp="1"/>
          </p:cNvSpPr>
          <p:nvPr>
            <p:ph type="title"/>
          </p:nvPr>
        </p:nvSpPr>
        <p:spPr>
          <a:xfrm>
            <a:off x="5191760" y="-304800"/>
            <a:ext cx="6827520" cy="6858000"/>
          </a:xfrm>
        </p:spPr>
        <p:txBody>
          <a:bodyPr/>
          <a:lstStyle/>
          <a:p>
            <a:br>
              <a:rPr lang="en-US" sz="2400" dirty="0"/>
            </a:br>
            <a:br>
              <a:rPr lang="en-US" sz="2400" dirty="0"/>
            </a:br>
            <a:r>
              <a:rPr lang="en-US" sz="2400" dirty="0"/>
              <a:t>General Information</a:t>
            </a:r>
            <a:br>
              <a:rPr lang="en-US" sz="1600" dirty="0"/>
            </a:br>
            <a:br>
              <a:rPr lang="en-US" sz="1600" dirty="0"/>
            </a:br>
            <a:r>
              <a:rPr lang="en-US" sz="1600" dirty="0"/>
              <a:t>globally There are an estimated 2.64 million Stillbirths each year. global prevalence rates May be Inaccurate due to definitional Variations and poor recording. </a:t>
            </a:r>
            <a:br>
              <a:rPr lang="en-US" sz="1600" dirty="0"/>
            </a:br>
            <a:br>
              <a:rPr lang="en-US" sz="1600" dirty="0"/>
            </a:br>
            <a:r>
              <a:rPr lang="en-US" sz="1600" dirty="0"/>
              <a:t>- In the UK, stillbirth is defined as a baby born after 24-weeks gestation who does not show any signs of life.</a:t>
            </a:r>
            <a:br>
              <a:rPr lang="en-US" sz="1600" dirty="0"/>
            </a:br>
            <a:r>
              <a:rPr lang="en-US" sz="1600" dirty="0"/>
              <a:t>- the United States and Australia most commonly define stillbirth as a fetus born after 20 completed weeks gestation.</a:t>
            </a:r>
            <a:br>
              <a:rPr lang="en-US" sz="1600" dirty="0"/>
            </a:br>
            <a:r>
              <a:rPr lang="en-US" sz="1600" dirty="0"/>
              <a:t>- Sweden defines stillbirth as 28-weeks gestation.</a:t>
            </a:r>
            <a:br>
              <a:rPr lang="en-US" sz="1600" dirty="0"/>
            </a:br>
            <a:r>
              <a:rPr lang="en-US" sz="1600" dirty="0"/>
              <a:t>- the World Health Organization (WHO) uses a definition of 22-weeks gestation.</a:t>
            </a:r>
            <a:br>
              <a:rPr lang="en-US" sz="1600" dirty="0"/>
            </a:br>
            <a:br>
              <a:rPr lang="en-US" sz="1600" dirty="0"/>
            </a:br>
            <a:r>
              <a:rPr lang="en-US" sz="1600" dirty="0"/>
              <a:t>A high number of stillbirths occur in pregnancies that have not had complications.</a:t>
            </a:r>
            <a:br>
              <a:rPr lang="en-US" sz="1600" dirty="0"/>
            </a:br>
            <a:br>
              <a:rPr lang="en-US" sz="1600" dirty="0"/>
            </a:br>
            <a:r>
              <a:rPr lang="en-US" sz="1600" dirty="0"/>
              <a:t>in most cases the loss is very sudden, leaving parents feeling unprepared and in shock when they are told their baby has died.</a:t>
            </a:r>
            <a:br>
              <a:rPr lang="en-US" sz="1600" dirty="0"/>
            </a:br>
            <a:br>
              <a:rPr lang="en-US" sz="1600" dirty="0"/>
            </a:br>
            <a:r>
              <a:rPr lang="en-US" sz="1200" dirty="0">
                <a:latin typeface="Open Sans" panose="020B0606030504020204" pitchFamily="34" charset="0"/>
                <a:ea typeface="Open Sans" panose="020B0606030504020204" pitchFamily="34" charset="0"/>
                <a:cs typeface="Open Sans" panose="020B0606030504020204" pitchFamily="34" charset="0"/>
              </a:rPr>
              <a:t>(Campbell-Jackson &amp; </a:t>
            </a:r>
            <a:r>
              <a:rPr lang="en-US" sz="1200" dirty="0" err="1">
                <a:latin typeface="Open Sans" panose="020B0606030504020204" pitchFamily="34" charset="0"/>
                <a:ea typeface="Open Sans" panose="020B0606030504020204" pitchFamily="34" charset="0"/>
                <a:cs typeface="Open Sans" panose="020B0606030504020204" pitchFamily="34" charset="0"/>
              </a:rPr>
              <a:t>Horsch</a:t>
            </a:r>
            <a:r>
              <a:rPr lang="en-US" sz="1200" dirty="0">
                <a:latin typeface="Open Sans" panose="020B0606030504020204" pitchFamily="34" charset="0"/>
                <a:ea typeface="Open Sans" panose="020B0606030504020204" pitchFamily="34" charset="0"/>
                <a:cs typeface="Open Sans" panose="020B0606030504020204" pitchFamily="34" charset="0"/>
              </a:rPr>
              <a:t>, 2014). </a:t>
            </a:r>
            <a:br>
              <a:rPr lang="en-US" sz="1100" dirty="0"/>
            </a:br>
            <a:endParaRPr lang="en-US" sz="1600" dirty="0"/>
          </a:p>
        </p:txBody>
      </p:sp>
      <p:pic>
        <p:nvPicPr>
          <p:cNvPr id="9" name="Picture Placeholder 8" descr="A globe with a map on it&#10;&#10;Description automatically generated">
            <a:extLst>
              <a:ext uri="{FF2B5EF4-FFF2-40B4-BE49-F238E27FC236}">
                <a16:creationId xmlns:a16="http://schemas.microsoft.com/office/drawing/2014/main" id="{54B38A08-2B46-4383-8D75-0A967A477316}"/>
              </a:ext>
            </a:extLst>
          </p:cNvPr>
          <p:cNvPicPr>
            <a:picLocks noGrp="1" noChangeAspect="1"/>
          </p:cNvPicPr>
          <p:nvPr>
            <p:ph type="pic" sz="quarter" idx="13"/>
          </p:nvPr>
        </p:nvPicPr>
        <p:blipFill>
          <a:blip r:embed="rId3"/>
          <a:srcRect l="10187" r="10187"/>
          <a:stretch/>
        </p:blipFill>
        <p:spPr/>
      </p:pic>
    </p:spTree>
    <p:extLst>
      <p:ext uri="{BB962C8B-B14F-4D97-AF65-F5344CB8AC3E}">
        <p14:creationId xmlns:p14="http://schemas.microsoft.com/office/powerpoint/2010/main" val="3250560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40" name="Rectangle 39">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Close-up of a map of ohio&#10;&#10;Description automatically generated">
            <a:extLst>
              <a:ext uri="{FF2B5EF4-FFF2-40B4-BE49-F238E27FC236}">
                <a16:creationId xmlns:a16="http://schemas.microsoft.com/office/drawing/2014/main" id="{D43B0DFB-720B-193A-0D78-D4A0F2595066}"/>
              </a:ext>
            </a:extLst>
          </p:cNvPr>
          <p:cNvPicPr>
            <a:picLocks noGrp="1" noChangeAspect="1"/>
          </p:cNvPicPr>
          <p:nvPr>
            <p:ph type="pic" sz="quarter" idx="13"/>
          </p:nvPr>
        </p:nvPicPr>
        <p:blipFill rotWithShape="1">
          <a:blip r:embed="rId3"/>
          <a:srcRect r="8356" b="1"/>
          <a:stretch/>
        </p:blipFill>
        <p:spPr>
          <a:xfrm>
            <a:off x="20" y="-17929"/>
            <a:ext cx="4206220" cy="6875929"/>
          </a:xfrm>
          <a:prstGeom prst="rect">
            <a:avLst/>
          </a:prstGeom>
        </p:spPr>
      </p:pic>
      <p:sp>
        <p:nvSpPr>
          <p:cNvPr id="13" name="Title 12">
            <a:extLst>
              <a:ext uri="{FF2B5EF4-FFF2-40B4-BE49-F238E27FC236}">
                <a16:creationId xmlns:a16="http://schemas.microsoft.com/office/drawing/2014/main" id="{2BF5439E-A994-3EE5-80B8-64D8C5A922E8}"/>
              </a:ext>
            </a:extLst>
          </p:cNvPr>
          <p:cNvSpPr>
            <a:spLocks noGrp="1"/>
          </p:cNvSpPr>
          <p:nvPr>
            <p:ph type="ctrTitle"/>
          </p:nvPr>
        </p:nvSpPr>
        <p:spPr>
          <a:xfrm>
            <a:off x="4866967" y="887148"/>
            <a:ext cx="6874621" cy="756454"/>
          </a:xfrm>
        </p:spPr>
        <p:txBody>
          <a:bodyPr vert="horz" lIns="91440" tIns="45720" rIns="91440" bIns="45720" rtlCol="0" anchor="t">
            <a:normAutofit/>
          </a:bodyPr>
          <a:lstStyle/>
          <a:p>
            <a:r>
              <a:rPr lang="en-US" sz="4000" dirty="0" err="1"/>
              <a:t>StillBirth</a:t>
            </a:r>
            <a:r>
              <a:rPr lang="en-US" sz="4000" dirty="0"/>
              <a:t> in the US</a:t>
            </a:r>
          </a:p>
        </p:txBody>
      </p:sp>
      <p:sp>
        <p:nvSpPr>
          <p:cNvPr id="23" name="Subtitle 22">
            <a:extLst>
              <a:ext uri="{FF2B5EF4-FFF2-40B4-BE49-F238E27FC236}">
                <a16:creationId xmlns:a16="http://schemas.microsoft.com/office/drawing/2014/main" id="{D5FF0C52-0A5C-D2E2-6605-0DCC0E0DCE6C}"/>
              </a:ext>
            </a:extLst>
          </p:cNvPr>
          <p:cNvSpPr>
            <a:spLocks noGrp="1"/>
          </p:cNvSpPr>
          <p:nvPr>
            <p:ph type="subTitle" idx="1"/>
          </p:nvPr>
        </p:nvSpPr>
        <p:spPr>
          <a:xfrm>
            <a:off x="4525701" y="1609525"/>
            <a:ext cx="6969191" cy="5011194"/>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2400" dirty="0">
                <a:effectLst/>
              </a:rPr>
              <a:t>The stillbirth rate in the United States is 5.73 per 1000. This </a:t>
            </a:r>
            <a:r>
              <a:rPr lang="en-US" sz="2400" dirty="0"/>
              <a:t>translates out to</a:t>
            </a:r>
            <a:r>
              <a:rPr lang="en-US" sz="2400" dirty="0">
                <a:effectLst/>
              </a:rPr>
              <a:t> approximately 1 in 175 pregnancies, accounting for about 21,000 infants lost per year. </a:t>
            </a:r>
          </a:p>
          <a:p>
            <a:pPr indent="-228600">
              <a:buFont typeface="Arial" panose="020B0604020202020204" pitchFamily="34" charset="0"/>
              <a:buChar char="•"/>
            </a:pPr>
            <a:r>
              <a:rPr lang="en-US" sz="2400" dirty="0"/>
              <a:t>R</a:t>
            </a:r>
            <a:r>
              <a:rPr lang="en-US" sz="2400" dirty="0">
                <a:effectLst/>
              </a:rPr>
              <a:t>ates are much higher in low-income countries; however,  the stillbirth rate in the U.S. is much higher than most higher </a:t>
            </a:r>
            <a:r>
              <a:rPr lang="en-US" sz="2400" dirty="0"/>
              <a:t>income </a:t>
            </a:r>
            <a:r>
              <a:rPr lang="en-US" sz="2400" dirty="0">
                <a:effectLst/>
              </a:rPr>
              <a:t>countries. </a:t>
            </a:r>
          </a:p>
          <a:p>
            <a:pPr indent="-228600">
              <a:buFont typeface="Arial" panose="020B0604020202020204" pitchFamily="34" charset="0"/>
              <a:buChar char="•"/>
            </a:pPr>
            <a:r>
              <a:rPr lang="en-US" sz="2400" dirty="0">
                <a:effectLst/>
              </a:rPr>
              <a:t>There are substantial disparities in stillbirth, with rates twice as high for non-Hispanic Black and Native Hawaiian or Other Pacific Islanders compared to non-Hispanic Whites. </a:t>
            </a:r>
            <a:endParaRPr lang="en-US" dirty="0">
              <a:effectLst/>
            </a:endParaRPr>
          </a:p>
          <a:p>
            <a:endParaRPr lang="en-US" dirty="0"/>
          </a:p>
          <a:p>
            <a:r>
              <a:rPr lang="en-US" dirty="0">
                <a:effectLst/>
              </a:rPr>
              <a:t>(Silver &amp; Reddy, 2024) </a:t>
            </a:r>
          </a:p>
          <a:p>
            <a:pPr indent="-228600">
              <a:buFont typeface="Arial" panose="020B0604020202020204" pitchFamily="34" charset="0"/>
              <a:buChar char="•"/>
            </a:pPr>
            <a:endParaRPr lang="en-US" sz="1900" dirty="0">
              <a:effectLst/>
            </a:endParaRPr>
          </a:p>
          <a:p>
            <a:pPr indent="-228600">
              <a:buFont typeface="Arial" panose="020B0604020202020204" pitchFamily="34" charset="0"/>
              <a:buChar char="•"/>
            </a:pPr>
            <a:endParaRPr lang="en-US" sz="1900" dirty="0"/>
          </a:p>
        </p:txBody>
      </p:sp>
      <p:cxnSp>
        <p:nvCxnSpPr>
          <p:cNvPr id="41" name="Straight Connector 4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560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E82A33-7ED3-A4A3-7E06-B568D6D134CD}"/>
              </a:ext>
            </a:extLst>
          </p:cNvPr>
          <p:cNvSpPr>
            <a:spLocks noGrp="1"/>
          </p:cNvSpPr>
          <p:nvPr>
            <p:ph type="title"/>
          </p:nvPr>
        </p:nvSpPr>
        <p:spPr>
          <a:xfrm>
            <a:off x="1206234" y="-2007000"/>
            <a:ext cx="4058728" cy="2749009"/>
          </a:xfrm>
        </p:spPr>
        <p:txBody>
          <a:bodyPr/>
          <a:lstStyle/>
          <a:p>
            <a:r>
              <a:rPr lang="en-US" dirty="0"/>
              <a:t>A Tragic Loss </a:t>
            </a:r>
          </a:p>
        </p:txBody>
      </p:sp>
      <p:sp>
        <p:nvSpPr>
          <p:cNvPr id="9" name="Content Placeholder 8">
            <a:extLst>
              <a:ext uri="{FF2B5EF4-FFF2-40B4-BE49-F238E27FC236}">
                <a16:creationId xmlns:a16="http://schemas.microsoft.com/office/drawing/2014/main" id="{6777958E-E73E-C5A9-C0E3-3DD9808453DB}"/>
              </a:ext>
            </a:extLst>
          </p:cNvPr>
          <p:cNvSpPr>
            <a:spLocks noGrp="1"/>
          </p:cNvSpPr>
          <p:nvPr>
            <p:ph sz="quarter" idx="11"/>
          </p:nvPr>
        </p:nvSpPr>
        <p:spPr>
          <a:xfrm>
            <a:off x="579120" y="1036320"/>
            <a:ext cx="4685842" cy="4663440"/>
          </a:xfrm>
        </p:spPr>
        <p:txBody>
          <a:bodyPr>
            <a:normAutofit fontScale="92500" lnSpcReduction="20000"/>
          </a:bodyPr>
          <a:lstStyle/>
          <a:p>
            <a:r>
              <a:rPr lang="en-US" sz="2100" dirty="0">
                <a:latin typeface="Open Sans" panose="020B0606030504020204" pitchFamily="34" charset="0"/>
                <a:ea typeface="Open Sans" panose="020B0606030504020204" pitchFamily="34" charset="0"/>
                <a:cs typeface="Open Sans" panose="020B0606030504020204" pitchFamily="34" charset="0"/>
              </a:rPr>
              <a:t>Stillbirth is tragic for parents and families, with potential to cause extreme grief and serious psychosocial outcomes, including Posttraumatic Stress Disorder (PTSD), anxiety, depression, suicidal ideation, panic and phobias. </a:t>
            </a:r>
          </a:p>
          <a:p>
            <a:r>
              <a:rPr lang="en-US" sz="2100" dirty="0">
                <a:latin typeface="Open Sans" panose="020B0606030504020204" pitchFamily="34" charset="0"/>
                <a:ea typeface="Open Sans" panose="020B0606030504020204" pitchFamily="34" charset="0"/>
                <a:cs typeface="Open Sans" panose="020B0606030504020204" pitchFamily="34" charset="0"/>
              </a:rPr>
              <a:t>Stillbirth is also a critical risk factor for anxiety and depression during a subsequent pregnancy and the puerperium.</a:t>
            </a:r>
          </a:p>
          <a:p>
            <a:r>
              <a:rPr lang="en-US" sz="2100" dirty="0">
                <a:latin typeface="Open Sans" panose="020B0606030504020204" pitchFamily="34" charset="0"/>
                <a:ea typeface="Open Sans" panose="020B0606030504020204" pitchFamily="34" charset="0"/>
                <a:cs typeface="Open Sans" panose="020B0606030504020204" pitchFamily="34" charset="0"/>
              </a:rPr>
              <a:t>Campbell-Jackson &amp; </a:t>
            </a:r>
            <a:r>
              <a:rPr lang="en-US" sz="2100" dirty="0" err="1">
                <a:latin typeface="Open Sans" panose="020B0606030504020204" pitchFamily="34" charset="0"/>
                <a:ea typeface="Open Sans" panose="020B0606030504020204" pitchFamily="34" charset="0"/>
                <a:cs typeface="Open Sans" panose="020B0606030504020204" pitchFamily="34" charset="0"/>
              </a:rPr>
              <a:t>Horsch</a:t>
            </a:r>
            <a:r>
              <a:rPr lang="en-US" sz="2100" dirty="0">
                <a:latin typeface="Open Sans" panose="020B0606030504020204" pitchFamily="34" charset="0"/>
                <a:ea typeface="Open Sans" panose="020B0606030504020204" pitchFamily="34" charset="0"/>
                <a:cs typeface="Open Sans" panose="020B0606030504020204" pitchFamily="34" charset="0"/>
              </a:rPr>
              <a:t>, 2014 </a:t>
            </a:r>
          </a:p>
          <a:p>
            <a:r>
              <a:rPr lang="en-US" sz="2100" dirty="0" err="1">
                <a:latin typeface="Open Sans" panose="020B0606030504020204" pitchFamily="34" charset="0"/>
                <a:ea typeface="Open Sans" panose="020B0606030504020204" pitchFamily="34" charset="0"/>
                <a:cs typeface="Open Sans" panose="020B0606030504020204" pitchFamily="34" charset="0"/>
              </a:rPr>
              <a:t>Davoudian</a:t>
            </a:r>
            <a:r>
              <a:rPr lang="en-US" sz="2100" dirty="0">
                <a:latin typeface="Open Sans" panose="020B0606030504020204" pitchFamily="34" charset="0"/>
                <a:ea typeface="Open Sans" panose="020B0606030504020204" pitchFamily="34" charset="0"/>
                <a:cs typeface="Open Sans" panose="020B0606030504020204" pitchFamily="34" charset="0"/>
              </a:rPr>
              <a:t> et al., 2021</a:t>
            </a:r>
          </a:p>
          <a:p>
            <a:r>
              <a:rPr lang="en-US" sz="2100" dirty="0" err="1">
                <a:latin typeface="Open Sans" panose="020B0606030504020204" pitchFamily="34" charset="0"/>
                <a:ea typeface="Open Sans" panose="020B0606030504020204" pitchFamily="34" charset="0"/>
                <a:cs typeface="Open Sans" panose="020B0606030504020204" pitchFamily="34" charset="0"/>
              </a:rPr>
              <a:t>Heazell</a:t>
            </a:r>
            <a:r>
              <a:rPr lang="en-US" sz="2100" dirty="0">
                <a:latin typeface="Open Sans" panose="020B0606030504020204" pitchFamily="34" charset="0"/>
                <a:ea typeface="Open Sans" panose="020B0606030504020204" pitchFamily="34" charset="0"/>
                <a:cs typeface="Open Sans" panose="020B0606030504020204" pitchFamily="34" charset="0"/>
              </a:rPr>
              <a:t> et al., 2016</a:t>
            </a:r>
          </a:p>
          <a:p>
            <a:r>
              <a:rPr lang="en-US" sz="2100" dirty="0">
                <a:latin typeface="Open Sans" panose="020B0606030504020204" pitchFamily="34" charset="0"/>
                <a:ea typeface="Open Sans" panose="020B0606030504020204" pitchFamily="34" charset="0"/>
                <a:cs typeface="Open Sans" panose="020B0606030504020204" pitchFamily="34" charset="0"/>
              </a:rPr>
              <a:t>Sun et al., 2023</a:t>
            </a:r>
          </a:p>
          <a:p>
            <a:endParaRPr lang="en-US" dirty="0"/>
          </a:p>
          <a:p>
            <a:endParaRPr lang="en-US" noProof="1"/>
          </a:p>
          <a:p>
            <a:endParaRPr lang="en-US" noProof="1"/>
          </a:p>
        </p:txBody>
      </p:sp>
      <p:pic>
        <p:nvPicPr>
          <p:cNvPr id="6" name="Picture Placeholder 5" descr="A person and person sitting on a bench&#10;&#10;Description automatically generated">
            <a:extLst>
              <a:ext uri="{FF2B5EF4-FFF2-40B4-BE49-F238E27FC236}">
                <a16:creationId xmlns:a16="http://schemas.microsoft.com/office/drawing/2014/main" id="{A6CA9F32-6A42-644E-B874-B3B4CC456E9A}"/>
              </a:ext>
            </a:extLst>
          </p:cNvPr>
          <p:cNvPicPr>
            <a:picLocks noGrp="1" noChangeAspect="1"/>
          </p:cNvPicPr>
          <p:nvPr>
            <p:ph type="pic" sz="quarter" idx="10"/>
          </p:nvPr>
        </p:nvPicPr>
        <p:blipFill>
          <a:blip r:embed="rId3"/>
          <a:srcRect l="18558" r="18558"/>
          <a:stretch>
            <a:fillRect/>
          </a:stretch>
        </p:blipFill>
        <p:spPr>
          <a:xfrm>
            <a:off x="6339840" y="777759"/>
            <a:ext cx="5052754" cy="5356334"/>
          </a:xfrm>
        </p:spPr>
      </p:pic>
      <p:sp>
        <p:nvSpPr>
          <p:cNvPr id="2" name="Slide Number Placeholder 1">
            <a:extLst>
              <a:ext uri="{FF2B5EF4-FFF2-40B4-BE49-F238E27FC236}">
                <a16:creationId xmlns:a16="http://schemas.microsoft.com/office/drawing/2014/main" id="{903CF20F-5E02-5C78-8895-88926F829662}"/>
              </a:ext>
            </a:extLst>
          </p:cNvPr>
          <p:cNvSpPr>
            <a:spLocks noGrp="1"/>
          </p:cNvSpPr>
          <p:nvPr>
            <p:ph type="sldNum" sz="quarter" idx="4"/>
          </p:nvPr>
        </p:nvSpPr>
        <p:spPr/>
        <p:txBody>
          <a:bodyPr/>
          <a:lstStyle/>
          <a:p>
            <a:fld id="{C3DB2ADC-AF19-4574-8C10-79B5B04FCA27}" type="slidenum">
              <a:rPr lang="en-US" smtClean="0"/>
              <a:pPr/>
              <a:t>5</a:t>
            </a:fld>
            <a:endParaRPr lang="en-US" dirty="0"/>
          </a:p>
        </p:txBody>
      </p:sp>
    </p:spTree>
    <p:extLst>
      <p:ext uri="{BB962C8B-B14F-4D97-AF65-F5344CB8AC3E}">
        <p14:creationId xmlns:p14="http://schemas.microsoft.com/office/powerpoint/2010/main" val="209861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8BEF5F-00BC-5BA7-C0E2-94A5C1FC0D29}"/>
              </a:ext>
            </a:extLst>
          </p:cNvPr>
          <p:cNvSpPr>
            <a:spLocks noGrp="1"/>
          </p:cNvSpPr>
          <p:nvPr>
            <p:ph type="title"/>
          </p:nvPr>
        </p:nvSpPr>
        <p:spPr>
          <a:xfrm>
            <a:off x="2042160" y="853439"/>
            <a:ext cx="7061200" cy="416561"/>
          </a:xfrm>
        </p:spPr>
        <p:txBody>
          <a:bodyPr>
            <a:normAutofit fontScale="90000"/>
          </a:bodyPr>
          <a:lstStyle/>
          <a:p>
            <a:r>
              <a:rPr lang="en-US" dirty="0"/>
              <a:t>Psychological Impact Of </a:t>
            </a:r>
            <a:r>
              <a:rPr lang="en-US" dirty="0" err="1"/>
              <a:t>StillBirth</a:t>
            </a:r>
            <a:endParaRPr lang="en-US" dirty="0"/>
          </a:p>
        </p:txBody>
      </p:sp>
      <p:sp>
        <p:nvSpPr>
          <p:cNvPr id="4" name="Content Placeholder 3">
            <a:extLst>
              <a:ext uri="{FF2B5EF4-FFF2-40B4-BE49-F238E27FC236}">
                <a16:creationId xmlns:a16="http://schemas.microsoft.com/office/drawing/2014/main" id="{2B7243AA-A570-5533-577C-6CF74FAD07DC}"/>
              </a:ext>
            </a:extLst>
          </p:cNvPr>
          <p:cNvSpPr>
            <a:spLocks noGrp="1"/>
          </p:cNvSpPr>
          <p:nvPr>
            <p:ph sz="quarter" idx="10"/>
          </p:nvPr>
        </p:nvSpPr>
        <p:spPr>
          <a:xfrm>
            <a:off x="266218" y="1483360"/>
            <a:ext cx="11560022" cy="5010037"/>
          </a:xfrm>
          <a:solidFill>
            <a:schemeClr val="bg1"/>
          </a:solidFill>
        </p:spPr>
        <p:txBody>
          <a:bodyPr>
            <a:normAutofit fontScale="25000" lnSpcReduction="20000"/>
          </a:bodyPr>
          <a:lstStyle/>
          <a:p>
            <a:pPr>
              <a:lnSpc>
                <a:spcPct val="120000"/>
              </a:lnSpc>
            </a:pPr>
            <a:r>
              <a:rPr lang="en-US" sz="6400" i="0" dirty="0">
                <a:solidFill>
                  <a:srgbClr val="333333"/>
                </a:solidFill>
                <a:effectLst/>
                <a:highlight>
                  <a:srgbClr val="FFFFFF"/>
                </a:highlight>
                <a:latin typeface="Open Sans" panose="020B0606030504020204" pitchFamily="34" charset="0"/>
              </a:rPr>
              <a:t>The authors of a systematic review considered the psychological impact of stillbirth (from 20 weeks gestation) on mothers. </a:t>
            </a:r>
          </a:p>
          <a:p>
            <a:pPr>
              <a:lnSpc>
                <a:spcPct val="120000"/>
              </a:lnSpc>
            </a:pPr>
            <a:r>
              <a:rPr lang="en-US" sz="6400" i="0" dirty="0">
                <a:solidFill>
                  <a:srgbClr val="333333"/>
                </a:solidFill>
                <a:effectLst/>
                <a:highlight>
                  <a:srgbClr val="FFFFFF"/>
                </a:highlight>
                <a:latin typeface="Open Sans" panose="020B0606030504020204" pitchFamily="34" charset="0"/>
              </a:rPr>
              <a:t>An extensive systematic search </a:t>
            </a:r>
            <a:r>
              <a:rPr lang="en-US" sz="6400" dirty="0">
                <a:solidFill>
                  <a:srgbClr val="333333"/>
                </a:solidFill>
                <a:highlight>
                  <a:srgbClr val="FFFFFF"/>
                </a:highlight>
                <a:latin typeface="Open Sans" panose="020B0606030504020204" pitchFamily="34" charset="0"/>
              </a:rPr>
              <a:t>yield</a:t>
            </a:r>
            <a:r>
              <a:rPr lang="en-US" sz="6400" i="0" dirty="0">
                <a:solidFill>
                  <a:srgbClr val="333333"/>
                </a:solidFill>
                <a:effectLst/>
                <a:highlight>
                  <a:srgbClr val="FFFFFF"/>
                </a:highlight>
                <a:latin typeface="Open Sans" panose="020B0606030504020204" pitchFamily="34" charset="0"/>
              </a:rPr>
              <a:t>ed 26 articles (8 qualitative, 18 quantitative studies) and the findings were synthesized. </a:t>
            </a:r>
          </a:p>
          <a:p>
            <a:pPr>
              <a:lnSpc>
                <a:spcPct val="120000"/>
              </a:lnSpc>
            </a:pPr>
            <a:r>
              <a:rPr lang="en-US" sz="6400" dirty="0">
                <a:solidFill>
                  <a:srgbClr val="333333"/>
                </a:solidFill>
                <a:highlight>
                  <a:srgbClr val="FFFFFF"/>
                </a:highlight>
                <a:latin typeface="Open Sans" panose="020B0606030504020204" pitchFamily="34" charset="0"/>
              </a:rPr>
              <a:t>S</a:t>
            </a:r>
            <a:r>
              <a:rPr lang="en-US" sz="6400" i="0" dirty="0">
                <a:solidFill>
                  <a:srgbClr val="333333"/>
                </a:solidFill>
                <a:effectLst/>
                <a:highlight>
                  <a:srgbClr val="FFFFFF"/>
                </a:highlight>
                <a:latin typeface="Open Sans" panose="020B0606030504020204" pitchFamily="34" charset="0"/>
              </a:rPr>
              <a:t>tillbirth </a:t>
            </a:r>
            <a:r>
              <a:rPr lang="en-US" sz="6400" dirty="0">
                <a:solidFill>
                  <a:srgbClr val="333333"/>
                </a:solidFill>
                <a:highlight>
                  <a:srgbClr val="FFFFFF"/>
                </a:highlight>
                <a:latin typeface="Open Sans" panose="020B0606030504020204" pitchFamily="34" charset="0"/>
              </a:rPr>
              <a:t>was found to be</a:t>
            </a:r>
            <a:r>
              <a:rPr lang="en-US" sz="6400" i="0" dirty="0">
                <a:solidFill>
                  <a:srgbClr val="333333"/>
                </a:solidFill>
                <a:effectLst/>
                <a:highlight>
                  <a:srgbClr val="FFFFFF"/>
                </a:highlight>
                <a:latin typeface="Open Sans" panose="020B0606030504020204" pitchFamily="34" charset="0"/>
              </a:rPr>
              <a:t> a distressing experience with potential to evoke the following:</a:t>
            </a:r>
          </a:p>
          <a:p>
            <a:pPr marL="342900" indent="-342900">
              <a:lnSpc>
                <a:spcPct val="120000"/>
              </a:lnSpc>
              <a:buFont typeface="Wingdings" panose="05000000000000000000" pitchFamily="2" charset="2"/>
              <a:buChar char="§"/>
            </a:pPr>
            <a:r>
              <a:rPr lang="en-US" sz="6400" dirty="0">
                <a:solidFill>
                  <a:srgbClr val="333333"/>
                </a:solidFill>
                <a:highlight>
                  <a:srgbClr val="FFFFFF"/>
                </a:highlight>
                <a:latin typeface="Open Sans" panose="020B0606030504020204" pitchFamily="34" charset="0"/>
              </a:rPr>
              <a:t>A</a:t>
            </a:r>
            <a:r>
              <a:rPr lang="en-US" sz="6400" b="0" i="0" dirty="0">
                <a:solidFill>
                  <a:srgbClr val="333333"/>
                </a:solidFill>
                <a:effectLst/>
                <a:highlight>
                  <a:srgbClr val="FFFFFF"/>
                </a:highlight>
                <a:latin typeface="Open Sans" panose="020B0606030504020204" pitchFamily="34" charset="0"/>
              </a:rPr>
              <a:t>nxiety</a:t>
            </a:r>
          </a:p>
          <a:p>
            <a:pPr marL="342900" indent="-342900">
              <a:lnSpc>
                <a:spcPct val="120000"/>
              </a:lnSpc>
              <a:buFont typeface="Wingdings" panose="05000000000000000000" pitchFamily="2" charset="2"/>
              <a:buChar char="§"/>
            </a:pPr>
            <a:r>
              <a:rPr lang="en-US" sz="6400" b="0" i="0" dirty="0">
                <a:solidFill>
                  <a:srgbClr val="333333"/>
                </a:solidFill>
                <a:effectLst/>
                <a:highlight>
                  <a:srgbClr val="FFFFFF"/>
                </a:highlight>
                <a:latin typeface="Open Sans" panose="020B0606030504020204" pitchFamily="34" charset="0"/>
              </a:rPr>
              <a:t>Depression </a:t>
            </a:r>
          </a:p>
          <a:p>
            <a:pPr marL="342900" indent="-342900">
              <a:lnSpc>
                <a:spcPct val="120000"/>
              </a:lnSpc>
              <a:buFont typeface="Wingdings" panose="05000000000000000000" pitchFamily="2" charset="2"/>
              <a:buChar char="§"/>
            </a:pPr>
            <a:r>
              <a:rPr lang="en-US" sz="6400" dirty="0">
                <a:solidFill>
                  <a:srgbClr val="333333"/>
                </a:solidFill>
                <a:highlight>
                  <a:srgbClr val="FFFFFF"/>
                </a:highlight>
                <a:latin typeface="Open Sans" panose="020B0606030504020204" pitchFamily="34" charset="0"/>
              </a:rPr>
              <a:t>D</a:t>
            </a:r>
            <a:r>
              <a:rPr lang="en-US" sz="6400" b="0" i="0" dirty="0">
                <a:solidFill>
                  <a:srgbClr val="333333"/>
                </a:solidFill>
                <a:effectLst/>
                <a:highlight>
                  <a:srgbClr val="FFFFFF"/>
                </a:highlight>
                <a:latin typeface="Open Sans" panose="020B0606030504020204" pitchFamily="34" charset="0"/>
              </a:rPr>
              <a:t>istress</a:t>
            </a:r>
          </a:p>
          <a:p>
            <a:pPr marL="342900" indent="-342900">
              <a:lnSpc>
                <a:spcPct val="120000"/>
              </a:lnSpc>
              <a:buFont typeface="Wingdings" panose="05000000000000000000" pitchFamily="2" charset="2"/>
              <a:buChar char="§"/>
            </a:pPr>
            <a:r>
              <a:rPr lang="en-US" sz="6400" b="0" i="0" dirty="0">
                <a:solidFill>
                  <a:srgbClr val="333333"/>
                </a:solidFill>
                <a:effectLst/>
                <a:highlight>
                  <a:srgbClr val="FFFFFF"/>
                </a:highlight>
                <a:latin typeface="Open Sans" panose="020B0606030504020204" pitchFamily="34" charset="0"/>
              </a:rPr>
              <a:t>Negative well-being. </a:t>
            </a:r>
          </a:p>
          <a:p>
            <a:pPr>
              <a:lnSpc>
                <a:spcPct val="120000"/>
              </a:lnSpc>
            </a:pPr>
            <a:r>
              <a:rPr lang="en-US" sz="6400" b="0" i="0" dirty="0">
                <a:solidFill>
                  <a:srgbClr val="333333"/>
                </a:solidFill>
                <a:effectLst/>
                <a:highlight>
                  <a:srgbClr val="FFFFFF"/>
                </a:highlight>
                <a:latin typeface="Open Sans" panose="020B0606030504020204" pitchFamily="34" charset="0"/>
              </a:rPr>
              <a:t>Symptoms </a:t>
            </a:r>
            <a:r>
              <a:rPr lang="en-US" sz="6400" dirty="0">
                <a:solidFill>
                  <a:srgbClr val="333333"/>
                </a:solidFill>
                <a:highlight>
                  <a:srgbClr val="FFFFFF"/>
                </a:highlight>
                <a:latin typeface="Open Sans" panose="020B0606030504020204" pitchFamily="34" charset="0"/>
              </a:rPr>
              <a:t>were the </a:t>
            </a:r>
            <a:r>
              <a:rPr lang="en-US" sz="6400" b="0" i="0" dirty="0">
                <a:solidFill>
                  <a:srgbClr val="333333"/>
                </a:solidFill>
                <a:effectLst/>
                <a:highlight>
                  <a:srgbClr val="FFFFFF"/>
                </a:highlight>
                <a:latin typeface="Open Sans" panose="020B0606030504020204" pitchFamily="34" charset="0"/>
              </a:rPr>
              <a:t>highest in the first few months, although there was evidence that for some women, symptoms persist up to 3 years. </a:t>
            </a:r>
          </a:p>
          <a:p>
            <a:pPr>
              <a:lnSpc>
                <a:spcPct val="120000"/>
              </a:lnSpc>
            </a:pPr>
            <a:r>
              <a:rPr lang="en-US" sz="6400" b="0" i="0" dirty="0">
                <a:solidFill>
                  <a:srgbClr val="333333"/>
                </a:solidFill>
                <a:effectLst/>
                <a:highlight>
                  <a:srgbClr val="FFFFFF"/>
                </a:highlight>
                <a:latin typeface="Open Sans" panose="020B0606030504020204" pitchFamily="34" charset="0"/>
              </a:rPr>
              <a:t>Risk factors for higher levels of anxiety and depression symptoms included higher parity and not being married. </a:t>
            </a:r>
          </a:p>
          <a:p>
            <a:pPr>
              <a:lnSpc>
                <a:spcPct val="120000"/>
              </a:lnSpc>
            </a:pPr>
            <a:r>
              <a:rPr lang="en-US" sz="6400" b="0" i="0" dirty="0">
                <a:solidFill>
                  <a:srgbClr val="333333"/>
                </a:solidFill>
                <a:effectLst/>
                <a:highlight>
                  <a:srgbClr val="FFFFFF"/>
                </a:highlight>
                <a:latin typeface="Open Sans" panose="020B0606030504020204" pitchFamily="34" charset="0"/>
              </a:rPr>
              <a:t>Social support was identified </a:t>
            </a:r>
            <a:r>
              <a:rPr lang="en-US" sz="6400" dirty="0">
                <a:solidFill>
                  <a:srgbClr val="333333"/>
                </a:solidFill>
                <a:highlight>
                  <a:srgbClr val="FFFFFF"/>
                </a:highlight>
                <a:latin typeface="Open Sans" panose="020B0606030504020204" pitchFamily="34" charset="0"/>
              </a:rPr>
              <a:t>as </a:t>
            </a:r>
            <a:r>
              <a:rPr lang="en-US" sz="6400" b="0" i="0" dirty="0">
                <a:solidFill>
                  <a:srgbClr val="333333"/>
                </a:solidFill>
                <a:effectLst/>
                <a:highlight>
                  <a:srgbClr val="FFFFFF"/>
                </a:highlight>
                <a:latin typeface="Open Sans" panose="020B0606030504020204" pitchFamily="34" charset="0"/>
              </a:rPr>
              <a:t>beneficial to women post loss. </a:t>
            </a:r>
            <a:endParaRPr lang="en-US" sz="6400" dirty="0">
              <a:solidFill>
                <a:srgbClr val="333333"/>
              </a:solidFill>
              <a:highlight>
                <a:srgbClr val="FFFFFF"/>
              </a:highlight>
              <a:latin typeface="Open Sans" panose="020B0606030504020204" pitchFamily="34" charset="0"/>
            </a:endParaRPr>
          </a:p>
          <a:p>
            <a:pPr>
              <a:lnSpc>
                <a:spcPct val="120000"/>
              </a:lnSpc>
            </a:pPr>
            <a:r>
              <a:rPr lang="en-US" sz="6400" dirty="0">
                <a:solidFill>
                  <a:srgbClr val="333333"/>
                </a:solidFill>
                <a:highlight>
                  <a:srgbClr val="FFFFFF"/>
                </a:highlight>
                <a:latin typeface="Open Sans" panose="020B0606030504020204" pitchFamily="34" charset="0"/>
              </a:rPr>
              <a:t>The authors recommended</a:t>
            </a:r>
            <a:r>
              <a:rPr lang="en-US" sz="6400" b="0" i="0" dirty="0">
                <a:solidFill>
                  <a:srgbClr val="333333"/>
                </a:solidFill>
                <a:effectLst/>
                <a:highlight>
                  <a:srgbClr val="FFFFFF"/>
                </a:highlight>
                <a:latin typeface="Open Sans" panose="020B0606030504020204" pitchFamily="34" charset="0"/>
              </a:rPr>
              <a:t> additional research on risk and protective factors, cultural beliefs, and the impact on partner relationships.  Campbell-Jackson &amp; </a:t>
            </a:r>
            <a:r>
              <a:rPr lang="en-US" sz="6400" b="0" i="0" dirty="0" err="1">
                <a:solidFill>
                  <a:srgbClr val="333333"/>
                </a:solidFill>
                <a:effectLst/>
                <a:highlight>
                  <a:srgbClr val="FFFFFF"/>
                </a:highlight>
                <a:latin typeface="Open Sans" panose="020B0606030504020204" pitchFamily="34" charset="0"/>
              </a:rPr>
              <a:t>Horsch</a:t>
            </a:r>
            <a:r>
              <a:rPr lang="en-US" sz="6400" b="0" i="0" dirty="0">
                <a:solidFill>
                  <a:srgbClr val="333333"/>
                </a:solidFill>
                <a:effectLst/>
                <a:highlight>
                  <a:srgbClr val="FFFFFF"/>
                </a:highlight>
                <a:latin typeface="Open Sans" panose="020B0606030504020204" pitchFamily="34" charset="0"/>
              </a:rPr>
              <a:t>, 2014. </a:t>
            </a:r>
            <a:endParaRPr lang="en-US" sz="4900" dirty="0">
              <a:solidFill>
                <a:srgbClr val="333333"/>
              </a:solidFill>
              <a:highlight>
                <a:srgbClr val="FFFFFF"/>
              </a:highlight>
              <a:latin typeface="Open Sans" panose="020B0606030504020204" pitchFamily="34" charset="0"/>
            </a:endParaRPr>
          </a:p>
          <a:p>
            <a:pPr>
              <a:lnSpc>
                <a:spcPct val="120000"/>
              </a:lnSpc>
            </a:pPr>
            <a:endParaRPr lang="en-US" sz="4900" dirty="0">
              <a:solidFill>
                <a:srgbClr val="333333"/>
              </a:solidFill>
              <a:highlight>
                <a:srgbClr val="FFFFFF"/>
              </a:highlight>
              <a:latin typeface="Open Sans" panose="020B0606030504020204" pitchFamily="34" charset="0"/>
            </a:endParaRPr>
          </a:p>
          <a:p>
            <a:pPr>
              <a:lnSpc>
                <a:spcPct val="120000"/>
              </a:lnSpc>
            </a:pPr>
            <a:endParaRPr lang="en-US" sz="4900" dirty="0">
              <a:solidFill>
                <a:srgbClr val="333333"/>
              </a:solidFill>
              <a:highlight>
                <a:srgbClr val="FFFFFF"/>
              </a:highlight>
              <a:latin typeface="Open Sans" panose="020B0606030504020204" pitchFamily="34" charset="0"/>
            </a:endParaRPr>
          </a:p>
          <a:p>
            <a:pPr>
              <a:lnSpc>
                <a:spcPct val="120000"/>
              </a:lnSpc>
            </a:pPr>
            <a:endParaRPr lang="en-US" sz="2600" dirty="0">
              <a:solidFill>
                <a:srgbClr val="333333"/>
              </a:solidFill>
              <a:highlight>
                <a:srgbClr val="FFFFFF"/>
              </a:highlight>
              <a:latin typeface="Open Sans" panose="020B0606030504020204" pitchFamily="34" charset="0"/>
            </a:endParaRPr>
          </a:p>
          <a:p>
            <a:pPr>
              <a:lnSpc>
                <a:spcPct val="120000"/>
              </a:lnSpc>
            </a:pPr>
            <a:endParaRPr lang="en-US" dirty="0"/>
          </a:p>
          <a:p>
            <a:pPr>
              <a:lnSpc>
                <a:spcPct val="120000"/>
              </a:lnSpc>
            </a:pPr>
            <a:endParaRPr lang="en-US" dirty="0"/>
          </a:p>
          <a:p>
            <a:pPr>
              <a:lnSpc>
                <a:spcPct val="120000"/>
              </a:lnSpc>
            </a:pPr>
            <a:endParaRPr lang="en-US" dirty="0"/>
          </a:p>
          <a:p>
            <a:pPr>
              <a:lnSpc>
                <a:spcPct val="120000"/>
              </a:lnSpc>
            </a:pPr>
            <a:r>
              <a:rPr lang="en-US" dirty="0"/>
              <a:t>Campbell-Jackson, L., &amp; </a:t>
            </a:r>
            <a:r>
              <a:rPr lang="en-US" dirty="0" err="1"/>
              <a:t>Horsch</a:t>
            </a:r>
            <a:r>
              <a:rPr lang="en-US" dirty="0"/>
              <a:t>, A. (2014). </a:t>
            </a:r>
          </a:p>
        </p:txBody>
      </p:sp>
      <p:sp>
        <p:nvSpPr>
          <p:cNvPr id="2" name="Slide Number Placeholder 1">
            <a:extLst>
              <a:ext uri="{FF2B5EF4-FFF2-40B4-BE49-F238E27FC236}">
                <a16:creationId xmlns:a16="http://schemas.microsoft.com/office/drawing/2014/main" id="{DA128192-0728-892D-258C-A8F14C65D606}"/>
              </a:ext>
            </a:extLst>
          </p:cNvPr>
          <p:cNvSpPr>
            <a:spLocks noGrp="1"/>
          </p:cNvSpPr>
          <p:nvPr>
            <p:ph type="sldNum" sz="quarter" idx="4"/>
          </p:nvPr>
        </p:nvSpPr>
        <p:spPr/>
        <p:txBody>
          <a:bodyPr/>
          <a:lstStyle/>
          <a:p>
            <a:fld id="{C3DB2ADC-AF19-4574-8C10-79B5B04FCA27}" type="slidenum">
              <a:rPr lang="en-US" smtClean="0"/>
              <a:pPr/>
              <a:t>6</a:t>
            </a:fld>
            <a:endParaRPr lang="en-US" dirty="0"/>
          </a:p>
        </p:txBody>
      </p:sp>
    </p:spTree>
    <p:extLst>
      <p:ext uri="{BB962C8B-B14F-4D97-AF65-F5344CB8AC3E}">
        <p14:creationId xmlns:p14="http://schemas.microsoft.com/office/powerpoint/2010/main" val="918817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C38D-AC62-5567-5E1F-1C4F3D95F9E9}"/>
              </a:ext>
            </a:extLst>
          </p:cNvPr>
          <p:cNvSpPr>
            <a:spLocks noGrp="1"/>
          </p:cNvSpPr>
          <p:nvPr>
            <p:ph type="title"/>
          </p:nvPr>
        </p:nvSpPr>
        <p:spPr/>
        <p:txBody>
          <a:bodyPr/>
          <a:lstStyle/>
          <a:p>
            <a:r>
              <a:rPr lang="en-US" dirty="0"/>
              <a:t>Psychological Impact of stillbirth</a:t>
            </a:r>
          </a:p>
        </p:txBody>
      </p:sp>
      <p:sp>
        <p:nvSpPr>
          <p:cNvPr id="3" name="Content Placeholder 2">
            <a:extLst>
              <a:ext uri="{FF2B5EF4-FFF2-40B4-BE49-F238E27FC236}">
                <a16:creationId xmlns:a16="http://schemas.microsoft.com/office/drawing/2014/main" id="{61098E89-CECD-92BA-A819-7054AD264A7D}"/>
              </a:ext>
            </a:extLst>
          </p:cNvPr>
          <p:cNvSpPr>
            <a:spLocks noGrp="1"/>
          </p:cNvSpPr>
          <p:nvPr>
            <p:ph sz="half" idx="1"/>
          </p:nvPr>
        </p:nvSpPr>
        <p:spPr>
          <a:xfrm>
            <a:off x="700635" y="1727200"/>
            <a:ext cx="5319165" cy="4245898"/>
          </a:xfrm>
        </p:spPr>
        <p:txBody>
          <a:bodyPr>
            <a:normAutofit fontScale="92500"/>
          </a:bodyPr>
          <a:lstStyle/>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In a more recent literature review, g</a:t>
            </a:r>
            <a:r>
              <a:rPr lang="en-US" dirty="0">
                <a:effectLst/>
                <a:latin typeface="Open Sans" panose="020B0606030504020204" pitchFamily="34" charset="0"/>
                <a:ea typeface="Open Sans" panose="020B0606030504020204" pitchFamily="34" charset="0"/>
                <a:cs typeface="Open Sans" panose="020B0606030504020204" pitchFamily="34" charset="0"/>
              </a:rPr>
              <a:t>rief was identified as an expected, normative reaction to the experience of a perinatal loss. Major Depressive </a:t>
            </a:r>
            <a:r>
              <a:rPr lang="en-US" dirty="0">
                <a:latin typeface="Open Sans" panose="020B0606030504020204" pitchFamily="34" charset="0"/>
                <a:ea typeface="Open Sans" panose="020B0606030504020204" pitchFamily="34" charset="0"/>
                <a:cs typeface="Open Sans" panose="020B0606030504020204" pitchFamily="34" charset="0"/>
              </a:rPr>
              <a:t>D</a:t>
            </a:r>
            <a:r>
              <a:rPr lang="en-US" dirty="0">
                <a:effectLst/>
                <a:latin typeface="Open Sans" panose="020B0606030504020204" pitchFamily="34" charset="0"/>
                <a:ea typeface="Open Sans" panose="020B0606030504020204" pitchFamily="34" charset="0"/>
                <a:cs typeface="Open Sans" panose="020B0606030504020204" pitchFamily="34" charset="0"/>
              </a:rPr>
              <a:t>isorder, Generalized </a:t>
            </a:r>
            <a:r>
              <a:rPr lang="en-US" dirty="0">
                <a:latin typeface="Open Sans" panose="020B0606030504020204" pitchFamily="34" charset="0"/>
                <a:ea typeface="Open Sans" panose="020B0606030504020204" pitchFamily="34" charset="0"/>
                <a:cs typeface="Open Sans" panose="020B0606030504020204" pitchFamily="34" charset="0"/>
              </a:rPr>
              <a:t>A</a:t>
            </a:r>
            <a:r>
              <a:rPr lang="en-US" dirty="0">
                <a:effectLst/>
                <a:latin typeface="Open Sans" panose="020B0606030504020204" pitchFamily="34" charset="0"/>
                <a:ea typeface="Open Sans" panose="020B0606030504020204" pitchFamily="34" charset="0"/>
                <a:cs typeface="Open Sans" panose="020B0606030504020204" pitchFamily="34" charset="0"/>
              </a:rPr>
              <a:t>nxiety </a:t>
            </a:r>
            <a:r>
              <a:rPr lang="en-US" dirty="0">
                <a:latin typeface="Open Sans" panose="020B0606030504020204" pitchFamily="34" charset="0"/>
                <a:ea typeface="Open Sans" panose="020B0606030504020204" pitchFamily="34" charset="0"/>
                <a:cs typeface="Open Sans" panose="020B0606030504020204" pitchFamily="34" charset="0"/>
              </a:rPr>
              <a:t>D</a:t>
            </a:r>
            <a:r>
              <a:rPr lang="en-US" dirty="0">
                <a:effectLst/>
                <a:latin typeface="Open Sans" panose="020B0606030504020204" pitchFamily="34" charset="0"/>
                <a:ea typeface="Open Sans" panose="020B0606030504020204" pitchFamily="34" charset="0"/>
                <a:cs typeface="Open Sans" panose="020B0606030504020204" pitchFamily="34" charset="0"/>
              </a:rPr>
              <a:t>isorder and Posttraumatic </a:t>
            </a:r>
            <a:r>
              <a:rPr lang="en-US" dirty="0">
                <a:latin typeface="Open Sans" panose="020B0606030504020204" pitchFamily="34" charset="0"/>
                <a:ea typeface="Open Sans" panose="020B0606030504020204" pitchFamily="34" charset="0"/>
                <a:cs typeface="Open Sans" panose="020B0606030504020204" pitchFamily="34" charset="0"/>
              </a:rPr>
              <a:t>S</a:t>
            </a:r>
            <a:r>
              <a:rPr lang="en-US" dirty="0">
                <a:effectLst/>
                <a:latin typeface="Open Sans" panose="020B0606030504020204" pitchFamily="34" charset="0"/>
                <a:ea typeface="Open Sans" panose="020B0606030504020204" pitchFamily="34" charset="0"/>
                <a:cs typeface="Open Sans" panose="020B0606030504020204" pitchFamily="34" charset="0"/>
              </a:rPr>
              <a:t>tress </a:t>
            </a:r>
            <a:r>
              <a:rPr lang="en-US" dirty="0">
                <a:latin typeface="Open Sans" panose="020B0606030504020204" pitchFamily="34" charset="0"/>
                <a:ea typeface="Open Sans" panose="020B0606030504020204" pitchFamily="34" charset="0"/>
                <a:cs typeface="Open Sans" panose="020B0606030504020204" pitchFamily="34" charset="0"/>
              </a:rPr>
              <a:t>D</a:t>
            </a:r>
            <a:r>
              <a:rPr lang="en-US" dirty="0">
                <a:effectLst/>
                <a:latin typeface="Open Sans" panose="020B0606030504020204" pitchFamily="34" charset="0"/>
                <a:ea typeface="Open Sans" panose="020B0606030504020204" pitchFamily="34" charset="0"/>
                <a:cs typeface="Open Sans" panose="020B0606030504020204" pitchFamily="34" charset="0"/>
              </a:rPr>
              <a:t>isorder were also found </a:t>
            </a:r>
            <a:r>
              <a:rPr lang="en-US" dirty="0">
                <a:latin typeface="Open Sans" panose="020B0606030504020204" pitchFamily="34" charset="0"/>
                <a:ea typeface="Open Sans" panose="020B0606030504020204" pitchFamily="34" charset="0"/>
                <a:cs typeface="Open Sans" panose="020B0606030504020204" pitchFamily="34" charset="0"/>
              </a:rPr>
              <a:t>to be </a:t>
            </a:r>
            <a:r>
              <a:rPr lang="en-US" dirty="0">
                <a:effectLst/>
                <a:latin typeface="Open Sans" panose="020B0606030504020204" pitchFamily="34" charset="0"/>
                <a:ea typeface="Open Sans" panose="020B0606030504020204" pitchFamily="34" charset="0"/>
                <a:cs typeface="Open Sans" panose="020B0606030504020204" pitchFamily="34" charset="0"/>
              </a:rPr>
              <a:t>associated with perinatal loss. </a:t>
            </a:r>
          </a:p>
          <a:p>
            <a:pPr marL="0" indent="0">
              <a:buNone/>
            </a:pPr>
            <a:r>
              <a:rPr lang="en-US" dirty="0">
                <a:effectLst/>
                <a:latin typeface="Open Sans" panose="020B0606030504020204" pitchFamily="34" charset="0"/>
                <a:ea typeface="Open Sans" panose="020B0606030504020204" pitchFamily="34" charset="0"/>
                <a:cs typeface="Open Sans" panose="020B0606030504020204" pitchFamily="34" charset="0"/>
              </a:rPr>
              <a:t>Risk factors for these disorders included prior psychiatric illness, childlessness, unknown cause of perinatal loss, limited social support, and marital/relationship discord</a:t>
            </a:r>
            <a:r>
              <a:rPr lang="en-US" sz="1800" dirty="0">
                <a:effectLst/>
                <a:latin typeface="Open Sans" panose="020B0606030504020204" pitchFamily="34" charset="0"/>
                <a:ea typeface="Open Sans" panose="020B0606030504020204" pitchFamily="34" charset="0"/>
                <a:cs typeface="Open Sans" panose="020B0606030504020204" pitchFamily="34" charset="0"/>
              </a:rPr>
              <a:t>. </a:t>
            </a:r>
          </a:p>
          <a:p>
            <a:pPr marL="0" indent="0">
              <a:buNone/>
            </a:pPr>
            <a:r>
              <a:rPr lang="en-US" sz="1800" dirty="0">
                <a:effectLst/>
                <a:latin typeface="Open Sans" panose="020B0606030504020204" pitchFamily="34" charset="0"/>
                <a:ea typeface="Open Sans" panose="020B0606030504020204" pitchFamily="34" charset="0"/>
                <a:cs typeface="Open Sans" panose="020B0606030504020204" pitchFamily="34" charset="0"/>
              </a:rPr>
              <a:t>(</a:t>
            </a:r>
            <a:r>
              <a:rPr lang="en-US" sz="1800" dirty="0" err="1">
                <a:effectLst/>
                <a:latin typeface="Open Sans" panose="020B0606030504020204" pitchFamily="34" charset="0"/>
                <a:ea typeface="Open Sans" panose="020B0606030504020204" pitchFamily="34" charset="0"/>
                <a:cs typeface="Open Sans" panose="020B0606030504020204" pitchFamily="34" charset="0"/>
              </a:rPr>
              <a:t>Davoudian</a:t>
            </a:r>
            <a:r>
              <a:rPr lang="en-US" sz="1800" dirty="0">
                <a:effectLst/>
                <a:latin typeface="Open Sans" panose="020B0606030504020204" pitchFamily="34" charset="0"/>
                <a:ea typeface="Open Sans" panose="020B0606030504020204" pitchFamily="34" charset="0"/>
                <a:cs typeface="Open Sans" panose="020B0606030504020204" pitchFamily="34" charset="0"/>
              </a:rPr>
              <a:t>, Gibbins, &amp; </a:t>
            </a:r>
            <a:r>
              <a:rPr lang="en-US" sz="1800" dirty="0" err="1">
                <a:effectLst/>
                <a:latin typeface="Open Sans" panose="020B0606030504020204" pitchFamily="34" charset="0"/>
                <a:ea typeface="Open Sans" panose="020B0606030504020204" pitchFamily="34" charset="0"/>
                <a:cs typeface="Open Sans" panose="020B0606030504020204" pitchFamily="34" charset="0"/>
              </a:rPr>
              <a:t>Cirino</a:t>
            </a:r>
            <a:r>
              <a:rPr lang="en-US" sz="1800" dirty="0">
                <a:effectLst/>
                <a:latin typeface="Open Sans" panose="020B0606030504020204" pitchFamily="34" charset="0"/>
                <a:ea typeface="Open Sans" panose="020B0606030504020204" pitchFamily="34" charset="0"/>
                <a:cs typeface="Open Sans" panose="020B0606030504020204" pitchFamily="34" charset="0"/>
              </a:rPr>
              <a:t>, 2021)</a:t>
            </a:r>
          </a:p>
          <a:p>
            <a:pPr marL="0" indent="0">
              <a:buNone/>
            </a:pPr>
            <a:endParaRPr lang="en-US" sz="1800" dirty="0">
              <a:latin typeface="Times New Roman" panose="02020603050405020304" pitchFamily="18" charset="0"/>
            </a:endParaRPr>
          </a:p>
          <a:p>
            <a:pPr marL="0" indent="0">
              <a:buNone/>
            </a:pPr>
            <a:endParaRPr lang="en-US" dirty="0"/>
          </a:p>
        </p:txBody>
      </p:sp>
      <p:sp>
        <p:nvSpPr>
          <p:cNvPr id="5" name="Slide Number Placeholder 4">
            <a:extLst>
              <a:ext uri="{FF2B5EF4-FFF2-40B4-BE49-F238E27FC236}">
                <a16:creationId xmlns:a16="http://schemas.microsoft.com/office/drawing/2014/main" id="{B4A33A1C-2BB1-FBF8-FBDB-F8ECD57D1302}"/>
              </a:ext>
            </a:extLst>
          </p:cNvPr>
          <p:cNvSpPr>
            <a:spLocks noGrp="1"/>
          </p:cNvSpPr>
          <p:nvPr>
            <p:ph type="sldNum" sz="quarter" idx="12"/>
          </p:nvPr>
        </p:nvSpPr>
        <p:spPr/>
        <p:txBody>
          <a:bodyPr/>
          <a:lstStyle/>
          <a:p>
            <a:fld id="{C3DB2ADC-AF19-4574-8C10-79B5B04FCA27}" type="slidenum">
              <a:rPr lang="en-US" smtClean="0"/>
              <a:pPr/>
              <a:t>7</a:t>
            </a:fld>
            <a:endParaRPr lang="en-US" dirty="0"/>
          </a:p>
        </p:txBody>
      </p:sp>
      <p:pic>
        <p:nvPicPr>
          <p:cNvPr id="11" name="Content Placeholder 10" descr="A statue of a child sleeping in a garden&#10;&#10;Description automatically generated">
            <a:extLst>
              <a:ext uri="{FF2B5EF4-FFF2-40B4-BE49-F238E27FC236}">
                <a16:creationId xmlns:a16="http://schemas.microsoft.com/office/drawing/2014/main" id="{E5D1DAD9-F764-E3BB-AFCC-E87F1670F8B6}"/>
              </a:ext>
            </a:extLst>
          </p:cNvPr>
          <p:cNvPicPr>
            <a:picLocks noGrp="1" noChangeAspect="1"/>
          </p:cNvPicPr>
          <p:nvPr>
            <p:ph sz="half" idx="2"/>
          </p:nvPr>
        </p:nvPicPr>
        <p:blipFill>
          <a:blip r:embed="rId2"/>
          <a:stretch>
            <a:fillRect/>
          </a:stretch>
        </p:blipFill>
        <p:spPr>
          <a:xfrm>
            <a:off x="6371666" y="2050026"/>
            <a:ext cx="5219700" cy="3478440"/>
          </a:xfrm>
        </p:spPr>
      </p:pic>
      <p:sp>
        <p:nvSpPr>
          <p:cNvPr id="4" name="Footer Placeholder 3">
            <a:extLst>
              <a:ext uri="{FF2B5EF4-FFF2-40B4-BE49-F238E27FC236}">
                <a16:creationId xmlns:a16="http://schemas.microsoft.com/office/drawing/2014/main" id="{3AB7A16C-114B-31D1-D727-F1FB5385825D}"/>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3184917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BFD5B9F-5FB6-467D-83D5-DF82F19073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524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99E4C38-40A8-2C77-367B-C550F87D48F9}"/>
              </a:ext>
            </a:extLst>
          </p:cNvPr>
          <p:cNvSpPr txBox="1"/>
          <p:nvPr/>
        </p:nvSpPr>
        <p:spPr>
          <a:xfrm>
            <a:off x="704088" y="914400"/>
            <a:ext cx="3914776" cy="3977269"/>
          </a:xfrm>
          <a:prstGeom prst="rect">
            <a:avLst/>
          </a:prstGeom>
        </p:spPr>
        <p:txBody>
          <a:bodyPr vert="horz" lIns="91440" tIns="45720" rIns="91440" bIns="45720" rtlCol="0" anchor="t">
            <a:normAutofit/>
          </a:bodyPr>
          <a:lstStyle/>
          <a:p>
            <a:pPr>
              <a:spcBef>
                <a:spcPct val="0"/>
              </a:spcBef>
              <a:spcAft>
                <a:spcPts val="600"/>
              </a:spcAft>
            </a:pPr>
            <a:r>
              <a:rPr lang="en-US" sz="4000" cap="all" spc="30" dirty="0" err="1">
                <a:latin typeface="+mj-lt"/>
                <a:ea typeface="+mj-ea"/>
                <a:cs typeface="+mj-cs"/>
              </a:rPr>
              <a:t>PSYCHOsocial</a:t>
            </a:r>
            <a:r>
              <a:rPr lang="en-US" sz="4000" cap="all" spc="30" dirty="0">
                <a:latin typeface="+mj-lt"/>
                <a:ea typeface="+mj-ea"/>
                <a:cs typeface="+mj-cs"/>
              </a:rPr>
              <a:t> IMPACT OF STILLBIRTH</a:t>
            </a:r>
          </a:p>
        </p:txBody>
      </p:sp>
      <p:sp>
        <p:nvSpPr>
          <p:cNvPr id="2" name="Slide Number Placeholder 1">
            <a:extLst>
              <a:ext uri="{FF2B5EF4-FFF2-40B4-BE49-F238E27FC236}">
                <a16:creationId xmlns:a16="http://schemas.microsoft.com/office/drawing/2014/main" id="{5809FAF3-28FE-B667-B8E7-B128B0E32DF7}"/>
              </a:ext>
            </a:extLst>
          </p:cNvPr>
          <p:cNvSpPr>
            <a:spLocks noGrp="1"/>
          </p:cNvSpPr>
          <p:nvPr>
            <p:ph type="sldNum" sz="quarter" idx="12"/>
          </p:nvPr>
        </p:nvSpPr>
        <p:spPr>
          <a:xfrm>
            <a:off x="10919012" y="6356350"/>
            <a:ext cx="672354" cy="365125"/>
          </a:xfrm>
        </p:spPr>
        <p:txBody>
          <a:bodyPr vert="horz" lIns="91440" tIns="45720" rIns="91440" bIns="45720" rtlCol="0" anchor="ctr">
            <a:normAutofit/>
          </a:bodyPr>
          <a:lstStyle/>
          <a:p>
            <a:pPr>
              <a:lnSpc>
                <a:spcPct val="90000"/>
              </a:lnSpc>
              <a:spcAft>
                <a:spcPts val="600"/>
              </a:spcAft>
            </a:pPr>
            <a:fld id="{C3DB2ADC-AF19-4574-8C10-79B5B04FCA27}" type="slidenum">
              <a:rPr lang="en-US" smtClean="0"/>
              <a:pPr>
                <a:lnSpc>
                  <a:spcPct val="90000"/>
                </a:lnSpc>
                <a:spcAft>
                  <a:spcPts val="600"/>
                </a:spcAft>
              </a:pPr>
              <a:t>8</a:t>
            </a:fld>
            <a:endParaRPr lang="en-US"/>
          </a:p>
        </p:txBody>
      </p:sp>
      <p:graphicFrame>
        <p:nvGraphicFramePr>
          <p:cNvPr id="8" name="TextBox 3">
            <a:extLst>
              <a:ext uri="{FF2B5EF4-FFF2-40B4-BE49-F238E27FC236}">
                <a16:creationId xmlns:a16="http://schemas.microsoft.com/office/drawing/2014/main" id="{377E9EDC-C15C-F39A-807F-2F8BE9D65BA9}"/>
              </a:ext>
            </a:extLst>
          </p:cNvPr>
          <p:cNvGraphicFramePr/>
          <p:nvPr>
            <p:extLst>
              <p:ext uri="{D42A27DB-BD31-4B8C-83A1-F6EECF244321}">
                <p14:modId xmlns:p14="http://schemas.microsoft.com/office/powerpoint/2010/main" val="1587095308"/>
              </p:ext>
            </p:extLst>
          </p:nvPr>
        </p:nvGraphicFramePr>
        <p:xfrm>
          <a:off x="4795520" y="723900"/>
          <a:ext cx="6596380" cy="549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09DB7339-0EF7-51A6-FB3C-7E4F4E75BCEC}"/>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2292898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506A-F02B-74F0-8D01-6A1134A49639}"/>
              </a:ext>
            </a:extLst>
          </p:cNvPr>
          <p:cNvSpPr>
            <a:spLocks noGrp="1"/>
          </p:cNvSpPr>
          <p:nvPr>
            <p:ph type="title"/>
          </p:nvPr>
        </p:nvSpPr>
        <p:spPr/>
        <p:txBody>
          <a:bodyPr>
            <a:normAutofit fontScale="90000"/>
          </a:bodyPr>
          <a:lstStyle/>
          <a:p>
            <a:pPr algn="ctr"/>
            <a:r>
              <a:rPr lang="en-US" sz="4000">
                <a:latin typeface="+mj-lt"/>
              </a:rPr>
              <a:t>PSYCHOLOGICAL IMPACT OF STILLBIRTH</a:t>
            </a:r>
            <a:br>
              <a:rPr lang="en-US" sz="4000">
                <a:latin typeface="+mj-lt"/>
              </a:rPr>
            </a:br>
            <a:endParaRPr lang="en-US" dirty="0"/>
          </a:p>
        </p:txBody>
      </p:sp>
      <p:sp useBgFill="1">
        <p:nvSpPr>
          <p:cNvPr id="3" name="Content Placeholder 2">
            <a:extLst>
              <a:ext uri="{FF2B5EF4-FFF2-40B4-BE49-F238E27FC236}">
                <a16:creationId xmlns:a16="http://schemas.microsoft.com/office/drawing/2014/main" id="{473B8DAA-6B40-FF53-020A-3BCA6E2684E1}"/>
              </a:ext>
            </a:extLst>
          </p:cNvPr>
          <p:cNvSpPr>
            <a:spLocks noGrp="1"/>
          </p:cNvSpPr>
          <p:nvPr>
            <p:ph sz="half" idx="1"/>
          </p:nvPr>
        </p:nvSpPr>
        <p:spPr>
          <a:xfrm>
            <a:off x="700635" y="1574800"/>
            <a:ext cx="10591799" cy="4499242"/>
          </a:xfrm>
        </p:spPr>
        <p:txBody>
          <a:bodyPr>
            <a:noAutofit/>
          </a:bodyPr>
          <a:lstStyle/>
          <a:p>
            <a:pPr marL="0" indent="0">
              <a:buNone/>
            </a:pPr>
            <a:r>
              <a:rPr lang="en-US" sz="1800" kern="100" dirty="0">
                <a:solidFill>
                  <a:srgbClr val="505050"/>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The authors of </a:t>
            </a:r>
            <a:r>
              <a:rPr lang="en-US" sz="1800" kern="100" dirty="0">
                <a:solidFill>
                  <a:srgbClr val="505050"/>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 large review published in the Lancet </a:t>
            </a:r>
            <a:r>
              <a:rPr lang="en-US" sz="1800" kern="100" dirty="0">
                <a:solidFill>
                  <a:srgbClr val="505050"/>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noted that despite the frequency of stillbirths, the impact has not received the systematic attention deserved.</a:t>
            </a:r>
          </a:p>
          <a:p>
            <a:pPr marL="0" indent="0">
              <a:buNone/>
            </a:pPr>
            <a:r>
              <a:rPr lang="en-US" sz="1800" kern="100" dirty="0">
                <a:solidFill>
                  <a:srgbClr val="505050"/>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They combined the findings from comprehensive, systematic literature reviews, and new analyses of published and unpublished data to derive comprehensive conclusions regarding the impact of stillbirth on parents, families, health-care providers, and societies worldwide.  </a:t>
            </a:r>
          </a:p>
          <a:p>
            <a:pPr marL="0" indent="0">
              <a:buNone/>
            </a:pPr>
            <a:r>
              <a:rPr lang="en-US" sz="1800" kern="100" dirty="0">
                <a:solidFill>
                  <a:srgbClr val="505050"/>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Stillbirth was identified as needing more resources than livebirth in the perinatal period and beyond, particularly during subsequent pregnancies. </a:t>
            </a:r>
          </a:p>
          <a:p>
            <a:pPr marL="0" indent="0">
              <a:buNone/>
            </a:pPr>
            <a:r>
              <a:rPr lang="en-US" sz="1800" kern="100" dirty="0">
                <a:solidFill>
                  <a:srgbClr val="505050"/>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The authors noted, “indirect and intangible costs of stillbirth are extensive and are usually met by families alone”, commenting further that adverse effects on parental mental health might be moderated by empathic attitudes of care providers and interventions tailored specifically to the experience. The authors concluded, “The value of the baby, as well as the associated costs for parents, families, care providers, communities, and society, should be considered to prevent stillbirths and reduce associated morbidity.</a:t>
            </a:r>
            <a:r>
              <a:rPr lang="en-US" sz="1800" kern="100" dirty="0">
                <a:effectLst/>
                <a:latin typeface="Open Sans" panose="020B0606030504020204" pitchFamily="34" charset="0"/>
                <a:ea typeface="Open Sans" panose="020B0606030504020204" pitchFamily="34" charset="0"/>
                <a:cs typeface="Open Sans" panose="020B0606030504020204" pitchFamily="34" charset="0"/>
              </a:rPr>
              <a:t>” </a:t>
            </a:r>
            <a:r>
              <a:rPr lang="en-US"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r>
              <a:rPr lang="en-US" sz="180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Heazell</a:t>
            </a:r>
            <a:r>
              <a:rPr lang="en-US" sz="180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&amp; colleagues, 2016). </a:t>
            </a:r>
            <a:endParaRPr lang="en-US"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4">
            <a:extLst>
              <a:ext uri="{FF2B5EF4-FFF2-40B4-BE49-F238E27FC236}">
                <a16:creationId xmlns:a16="http://schemas.microsoft.com/office/drawing/2014/main" id="{B4C97AC3-36AA-61AE-64B2-40758F3D390A}"/>
              </a:ext>
            </a:extLst>
          </p:cNvPr>
          <p:cNvSpPr>
            <a:spLocks noGrp="1"/>
          </p:cNvSpPr>
          <p:nvPr>
            <p:ph type="sldNum" sz="quarter" idx="12"/>
          </p:nvPr>
        </p:nvSpPr>
        <p:spPr/>
        <p:txBody>
          <a:bodyPr/>
          <a:lstStyle/>
          <a:p>
            <a:fld id="{C3DB2ADC-AF19-4574-8C10-79B5B04FCA27}" type="slidenum">
              <a:rPr lang="en-US" smtClean="0"/>
              <a:pPr/>
              <a:t>9</a:t>
            </a:fld>
            <a:endParaRPr lang="en-US" dirty="0"/>
          </a:p>
        </p:txBody>
      </p:sp>
      <p:sp>
        <p:nvSpPr>
          <p:cNvPr id="4" name="Footer Placeholder 3">
            <a:extLst>
              <a:ext uri="{FF2B5EF4-FFF2-40B4-BE49-F238E27FC236}">
                <a16:creationId xmlns:a16="http://schemas.microsoft.com/office/drawing/2014/main" id="{EE43583C-93E7-0AAF-5608-90BFEB344B3D}"/>
              </a:ext>
            </a:extLst>
          </p:cNvPr>
          <p:cNvSpPr>
            <a:spLocks noGrp="1"/>
          </p:cNvSpPr>
          <p:nvPr>
            <p:ph type="ftr" sz="quarter" idx="11"/>
          </p:nvPr>
        </p:nvSpPr>
        <p:spPr/>
        <p:txBody>
          <a:bodyPr/>
          <a:lstStyle/>
          <a:p>
            <a:r>
              <a:rPr lang="en-US"/>
              <a:t>Property of IIRL</a:t>
            </a:r>
            <a:endParaRPr lang="en-US" dirty="0"/>
          </a:p>
        </p:txBody>
      </p:sp>
    </p:spTree>
    <p:extLst>
      <p:ext uri="{BB962C8B-B14F-4D97-AF65-F5344CB8AC3E}">
        <p14:creationId xmlns:p14="http://schemas.microsoft.com/office/powerpoint/2010/main" val="904326249"/>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778B3239-FE1A-45AC-BACA-CC3412D87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916DD8-9028-41F0-AB19-FE384D2009A2}">
  <ds:schemaRefs>
    <ds:schemaRef ds:uri="http://schemas.microsoft.com/sharepoint/v3/contenttype/forms"/>
  </ds:schemaRefs>
</ds:datastoreItem>
</file>

<file path=customXml/itemProps3.xml><?xml version="1.0" encoding="utf-8"?>
<ds:datastoreItem xmlns:ds="http://schemas.openxmlformats.org/officeDocument/2006/customXml" ds:itemID="{D1C92F81-A6B6-4190-80A1-406B3B4C18B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{6291C404-8550-43DA-BB2A-341CE92DF6D7}tf67498733_win32</Template>
  <TotalTime>936</TotalTime>
  <Words>2528</Words>
  <Application>Microsoft Macintosh PowerPoint</Application>
  <PresentationFormat>Widescreen</PresentationFormat>
  <Paragraphs>134</Paragraphs>
  <Slides>19</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Aptos</vt:lpstr>
      <vt:lpstr>Arial</vt:lpstr>
      <vt:lpstr>Calibri</vt:lpstr>
      <vt:lpstr>Calisto MT</vt:lpstr>
      <vt:lpstr>Ethic New</vt:lpstr>
      <vt:lpstr>Open Sans</vt:lpstr>
      <vt:lpstr>roboto</vt:lpstr>
      <vt:lpstr>Times New Roman</vt:lpstr>
      <vt:lpstr>Univers Condensed</vt:lpstr>
      <vt:lpstr>Wingdings</vt:lpstr>
      <vt:lpstr>ChronicleVTI</vt:lpstr>
      <vt:lpstr>PowerPoint Presentation</vt:lpstr>
      <vt:lpstr>Stillbirth in global terms:  general Information and  Psychological Implications  International Institute for Reproductive Loss Priscilla K coleman, phd</vt:lpstr>
      <vt:lpstr>  General Information  globally There are an estimated 2.64 million Stillbirths each year. global prevalence rates May be Inaccurate due to definitional Variations and poor recording.   - In the UK, stillbirth is defined as a baby born after 24-weeks gestation who does not show any signs of life. - the United States and Australia most commonly define stillbirth as a fetus born after 20 completed weeks gestation. - Sweden defines stillbirth as 28-weeks gestation. - the World Health Organization (WHO) uses a definition of 22-weeks gestation.  A high number of stillbirths occur in pregnancies that have not had complications.  in most cases the loss is very sudden, leaving parents feeling unprepared and in shock when they are told their baby has died.  (Campbell-Jackson &amp; Horsch, 2014).  </vt:lpstr>
      <vt:lpstr>StillBirth in the US</vt:lpstr>
      <vt:lpstr>A Tragic Loss </vt:lpstr>
      <vt:lpstr>Psychological Impact Of StillBirth</vt:lpstr>
      <vt:lpstr>Psychological Impact of stillbirth</vt:lpstr>
      <vt:lpstr>PowerPoint Presentation</vt:lpstr>
      <vt:lpstr>PSYCHOLOGICAL IMPACT OF STILLBIRTH </vt:lpstr>
      <vt:lpstr>Best strategies For Enhancing Healing Post-Stillbirth </vt:lpstr>
      <vt:lpstr>Best strategies For Enhancing Healing Post-Stillbirth </vt:lpstr>
      <vt:lpstr>Best strategies For Enhancing Healing Post-Stillbirth </vt:lpstr>
      <vt:lpstr>Women’s stories   </vt:lpstr>
      <vt:lpstr>parents’ stories  “Aisha”</vt:lpstr>
      <vt:lpstr>parents’ stories  “Christopher”</vt:lpstr>
      <vt:lpstr>parents’ stories  “Anika”</vt:lpstr>
      <vt:lpstr>parents’ stories  “kailea”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Priscilla Coleman</dc:creator>
  <cp:lastModifiedBy>Raquel Guzman</cp:lastModifiedBy>
  <cp:revision>11</cp:revision>
  <dcterms:created xsi:type="dcterms:W3CDTF">2024-07-11T17:31:57Z</dcterms:created>
  <dcterms:modified xsi:type="dcterms:W3CDTF">2025-11-19T02:16:49Z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