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 id="2147484140" r:id="rId2"/>
    <p:sldMasterId id="2147484168" r:id="rId3"/>
  </p:sldMasterIdLst>
  <p:notesMasterIdLst>
    <p:notesMasterId r:id="rId66"/>
  </p:notesMasterIdLst>
  <p:sldIdLst>
    <p:sldId id="633" r:id="rId4"/>
    <p:sldId id="256" r:id="rId5"/>
    <p:sldId id="288" r:id="rId6"/>
    <p:sldId id="289" r:id="rId7"/>
    <p:sldId id="291" r:id="rId8"/>
    <p:sldId id="293" r:id="rId9"/>
    <p:sldId id="294" r:id="rId10"/>
    <p:sldId id="298" r:id="rId11"/>
    <p:sldId id="296" r:id="rId12"/>
    <p:sldId id="297" r:id="rId13"/>
    <p:sldId id="326" r:id="rId14"/>
    <p:sldId id="346" r:id="rId15"/>
    <p:sldId id="347" r:id="rId16"/>
    <p:sldId id="308" r:id="rId17"/>
    <p:sldId id="324" r:id="rId18"/>
    <p:sldId id="312" r:id="rId19"/>
    <p:sldId id="313" r:id="rId20"/>
    <p:sldId id="309" r:id="rId21"/>
    <p:sldId id="310" r:id="rId22"/>
    <p:sldId id="311" r:id="rId23"/>
    <p:sldId id="300" r:id="rId24"/>
    <p:sldId id="303" r:id="rId25"/>
    <p:sldId id="282" r:id="rId26"/>
    <p:sldId id="349" r:id="rId27"/>
    <p:sldId id="287" r:id="rId28"/>
    <p:sldId id="285" r:id="rId29"/>
    <p:sldId id="280" r:id="rId30"/>
    <p:sldId id="305" r:id="rId31"/>
    <p:sldId id="306" r:id="rId32"/>
    <p:sldId id="318" r:id="rId33"/>
    <p:sldId id="320" r:id="rId34"/>
    <p:sldId id="319" r:id="rId35"/>
    <p:sldId id="348" r:id="rId36"/>
    <p:sldId id="259" r:id="rId37"/>
    <p:sldId id="269" r:id="rId38"/>
    <p:sldId id="268" r:id="rId39"/>
    <p:sldId id="271" r:id="rId40"/>
    <p:sldId id="290" r:id="rId41"/>
    <p:sldId id="270" r:id="rId42"/>
    <p:sldId id="274" r:id="rId43"/>
    <p:sldId id="264" r:id="rId44"/>
    <p:sldId id="265" r:id="rId45"/>
    <p:sldId id="266" r:id="rId46"/>
    <p:sldId id="273" r:id="rId47"/>
    <p:sldId id="275" r:id="rId48"/>
    <p:sldId id="276" r:id="rId49"/>
    <p:sldId id="263" r:id="rId50"/>
    <p:sldId id="277" r:id="rId51"/>
    <p:sldId id="278" r:id="rId52"/>
    <p:sldId id="345" r:id="rId53"/>
    <p:sldId id="340" r:id="rId54"/>
    <p:sldId id="338" r:id="rId55"/>
    <p:sldId id="342" r:id="rId56"/>
    <p:sldId id="344" r:id="rId57"/>
    <p:sldId id="315" r:id="rId58"/>
    <p:sldId id="337" r:id="rId59"/>
    <p:sldId id="316" r:id="rId60"/>
    <p:sldId id="317" r:id="rId61"/>
    <p:sldId id="314" r:id="rId62"/>
    <p:sldId id="351" r:id="rId63"/>
    <p:sldId id="350" r:id="rId64"/>
    <p:sldId id="63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4C330F"/>
    <a:srgbClr val="876A16"/>
    <a:srgbClr val="7D6D16"/>
    <a:srgbClr val="E9436A"/>
    <a:srgbClr val="4EAEBD"/>
    <a:srgbClr val="C2A424"/>
    <a:srgbClr val="EAB640"/>
    <a:srgbClr val="CDF3D4"/>
    <a:srgbClr val="3338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4" autoAdjust="0"/>
    <p:restoredTop sz="82099" autoAdjust="0"/>
  </p:normalViewPr>
  <p:slideViewPr>
    <p:cSldViewPr>
      <p:cViewPr varScale="1">
        <p:scale>
          <a:sx n="128" d="100"/>
          <a:sy n="128" d="100"/>
        </p:scale>
        <p:origin x="27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54D55-AB1F-40A0-9128-1C573BA3F76C}" type="datetimeFigureOut">
              <a:rPr lang="en-US" smtClean="0"/>
              <a:t>11/18/25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9B60E-4C51-47C0-97F3-CD90A37946A2}" type="slidenum">
              <a:rPr lang="en-US" smtClean="0"/>
              <a:t>‹#›</a:t>
            </a:fld>
            <a:endParaRPr lang="en-US"/>
          </a:p>
        </p:txBody>
      </p:sp>
    </p:spTree>
    <p:extLst>
      <p:ext uri="{BB962C8B-B14F-4D97-AF65-F5344CB8AC3E}">
        <p14:creationId xmlns:p14="http://schemas.microsoft.com/office/powerpoint/2010/main" val="55682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C38D0-69CB-4F31-8091-78D7E189FD9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8839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C38D0-69CB-4F31-8091-78D7E189FD9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4455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16</a:t>
            </a:fld>
            <a:endParaRPr lang="en-US"/>
          </a:p>
        </p:txBody>
      </p:sp>
    </p:spTree>
    <p:extLst>
      <p:ext uri="{BB962C8B-B14F-4D97-AF65-F5344CB8AC3E}">
        <p14:creationId xmlns:p14="http://schemas.microsoft.com/office/powerpoint/2010/main" val="400297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19</a:t>
            </a:fld>
            <a:endParaRPr lang="en-US"/>
          </a:p>
        </p:txBody>
      </p:sp>
    </p:spTree>
    <p:extLst>
      <p:ext uri="{BB962C8B-B14F-4D97-AF65-F5344CB8AC3E}">
        <p14:creationId xmlns:p14="http://schemas.microsoft.com/office/powerpoint/2010/main" val="244746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22</a:t>
            </a:fld>
            <a:endParaRPr lang="en-US"/>
          </a:p>
        </p:txBody>
      </p:sp>
    </p:spTree>
    <p:extLst>
      <p:ext uri="{BB962C8B-B14F-4D97-AF65-F5344CB8AC3E}">
        <p14:creationId xmlns:p14="http://schemas.microsoft.com/office/powerpoint/2010/main" val="296238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24</a:t>
            </a:fld>
            <a:endParaRPr lang="en-US"/>
          </a:p>
        </p:txBody>
      </p:sp>
    </p:spTree>
    <p:extLst>
      <p:ext uri="{BB962C8B-B14F-4D97-AF65-F5344CB8AC3E}">
        <p14:creationId xmlns:p14="http://schemas.microsoft.com/office/powerpoint/2010/main" val="1851924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25</a:t>
            </a:fld>
            <a:endParaRPr lang="en-US"/>
          </a:p>
        </p:txBody>
      </p:sp>
    </p:spTree>
    <p:extLst>
      <p:ext uri="{BB962C8B-B14F-4D97-AF65-F5344CB8AC3E}">
        <p14:creationId xmlns:p14="http://schemas.microsoft.com/office/powerpoint/2010/main" val="46312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26</a:t>
            </a:fld>
            <a:endParaRPr lang="en-US"/>
          </a:p>
        </p:txBody>
      </p:sp>
    </p:spTree>
    <p:extLst>
      <p:ext uri="{BB962C8B-B14F-4D97-AF65-F5344CB8AC3E}">
        <p14:creationId xmlns:p14="http://schemas.microsoft.com/office/powerpoint/2010/main" val="46312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9B60E-4C51-47C0-97F3-CD90A37946A2}" type="slidenum">
              <a:rPr lang="en-US" smtClean="0"/>
              <a:t>37</a:t>
            </a:fld>
            <a:endParaRPr lang="en-US"/>
          </a:p>
        </p:txBody>
      </p:sp>
    </p:spTree>
    <p:extLst>
      <p:ext uri="{BB962C8B-B14F-4D97-AF65-F5344CB8AC3E}">
        <p14:creationId xmlns:p14="http://schemas.microsoft.com/office/powerpoint/2010/main" val="194628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878256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958973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79FAC611-97AB-45D7-9DB6-276499AE30B3}" type="datetimeFigureOut">
              <a:rPr lang="en-US" smtClean="0">
                <a:solidFill>
                  <a:srgbClr val="1D3641"/>
                </a:solidFill>
              </a:rPr>
              <a:pPr/>
              <a:t>11/18/25</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EB5FD4C9-8D53-47E6-A4B7-7BED76B18F78}"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935515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256971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62771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748464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786015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4084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9784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37514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641740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43000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21546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79FAC611-97AB-45D7-9DB6-276499AE30B3}" type="datetimeFigureOut">
              <a:rPr lang="en-US" smtClean="0">
                <a:solidFill>
                  <a:srgbClr val="1D3641"/>
                </a:solidFill>
              </a:rPr>
              <a:pPr/>
              <a:t>11/18/25</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EB5FD4C9-8D53-47E6-A4B7-7BED76B18F78}"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167254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5975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947051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38034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96852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79FAC611-97AB-45D7-9DB6-276499AE30B3}" type="datetimeFigureOut">
              <a:rPr lang="en-US" smtClean="0"/>
              <a:t>11/18/25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B5FD4C9-8D53-47E6-A4B7-7BED76B18F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8414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773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5152577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AC611-97AB-45D7-9DB6-276499AE30B3}" type="datetimeFigureOut">
              <a:rPr lang="en-US" smtClean="0">
                <a:solidFill>
                  <a:srgbClr val="DFE6D0"/>
                </a:solidFill>
              </a:rPr>
              <a:pPr/>
              <a:t>11/18/25</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EB5FD4C9-8D53-47E6-A4B7-7BED76B18F78}"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939939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FAC611-97AB-45D7-9DB6-276499AE30B3}"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FAC611-97AB-45D7-9DB6-276499AE30B3}" type="datetimeFigureOut">
              <a:rPr lang="en-US" smtClean="0"/>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FAC611-97AB-45D7-9DB6-276499AE30B3}" type="datetimeFigureOut">
              <a:rPr lang="en-US" smtClean="0"/>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AC611-97AB-45D7-9DB6-276499AE30B3}" type="datetimeFigureOut">
              <a:rPr lang="en-US" smtClean="0"/>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FD4C9-8D53-47E6-A4B7-7BED76B18F7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AC611-97AB-45D7-9DB6-276499AE30B3}"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D4C9-8D53-47E6-A4B7-7BED76B18F7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79FAC611-97AB-45D7-9DB6-276499AE30B3}"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FD4C9-8D53-47E6-A4B7-7BED76B18F7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9FAC611-97AB-45D7-9DB6-276499AE30B3}" type="datetimeFigureOut">
              <a:rPr lang="en-US" smtClean="0">
                <a:solidFill>
                  <a:srgbClr val="465E9C"/>
                </a:solidFill>
              </a:rPr>
              <a:pPr/>
              <a:t>11/18/25</a:t>
            </a:fld>
            <a:endParaRPr lang="en-US">
              <a:solidFill>
                <a:srgbClr val="465E9C"/>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5E9C"/>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B5FD4C9-8D53-47E6-A4B7-7BED76B18F78}" type="slidenum">
              <a:rPr lang="en-US" smtClean="0">
                <a:solidFill>
                  <a:srgbClr val="465E9C"/>
                </a:solidFill>
              </a:rPr>
              <a:pPr/>
              <a:t>‹#›</a:t>
            </a:fld>
            <a:endParaRPr lang="en-US">
              <a:solidFill>
                <a:srgbClr val="465E9C"/>
              </a:solidFill>
            </a:endParaRPr>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9FAC611-97AB-45D7-9DB6-276499AE30B3}" type="datetimeFigureOut">
              <a:rPr lang="en-US" smtClean="0">
                <a:solidFill>
                  <a:srgbClr val="465E9C"/>
                </a:solidFill>
              </a:rPr>
              <a:pPr/>
              <a:t>11/18/25</a:t>
            </a:fld>
            <a:endParaRPr lang="en-US">
              <a:solidFill>
                <a:srgbClr val="465E9C"/>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5E9C"/>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B5FD4C9-8D53-47E6-A4B7-7BED76B18F78}"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426542720"/>
      </p:ext>
    </p:extLst>
  </p:cSld>
  <p:clrMap bg1="dk1" tx1="lt1" bg2="dk2"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9FAC611-97AB-45D7-9DB6-276499AE30B3}" type="datetimeFigureOut">
              <a:rPr lang="en-US" smtClean="0">
                <a:solidFill>
                  <a:srgbClr val="465E9C"/>
                </a:solidFill>
              </a:rPr>
              <a:pPr/>
              <a:t>11/18/25</a:t>
            </a:fld>
            <a:endParaRPr lang="en-US">
              <a:solidFill>
                <a:srgbClr val="465E9C"/>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465E9C"/>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B5FD4C9-8D53-47E6-A4B7-7BED76B18F78}"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90789674"/>
      </p:ext>
    </p:extLst>
  </p:cSld>
  <p:clrMap bg1="dk1" tx1="lt1" bg2="dk2" tx2="lt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542/peds.2006-0116" TargetMode="External"/><Relationship Id="rId2" Type="http://schemas.openxmlformats.org/officeDocument/2006/relationships/hyperlink" Target="https://kennedy.auhsd.us/view/4658.pdf"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1791446" y="1663642"/>
            <a:ext cx="5561108" cy="3188529"/>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900"/>
          </a:p>
        </p:txBody>
      </p:sp>
    </p:spTree>
    <p:extLst>
      <p:ext uri="{BB962C8B-B14F-4D97-AF65-F5344CB8AC3E}">
        <p14:creationId xmlns:p14="http://schemas.microsoft.com/office/powerpoint/2010/main" val="128777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48000" cy="4114800"/>
          </a:xfrm>
        </p:spPr>
        <p:txBody>
          <a:bodyPr>
            <a:noAutofit/>
          </a:bodyPr>
          <a:lstStyle/>
          <a:p>
            <a:pPr algn="ctr"/>
            <a:br>
              <a:rPr lang="en-US" sz="4800" dirty="0"/>
            </a:br>
            <a:br>
              <a:rPr lang="en-US" sz="4800" dirty="0"/>
            </a:br>
            <a:br>
              <a:rPr lang="en-US" sz="4800" dirty="0"/>
            </a:br>
            <a:r>
              <a:rPr lang="en-US" sz="4000" dirty="0">
                <a:solidFill>
                  <a:schemeClr val="bg1"/>
                </a:solidFill>
              </a:rPr>
              <a:t>Indirect </a:t>
            </a:r>
            <a:br>
              <a:rPr lang="en-US" sz="4000" dirty="0">
                <a:solidFill>
                  <a:schemeClr val="bg1"/>
                </a:solidFill>
              </a:rPr>
            </a:br>
            <a:r>
              <a:rPr lang="en-US" sz="4000" dirty="0">
                <a:solidFill>
                  <a:schemeClr val="bg1"/>
                </a:solidFill>
              </a:rPr>
              <a:t>Causes of </a:t>
            </a:r>
            <a:br>
              <a:rPr lang="en-US" sz="4000" dirty="0">
                <a:solidFill>
                  <a:schemeClr val="bg1"/>
                </a:solidFill>
              </a:rPr>
            </a:br>
            <a:r>
              <a:rPr lang="en-US" sz="4000" dirty="0">
                <a:solidFill>
                  <a:schemeClr val="bg1"/>
                </a:solidFill>
              </a:rPr>
              <a:t>Abortion-</a:t>
            </a:r>
            <a:br>
              <a:rPr lang="en-US" sz="4000" dirty="0">
                <a:solidFill>
                  <a:schemeClr val="bg1"/>
                </a:solidFill>
              </a:rPr>
            </a:br>
            <a:r>
              <a:rPr lang="en-US" sz="4000" dirty="0">
                <a:solidFill>
                  <a:schemeClr val="bg1"/>
                </a:solidFill>
              </a:rPr>
              <a:t>Related </a:t>
            </a:r>
            <a:br>
              <a:rPr lang="en-US" sz="4000" dirty="0">
                <a:solidFill>
                  <a:schemeClr val="bg1"/>
                </a:solidFill>
              </a:rPr>
            </a:br>
            <a:r>
              <a:rPr lang="en-US" sz="4000" dirty="0">
                <a:solidFill>
                  <a:schemeClr val="bg1"/>
                </a:solidFill>
              </a:rPr>
              <a:t>Deaths: </a:t>
            </a:r>
            <a:br>
              <a:rPr lang="en-US" sz="4000" dirty="0">
                <a:solidFill>
                  <a:schemeClr val="bg1"/>
                </a:solidFill>
              </a:rPr>
            </a:br>
            <a:r>
              <a:rPr lang="en-US" sz="4000" dirty="0">
                <a:solidFill>
                  <a:schemeClr val="bg1"/>
                </a:solidFill>
              </a:rPr>
              <a:t>Psychological Problems</a:t>
            </a:r>
          </a:p>
        </p:txBody>
      </p:sp>
      <p:sp>
        <p:nvSpPr>
          <p:cNvPr id="3" name="Content Placeholder 2"/>
          <p:cNvSpPr>
            <a:spLocks noGrp="1"/>
          </p:cNvSpPr>
          <p:nvPr>
            <p:ph idx="1"/>
          </p:nvPr>
        </p:nvSpPr>
        <p:spPr>
          <a:xfrm>
            <a:off x="2667001" y="1066800"/>
            <a:ext cx="6453050" cy="3886200"/>
          </a:xfrm>
        </p:spPr>
        <p:txBody>
          <a:bodyPr/>
          <a:lstStyle/>
          <a:p>
            <a:endParaRPr lang="en-US" dirty="0"/>
          </a:p>
          <a:p>
            <a:endParaRPr lang="en-US" dirty="0"/>
          </a:p>
        </p:txBody>
      </p:sp>
    </p:spTree>
    <p:extLst>
      <p:ext uri="{BB962C8B-B14F-4D97-AF65-F5344CB8AC3E}">
        <p14:creationId xmlns:p14="http://schemas.microsoft.com/office/powerpoint/2010/main" val="1079465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33400" y="3581400"/>
            <a:ext cx="5943600" cy="2895600"/>
          </a:xfrm>
        </p:spPr>
        <p:txBody>
          <a:bodyPr>
            <a:normAutofit fontScale="85000" lnSpcReduction="20000"/>
          </a:bodyPr>
          <a:lstStyle/>
          <a:p>
            <a:pPr marL="0" indent="0" algn="ctr">
              <a:buNone/>
            </a:pPr>
            <a:r>
              <a:rPr lang="en-US" sz="3600" dirty="0">
                <a:latin typeface="+mj-lt"/>
              </a:rPr>
              <a:t>Abortion-related guilt, grief, anxiety, and depression can lead to apathy regarding health and healthcare habits and a  compromised immune system response, which may lead to a wide range of illnesses.</a:t>
            </a:r>
          </a:p>
          <a:p>
            <a:endParaRPr lang="en-US" dirty="0"/>
          </a:p>
        </p:txBody>
      </p:sp>
    </p:spTree>
    <p:extLst>
      <p:ext uri="{BB962C8B-B14F-4D97-AF65-F5344CB8AC3E}">
        <p14:creationId xmlns:p14="http://schemas.microsoft.com/office/powerpoint/2010/main" val="3246626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33400" y="609600"/>
            <a:ext cx="3352800" cy="4524315"/>
          </a:xfrm>
          <a:prstGeom prst="rect">
            <a:avLst/>
          </a:prstGeom>
        </p:spPr>
        <p:txBody>
          <a:bodyPr wrap="square">
            <a:spAutoFit/>
          </a:bodyPr>
          <a:lstStyle/>
          <a:p>
            <a:pPr lvl="1"/>
            <a:r>
              <a:rPr lang="en-US" sz="2400" dirty="0">
                <a:solidFill>
                  <a:prstClr val="white"/>
                </a:solidFill>
                <a:latin typeface="Book Antiqua"/>
              </a:rPr>
              <a:t>Abortion-related psychological problems may also increase a person’s chance of engaging in self-harm even if not motivated by suicidal thoughts, and of becoming a victim of an accident or        violence. </a:t>
            </a:r>
          </a:p>
        </p:txBody>
      </p:sp>
    </p:spTree>
    <p:extLst>
      <p:ext uri="{BB962C8B-B14F-4D97-AF65-F5344CB8AC3E}">
        <p14:creationId xmlns:p14="http://schemas.microsoft.com/office/powerpoint/2010/main" val="1469456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In contrast…psychological benefits of motherhood</a:t>
            </a:r>
          </a:p>
        </p:txBody>
      </p:sp>
      <p:sp>
        <p:nvSpPr>
          <p:cNvPr id="3" name="Content Placeholder 2"/>
          <p:cNvSpPr>
            <a:spLocks noGrp="1"/>
          </p:cNvSpPr>
          <p:nvPr>
            <p:ph sz="half" idx="1"/>
          </p:nvPr>
        </p:nvSpPr>
        <p:spPr>
          <a:xfrm>
            <a:off x="457200" y="1676400"/>
            <a:ext cx="4648200" cy="4373563"/>
          </a:xfrm>
        </p:spPr>
        <p:txBody>
          <a:bodyPr>
            <a:normAutofit fontScale="92500" lnSpcReduction="10000"/>
          </a:bodyPr>
          <a:lstStyle/>
          <a:p>
            <a:pPr marL="0" indent="0">
              <a:buNone/>
            </a:pPr>
            <a:r>
              <a:rPr lang="en-US" b="1" dirty="0">
                <a:solidFill>
                  <a:schemeClr val="bg1"/>
                </a:solidFill>
                <a:latin typeface="+mj-lt"/>
              </a:rPr>
              <a:t>A number of studies have shown positive psychological characteristics, including an increased sense of control, feelings of serenity, self-esteem, empathy, ego resiliency (capacity for flexibility and resourcefulness in coping with stressors), and assertiveness associated with motherhood.</a:t>
            </a:r>
            <a:endParaRPr lang="en-US" dirty="0">
              <a:solidFill>
                <a:schemeClr val="bg1"/>
              </a:solidFill>
              <a:latin typeface="+mj-lt"/>
            </a:endParaRPr>
          </a:p>
        </p:txBody>
      </p:sp>
      <p:pic>
        <p:nvPicPr>
          <p:cNvPr id="12" name="Content Placeholder 11" descr="Two people kissing on the beach&#10;&#10;Description automatically generated">
            <a:extLst>
              <a:ext uri="{FF2B5EF4-FFF2-40B4-BE49-F238E27FC236}">
                <a16:creationId xmlns:a16="http://schemas.microsoft.com/office/drawing/2014/main" id="{C880FD66-32CC-B760-0108-4A617B210E2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1713689"/>
            <a:ext cx="4038600" cy="3359563"/>
          </a:xfrm>
        </p:spPr>
      </p:pic>
    </p:spTree>
    <p:extLst>
      <p:ext uri="{BB962C8B-B14F-4D97-AF65-F5344CB8AC3E}">
        <p14:creationId xmlns:p14="http://schemas.microsoft.com/office/powerpoint/2010/main" val="461177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EAE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b="0" dirty="0">
                <a:solidFill>
                  <a:schemeClr val="bg1"/>
                </a:solidFill>
              </a:rPr>
              <a:t>Psychological Benefits of Motherhood</a:t>
            </a:r>
          </a:p>
        </p:txBody>
      </p:sp>
      <p:sp>
        <p:nvSpPr>
          <p:cNvPr id="4" name="Content Placeholder 3"/>
          <p:cNvSpPr>
            <a:spLocks noGrp="1"/>
          </p:cNvSpPr>
          <p:nvPr>
            <p:ph sz="half" idx="2"/>
          </p:nvPr>
        </p:nvSpPr>
        <p:spPr>
          <a:xfrm>
            <a:off x="4648200" y="1828800"/>
            <a:ext cx="4038600" cy="4297363"/>
          </a:xfrm>
        </p:spPr>
        <p:txBody>
          <a:bodyPr>
            <a:noAutofit/>
          </a:bodyPr>
          <a:lstStyle/>
          <a:p>
            <a:pPr marL="0" indent="0">
              <a:buNone/>
            </a:pPr>
            <a:r>
              <a:rPr lang="en-US" sz="3200" dirty="0">
                <a:solidFill>
                  <a:schemeClr val="bg1"/>
                </a:solidFill>
                <a:latin typeface="+mj-lt"/>
              </a:rPr>
              <a:t>According to Ellison (2005), frequent close contact inherent in the daily care of a young child results in expanded maternal brain activity and neural growth. </a:t>
            </a:r>
          </a:p>
          <a:p>
            <a:endParaRPr lang="en-US" dirty="0">
              <a:solidFill>
                <a:schemeClr val="bg1"/>
              </a:solidFill>
            </a:endParaRPr>
          </a:p>
        </p:txBody>
      </p:sp>
      <p:pic>
        <p:nvPicPr>
          <p:cNvPr id="8" name="Content Placeholder 7" descr="A heart with a red light coming out of it&#10;&#10;Description automatically generated">
            <a:extLst>
              <a:ext uri="{FF2B5EF4-FFF2-40B4-BE49-F238E27FC236}">
                <a16:creationId xmlns:a16="http://schemas.microsoft.com/office/drawing/2014/main" id="{FB34798D-7E4F-927E-57AC-05CDDA5B5CE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7507"/>
            <a:ext cx="4038600" cy="2691348"/>
          </a:xfrm>
        </p:spPr>
      </p:pic>
    </p:spTree>
    <p:extLst>
      <p:ext uri="{BB962C8B-B14F-4D97-AF65-F5344CB8AC3E}">
        <p14:creationId xmlns:p14="http://schemas.microsoft.com/office/powerpoint/2010/main" val="28909778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26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096962"/>
          </a:xfrm>
        </p:spPr>
        <p:txBody>
          <a:bodyPr>
            <a:normAutofit fontScale="90000"/>
          </a:bodyPr>
          <a:lstStyle/>
          <a:p>
            <a:r>
              <a:rPr lang="en-US" dirty="0">
                <a:solidFill>
                  <a:schemeClr val="bg1"/>
                </a:solidFill>
              </a:rPr>
              <a:t>Psychological Benefits of Motherhood</a:t>
            </a:r>
          </a:p>
        </p:txBody>
      </p:sp>
      <p:sp>
        <p:nvSpPr>
          <p:cNvPr id="3" name="Content Placeholder 2"/>
          <p:cNvSpPr>
            <a:spLocks noGrp="1"/>
          </p:cNvSpPr>
          <p:nvPr>
            <p:ph sz="half" idx="1"/>
          </p:nvPr>
        </p:nvSpPr>
        <p:spPr>
          <a:xfrm>
            <a:off x="381000" y="1600200"/>
            <a:ext cx="4495800" cy="4525963"/>
          </a:xfrm>
        </p:spPr>
        <p:txBody>
          <a:bodyPr>
            <a:normAutofit lnSpcReduction="10000"/>
          </a:bodyPr>
          <a:lstStyle/>
          <a:p>
            <a:r>
              <a:rPr lang="en-US" dirty="0">
                <a:solidFill>
                  <a:schemeClr val="tx1"/>
                </a:solidFill>
                <a:effectLst>
                  <a:outerShdw blurRad="38100" dist="38100" dir="2700000" algn="tl">
                    <a:srgbClr val="000000">
                      <a:alpha val="43137"/>
                    </a:srgbClr>
                  </a:outerShdw>
                </a:effectLst>
                <a:latin typeface="+mj-lt"/>
              </a:rPr>
              <a:t>As mothers monitor and attend to children’s needs, brain circuits related to empathy are expanded.</a:t>
            </a:r>
          </a:p>
          <a:p>
            <a:endParaRPr lang="en-US" dirty="0">
              <a:solidFill>
                <a:schemeClr val="tx1"/>
              </a:solidFill>
              <a:effectLst>
                <a:outerShdw blurRad="38100" dist="38100" dir="2700000" algn="tl">
                  <a:srgbClr val="000000">
                    <a:alpha val="43137"/>
                  </a:srgbClr>
                </a:outerShdw>
              </a:effectLst>
              <a:latin typeface="+mj-lt"/>
            </a:endParaRPr>
          </a:p>
          <a:p>
            <a:r>
              <a:rPr lang="en-US" dirty="0">
                <a:solidFill>
                  <a:schemeClr val="tx1"/>
                </a:solidFill>
                <a:effectLst>
                  <a:outerShdw blurRad="38100" dist="38100" dir="2700000" algn="tl">
                    <a:srgbClr val="000000">
                      <a:alpha val="43137"/>
                    </a:srgbClr>
                  </a:outerShdw>
                </a:effectLst>
                <a:latin typeface="+mj-lt"/>
              </a:rPr>
              <a:t>E</a:t>
            </a:r>
            <a:r>
              <a:rPr lang="en-US" sz="2800" dirty="0">
                <a:solidFill>
                  <a:schemeClr val="tx1"/>
                </a:solidFill>
                <a:effectLst>
                  <a:outerShdw blurRad="38100" dist="38100" dir="2700000" algn="tl">
                    <a:srgbClr val="000000">
                      <a:alpha val="43137"/>
                    </a:srgbClr>
                  </a:outerShdw>
                </a:effectLst>
                <a:latin typeface="+mj-lt"/>
              </a:rPr>
              <a:t>levated cortisol levels in new mothers may boost attention, vigilance, and sensitivity.  </a:t>
            </a:r>
          </a:p>
          <a:p>
            <a:endParaRPr lang="en-US" b="1" dirty="0">
              <a:latin typeface="+mj-lt"/>
            </a:endParaRPr>
          </a:p>
          <a:p>
            <a:endParaRPr lang="en-US" dirty="0"/>
          </a:p>
        </p:txBody>
      </p:sp>
      <p:pic>
        <p:nvPicPr>
          <p:cNvPr id="8" name="Content Placeholder 7" descr="A person and person holding a baby&#10;&#10;Description automatically generated">
            <a:extLst>
              <a:ext uri="{FF2B5EF4-FFF2-40B4-BE49-F238E27FC236}">
                <a16:creationId xmlns:a16="http://schemas.microsoft.com/office/drawing/2014/main" id="{4E102824-1DFB-76AA-7444-92EED8EF954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58846" y="1600200"/>
            <a:ext cx="3017308" cy="4525963"/>
          </a:xfrm>
        </p:spPr>
      </p:pic>
    </p:spTree>
    <p:extLst>
      <p:ext uri="{BB962C8B-B14F-4D97-AF65-F5344CB8AC3E}">
        <p14:creationId xmlns:p14="http://schemas.microsoft.com/office/powerpoint/2010/main" val="3032622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50000"/>
          </a:stretch>
        </a:blipFill>
        <a:effectLst/>
      </p:bgPr>
    </p:bg>
    <p:spTree>
      <p:nvGrpSpPr>
        <p:cNvPr id="1" name=""/>
        <p:cNvGrpSpPr/>
        <p:nvPr/>
      </p:nvGrpSpPr>
      <p:grpSpPr>
        <a:xfrm>
          <a:off x="0" y="0"/>
          <a:ext cx="0" cy="0"/>
          <a:chOff x="0" y="0"/>
          <a:chExt cx="0" cy="0"/>
        </a:xfrm>
      </p:grpSpPr>
      <p:sp>
        <p:nvSpPr>
          <p:cNvPr id="3" name="Rectangle 2"/>
          <p:cNvSpPr/>
          <p:nvPr/>
        </p:nvSpPr>
        <p:spPr>
          <a:xfrm>
            <a:off x="381000" y="4953000"/>
            <a:ext cx="8153400"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mj-lt"/>
              </a:rPr>
              <a:t>Research reveals that most women who are nearing the end of pregnancy are quite comfortable and content with being pregnant, even when the pregnancy was not planned.</a:t>
            </a:r>
          </a:p>
        </p:txBody>
      </p:sp>
    </p:spTree>
    <p:extLst>
      <p:ext uri="{BB962C8B-B14F-4D97-AF65-F5344CB8AC3E}">
        <p14:creationId xmlns:p14="http://schemas.microsoft.com/office/powerpoint/2010/main" val="1991719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4DE8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Psychological Benefits of Motherhood</a:t>
            </a:r>
          </a:p>
        </p:txBody>
      </p:sp>
      <p:sp>
        <p:nvSpPr>
          <p:cNvPr id="3" name="Content Placeholder 2"/>
          <p:cNvSpPr>
            <a:spLocks noGrp="1"/>
          </p:cNvSpPr>
          <p:nvPr>
            <p:ph sz="half" idx="1"/>
          </p:nvPr>
        </p:nvSpPr>
        <p:spPr>
          <a:xfrm>
            <a:off x="457200" y="1600200"/>
            <a:ext cx="4800600" cy="5029200"/>
          </a:xfrm>
        </p:spPr>
        <p:txBody>
          <a:bodyPr>
            <a:normAutofit fontScale="77500" lnSpcReduction="20000"/>
          </a:bodyPr>
          <a:lstStyle/>
          <a:p>
            <a:pPr marL="0" indent="0">
              <a:buNone/>
            </a:pPr>
            <a:r>
              <a:rPr lang="en-US" sz="3100" b="1" dirty="0">
                <a:solidFill>
                  <a:schemeClr val="bg1"/>
                </a:solidFill>
                <a:latin typeface="+mj-lt"/>
              </a:rPr>
              <a:t>For example, when comparing 248 British women experiencing a planned pregnancy to 182 women experiencing an unplanned pregnancy, </a:t>
            </a:r>
            <a:r>
              <a:rPr lang="en-US" sz="3100" b="1" dirty="0" err="1">
                <a:solidFill>
                  <a:schemeClr val="bg1"/>
                </a:solidFill>
                <a:latin typeface="+mj-lt"/>
              </a:rPr>
              <a:t>Deave</a:t>
            </a:r>
            <a:r>
              <a:rPr lang="en-US" sz="3100" b="1" dirty="0">
                <a:solidFill>
                  <a:schemeClr val="bg1"/>
                </a:solidFill>
                <a:latin typeface="+mj-lt"/>
              </a:rPr>
              <a:t> (2005) found that 87% of women who planned their pregnancies and 79% of women who did not, reported feeling pleased or overjoyed just prior to delivery. The women were all first-time mothers, residing in lower socioeconomic areas, with a mean age of 26. </a:t>
            </a:r>
          </a:p>
          <a:p>
            <a:pPr marL="0" indent="0">
              <a:buNone/>
            </a:pPr>
            <a:endParaRPr lang="en-US" dirty="0"/>
          </a:p>
        </p:txBody>
      </p:sp>
      <p:pic>
        <p:nvPicPr>
          <p:cNvPr id="7" name="Content Placeholder 6" descr="A pregnant person leaning against a tree&#10;&#10;Description automatically generated">
            <a:extLst>
              <a:ext uri="{FF2B5EF4-FFF2-40B4-BE49-F238E27FC236}">
                <a16:creationId xmlns:a16="http://schemas.microsoft.com/office/drawing/2014/main" id="{9628E108-BBBB-8252-6BD2-67B1F17E561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58320" y="2233046"/>
            <a:ext cx="3352799" cy="2391907"/>
          </a:xfrm>
        </p:spPr>
      </p:pic>
    </p:spTree>
    <p:extLst>
      <p:ext uri="{BB962C8B-B14F-4D97-AF65-F5344CB8AC3E}">
        <p14:creationId xmlns:p14="http://schemas.microsoft.com/office/powerpoint/2010/main" val="9971798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b="0" dirty="0">
                <a:solidFill>
                  <a:schemeClr val="bg1"/>
                </a:solidFill>
              </a:rPr>
              <a:t>Psychological Benefits of Motherhood</a:t>
            </a:r>
          </a:p>
        </p:txBody>
      </p:sp>
      <p:sp>
        <p:nvSpPr>
          <p:cNvPr id="3" name="Content Placeholder 2"/>
          <p:cNvSpPr>
            <a:spLocks noGrp="1"/>
          </p:cNvSpPr>
          <p:nvPr>
            <p:ph sz="half" idx="1"/>
          </p:nvPr>
        </p:nvSpPr>
        <p:spPr>
          <a:xfrm>
            <a:off x="533400" y="1524000"/>
            <a:ext cx="3733800" cy="4572000"/>
          </a:xfrm>
          <a:noFill/>
        </p:spPr>
        <p:txBody>
          <a:bodyPr>
            <a:noAutofit/>
          </a:bodyPr>
          <a:lstStyle/>
          <a:p>
            <a:pPr marL="0" indent="0">
              <a:buNone/>
            </a:pPr>
            <a:r>
              <a:rPr lang="en-US" sz="2000" b="1" dirty="0">
                <a:solidFill>
                  <a:schemeClr val="bg1"/>
                </a:solidFill>
                <a:latin typeface="+mj-lt"/>
              </a:rPr>
              <a:t>In a study by </a:t>
            </a:r>
            <a:r>
              <a:rPr lang="en-US" sz="2000" b="1" dirty="0" err="1">
                <a:solidFill>
                  <a:schemeClr val="bg1"/>
                </a:solidFill>
                <a:latin typeface="+mj-lt"/>
              </a:rPr>
              <a:t>Rokach</a:t>
            </a:r>
            <a:r>
              <a:rPr lang="en-US" sz="2000" b="1" dirty="0">
                <a:solidFill>
                  <a:schemeClr val="bg1"/>
                </a:solidFill>
                <a:latin typeface="+mj-lt"/>
              </a:rPr>
              <a:t> (2004), mothers in their 1st year of parenting scored significantly lower on a loneliness measure than women in the general population. </a:t>
            </a:r>
          </a:p>
          <a:p>
            <a:pPr marL="0" indent="0">
              <a:buNone/>
            </a:pPr>
            <a:r>
              <a:rPr lang="en-US" sz="2000" b="1" dirty="0">
                <a:solidFill>
                  <a:schemeClr val="bg1"/>
                </a:solidFill>
                <a:latin typeface="+mj-lt"/>
              </a:rPr>
              <a:t>The subscales included emotional distress, social inadequacy and alienation, interpersonal isolation, and self-alienation (detachment from oneself, numbness).  This suggests new mothers are at lower levels of risk for mental health problems. </a:t>
            </a:r>
          </a:p>
        </p:txBody>
      </p:sp>
      <p:pic>
        <p:nvPicPr>
          <p:cNvPr id="12" name="Content Placeholder 11" descr="A person and person walking with a baby on a beach&#10;&#10;Description automatically generated">
            <a:extLst>
              <a:ext uri="{FF2B5EF4-FFF2-40B4-BE49-F238E27FC236}">
                <a16:creationId xmlns:a16="http://schemas.microsoft.com/office/drawing/2014/main" id="{22B8F842-FF39-707E-E539-A7BC9A39648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28028" y="2083326"/>
            <a:ext cx="4763572" cy="3174474"/>
          </a:xfrm>
        </p:spPr>
      </p:pic>
    </p:spTree>
    <p:extLst>
      <p:ext uri="{BB962C8B-B14F-4D97-AF65-F5344CB8AC3E}">
        <p14:creationId xmlns:p14="http://schemas.microsoft.com/office/powerpoint/2010/main" val="1531098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2A42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solidFill>
                  <a:schemeClr val="bg1"/>
                </a:solidFill>
              </a:rPr>
              <a:t>Psychological Benefits of Motherhood</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492" y="1828800"/>
            <a:ext cx="4445000" cy="3333750"/>
          </a:xfrm>
          <a:effectLst>
            <a:softEdge rad="254000"/>
          </a:effectLst>
        </p:spPr>
      </p:pic>
      <p:sp>
        <p:nvSpPr>
          <p:cNvPr id="4" name="Content Placeholder 3"/>
          <p:cNvSpPr>
            <a:spLocks noGrp="1"/>
          </p:cNvSpPr>
          <p:nvPr>
            <p:ph sz="half" idx="2"/>
          </p:nvPr>
        </p:nvSpPr>
        <p:spPr>
          <a:xfrm>
            <a:off x="4267200" y="1371600"/>
            <a:ext cx="4572000" cy="4678363"/>
          </a:xfrm>
        </p:spPr>
        <p:txBody>
          <a:bodyPr>
            <a:noAutofit/>
          </a:bodyPr>
          <a:lstStyle/>
          <a:p>
            <a:pPr marL="0" indent="0">
              <a:buNone/>
            </a:pPr>
            <a:r>
              <a:rPr lang="en-US" sz="2400" b="1" dirty="0">
                <a:solidFill>
                  <a:schemeClr val="bg1"/>
                </a:solidFill>
                <a:latin typeface="+mj-lt"/>
              </a:rPr>
              <a:t>If women breastfeed, there are additional benefits, as lactation produces the antidepressant chemical, oxytocin. Studies suggest lactating mothers are less tense and become bored less easily than their non-lactating peers. The hormonal activity and neural circuitry associated with childbirth and lactation reduces depression and anxiety and ushers in a quiet joy </a:t>
            </a:r>
            <a:r>
              <a:rPr lang="fi-FI" sz="2400" b="1" dirty="0">
                <a:solidFill>
                  <a:schemeClr val="bg1"/>
                </a:solidFill>
                <a:latin typeface="+mj-lt"/>
              </a:rPr>
              <a:t>(Ellison, 2005; Kinsley &amp; Lambert, 2006). </a:t>
            </a:r>
            <a:endParaRPr lang="en-US" sz="2400" b="1" dirty="0">
              <a:solidFill>
                <a:schemeClr val="bg1"/>
              </a:solidFill>
              <a:latin typeface="+mj-lt"/>
            </a:endParaRPr>
          </a:p>
        </p:txBody>
      </p:sp>
    </p:spTree>
    <p:extLst>
      <p:ext uri="{BB962C8B-B14F-4D97-AF65-F5344CB8AC3E}">
        <p14:creationId xmlns:p14="http://schemas.microsoft.com/office/powerpoint/2010/main" val="2037254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7162800" cy="2362200"/>
          </a:xfrm>
        </p:spPr>
        <p:txBody>
          <a:bodyPr>
            <a:noAutofit/>
          </a:bodyPr>
          <a:lstStyle/>
          <a:p>
            <a:br>
              <a:rPr lang="en-US" sz="3200" b="1" dirty="0"/>
            </a:br>
            <a:endParaRPr lang="en-US" sz="3200" dirty="0"/>
          </a:p>
        </p:txBody>
      </p:sp>
      <p:sp>
        <p:nvSpPr>
          <p:cNvPr id="3" name="Subtitle 2"/>
          <p:cNvSpPr>
            <a:spLocks noGrp="1"/>
          </p:cNvSpPr>
          <p:nvPr>
            <p:ph type="subTitle" idx="1"/>
          </p:nvPr>
        </p:nvSpPr>
        <p:spPr>
          <a:xfrm>
            <a:off x="304800" y="1928509"/>
            <a:ext cx="8839200" cy="3276600"/>
          </a:xfrm>
        </p:spPr>
        <p:txBody>
          <a:bodyPr>
            <a:noAutofit/>
          </a:bodyPr>
          <a:lstStyle/>
          <a:p>
            <a:endParaRPr lang="en-US" sz="1800" b="1" dirty="0">
              <a:solidFill>
                <a:srgbClr val="344674"/>
              </a:solidFill>
              <a:latin typeface="+mj-lt"/>
            </a:endParaRPr>
          </a:p>
          <a:p>
            <a:endParaRPr lang="en-US" sz="1800" b="1" dirty="0">
              <a:solidFill>
                <a:srgbClr val="344674"/>
              </a:solidFill>
              <a:latin typeface="+mj-lt"/>
            </a:endParaRPr>
          </a:p>
          <a:p>
            <a:endParaRPr lang="en-US" sz="1800" b="1" dirty="0">
              <a:solidFill>
                <a:srgbClr val="344674"/>
              </a:solidFill>
              <a:latin typeface="+mj-lt"/>
            </a:endParaRPr>
          </a:p>
          <a:p>
            <a:pPr algn="ctr"/>
            <a:endParaRPr lang="en-US" sz="1800" b="1" dirty="0">
              <a:solidFill>
                <a:schemeClr val="bg2">
                  <a:lumMod val="25000"/>
                  <a:lumOff val="75000"/>
                </a:schemeClr>
              </a:solidFill>
              <a:latin typeface="+mj-lt"/>
            </a:endParaRPr>
          </a:p>
          <a:p>
            <a:pPr algn="ctr"/>
            <a:endParaRPr lang="en-US" sz="1800" b="1" dirty="0">
              <a:solidFill>
                <a:schemeClr val="bg2">
                  <a:lumMod val="25000"/>
                  <a:lumOff val="75000"/>
                </a:schemeClr>
              </a:solidFill>
              <a:latin typeface="+mj-lt"/>
            </a:endParaRPr>
          </a:p>
          <a:p>
            <a:pPr algn="ctr"/>
            <a:endParaRPr lang="en-US" sz="2000" b="1" dirty="0">
              <a:solidFill>
                <a:schemeClr val="bg2"/>
              </a:solidFill>
              <a:latin typeface="+mj-lt"/>
            </a:endParaRPr>
          </a:p>
          <a:p>
            <a:pPr algn="ctr"/>
            <a:endParaRPr lang="en-US" sz="2000" b="1" dirty="0">
              <a:solidFill>
                <a:schemeClr val="bg2"/>
              </a:solidFill>
              <a:latin typeface="+mj-lt"/>
            </a:endParaRPr>
          </a:p>
          <a:p>
            <a:pPr algn="ctr"/>
            <a:endParaRPr lang="en-US" sz="2000" b="1" dirty="0">
              <a:solidFill>
                <a:schemeClr val="bg2"/>
              </a:solidFill>
              <a:latin typeface="+mj-lt"/>
            </a:endParaRPr>
          </a:p>
          <a:p>
            <a:pPr algn="ctr"/>
            <a:endParaRPr lang="en-US" sz="2000" b="1" dirty="0">
              <a:solidFill>
                <a:schemeClr val="bg2"/>
              </a:solidFill>
              <a:latin typeface="+mj-lt"/>
            </a:endParaRPr>
          </a:p>
          <a:p>
            <a:pPr algn="ctr"/>
            <a:endParaRPr lang="en-US" sz="2000" b="1" dirty="0">
              <a:solidFill>
                <a:schemeClr val="tx1"/>
              </a:solidFill>
              <a:latin typeface="+mj-lt"/>
            </a:endParaRPr>
          </a:p>
          <a:p>
            <a:pPr algn="ctr"/>
            <a:endParaRPr lang="en-US" sz="2000" b="1" dirty="0">
              <a:solidFill>
                <a:schemeClr val="tx1"/>
              </a:solidFill>
              <a:latin typeface="+mj-lt"/>
            </a:endParaRPr>
          </a:p>
          <a:p>
            <a:pPr algn="ctr"/>
            <a:r>
              <a:rPr lang="en-US" sz="2000" b="1" dirty="0">
                <a:solidFill>
                  <a:schemeClr val="tx1"/>
                </a:solidFill>
                <a:latin typeface="+mj-lt"/>
              </a:rPr>
              <a:t>Priscilla K. Coleman, Ph.D. </a:t>
            </a:r>
          </a:p>
          <a:p>
            <a:pPr algn="ctr"/>
            <a:r>
              <a:rPr lang="en-US" sz="1800" b="1" dirty="0">
                <a:solidFill>
                  <a:schemeClr val="tx1"/>
                </a:solidFill>
                <a:latin typeface="+mj-lt"/>
              </a:rPr>
              <a:t>International Institute for Reproductive Loss</a:t>
            </a:r>
          </a:p>
        </p:txBody>
      </p:sp>
      <p:sp>
        <p:nvSpPr>
          <p:cNvPr id="4" name="Rectangle 3"/>
          <p:cNvSpPr/>
          <p:nvPr/>
        </p:nvSpPr>
        <p:spPr>
          <a:xfrm>
            <a:off x="5943600" y="381000"/>
            <a:ext cx="2971800" cy="4031873"/>
          </a:xfrm>
          <a:prstGeom prst="rect">
            <a:avLst/>
          </a:prstGeom>
        </p:spPr>
        <p:txBody>
          <a:bodyPr wrap="square">
            <a:spAutoFit/>
          </a:bodyPr>
          <a:lstStyle/>
          <a:p>
            <a:pPr algn="ctr"/>
            <a:r>
              <a:rPr lang="en-US" sz="3200" b="1" dirty="0">
                <a:latin typeface="Book Antiqua" pitchFamily="18" charset="0"/>
              </a:rPr>
              <a:t>Reproductive Outcomes and </a:t>
            </a:r>
          </a:p>
          <a:p>
            <a:pPr algn="ctr"/>
            <a:r>
              <a:rPr lang="en-US" sz="3200" b="1" dirty="0">
                <a:latin typeface="Book Antiqua" pitchFamily="18" charset="0"/>
              </a:rPr>
              <a:t>Mortality: Debunking the Myth that Abortion is Safer than Childbirth</a:t>
            </a:r>
          </a:p>
        </p:txBody>
      </p:sp>
    </p:spTree>
    <p:extLst>
      <p:ext uri="{BB962C8B-B14F-4D97-AF65-F5344CB8AC3E}">
        <p14:creationId xmlns:p14="http://schemas.microsoft.com/office/powerpoint/2010/main" val="40301278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Rectangle 1"/>
          <p:cNvSpPr/>
          <p:nvPr/>
        </p:nvSpPr>
        <p:spPr>
          <a:xfrm>
            <a:off x="1600200" y="2590800"/>
            <a:ext cx="6172200" cy="2677656"/>
          </a:xfrm>
          <a:prstGeom prst="rect">
            <a:avLst/>
          </a:prstGeom>
          <a:solidFill>
            <a:schemeClr val="tx1"/>
          </a:solidFill>
        </p:spPr>
        <p:txBody>
          <a:bodyPr wrap="square">
            <a:spAutoFit/>
          </a:bodyPr>
          <a:lstStyle/>
          <a:p>
            <a:r>
              <a:rPr lang="en-US" sz="2400" b="1" dirty="0">
                <a:solidFill>
                  <a:schemeClr val="bg1"/>
                </a:solidFill>
                <a:latin typeface="+mj-lt"/>
              </a:rPr>
              <a:t>The brain becomes more receptive to the impact of oxytocin after the first heavy dose during labor and breast feeding. Hormones of pregnancy and early motherhood apparently facilitate formation of subsequent strong personal relationship bonds. </a:t>
            </a:r>
          </a:p>
        </p:txBody>
      </p:sp>
    </p:spTree>
    <p:extLst>
      <p:ext uri="{BB962C8B-B14F-4D97-AF65-F5344CB8AC3E}">
        <p14:creationId xmlns:p14="http://schemas.microsoft.com/office/powerpoint/2010/main" val="9823137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1981200"/>
            <a:ext cx="5486400" cy="4038600"/>
          </a:xfrm>
          <a:solidFill>
            <a:schemeClr val="accent2">
              <a:lumMod val="20000"/>
              <a:lumOff val="80000"/>
            </a:schemeClr>
          </a:solidFill>
        </p:spPr>
        <p:txBody>
          <a:bodyPr>
            <a:noAutofit/>
          </a:bodyPr>
          <a:lstStyle/>
          <a:p>
            <a:pPr algn="ctr"/>
            <a:br>
              <a:rPr lang="en-US" sz="4800" dirty="0"/>
            </a:br>
            <a:r>
              <a:rPr lang="en-US" sz="4000" dirty="0">
                <a:solidFill>
                  <a:schemeClr val="bg1"/>
                </a:solidFill>
              </a:rPr>
              <a:t>Indirect Causes of </a:t>
            </a:r>
            <a:br>
              <a:rPr lang="en-US" sz="4000" dirty="0">
                <a:solidFill>
                  <a:schemeClr val="bg1"/>
                </a:solidFill>
              </a:rPr>
            </a:br>
            <a:r>
              <a:rPr lang="en-US" sz="4000" dirty="0">
                <a:solidFill>
                  <a:schemeClr val="bg1"/>
                </a:solidFill>
              </a:rPr>
              <a:t>Abortion-Related </a:t>
            </a:r>
            <a:br>
              <a:rPr lang="en-US" sz="4000" dirty="0">
                <a:solidFill>
                  <a:schemeClr val="bg1"/>
                </a:solidFill>
              </a:rPr>
            </a:br>
            <a:r>
              <a:rPr lang="en-US" sz="4000" dirty="0">
                <a:solidFill>
                  <a:schemeClr val="bg1"/>
                </a:solidFill>
              </a:rPr>
              <a:t>Deaths: </a:t>
            </a:r>
            <a:br>
              <a:rPr lang="en-US" sz="4000" dirty="0">
                <a:solidFill>
                  <a:schemeClr val="bg1"/>
                </a:solidFill>
              </a:rPr>
            </a:br>
            <a:r>
              <a:rPr lang="en-US" sz="4000" dirty="0">
                <a:solidFill>
                  <a:schemeClr val="bg1"/>
                </a:solidFill>
              </a:rPr>
              <a:t>Increases in Maladaptive Behaviors</a:t>
            </a:r>
          </a:p>
        </p:txBody>
      </p:sp>
      <p:sp>
        <p:nvSpPr>
          <p:cNvPr id="3" name="Content Placeholder 2"/>
          <p:cNvSpPr>
            <a:spLocks noGrp="1"/>
          </p:cNvSpPr>
          <p:nvPr>
            <p:ph idx="1"/>
          </p:nvPr>
        </p:nvSpPr>
        <p:spPr>
          <a:xfrm>
            <a:off x="6172200" y="0"/>
            <a:ext cx="2667000" cy="6324599"/>
          </a:xfrm>
        </p:spPr>
        <p:txBody>
          <a:bodyPr/>
          <a:lstStyle/>
          <a:p>
            <a:endParaRPr lang="en-US" dirty="0"/>
          </a:p>
          <a:p>
            <a:endParaRPr lang="en-US" dirty="0"/>
          </a:p>
        </p:txBody>
      </p:sp>
    </p:spTree>
    <p:extLst>
      <p:ext uri="{BB962C8B-B14F-4D97-AF65-F5344CB8AC3E}">
        <p14:creationId xmlns:p14="http://schemas.microsoft.com/office/powerpoint/2010/main" val="12433432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533400" y="771939"/>
            <a:ext cx="8153400" cy="5293757"/>
          </a:xfrm>
          <a:prstGeom prst="rect">
            <a:avLst/>
          </a:prstGeom>
        </p:spPr>
        <p:txBody>
          <a:bodyPr wrap="square">
            <a:spAutoFit/>
          </a:bodyPr>
          <a:lstStyle/>
          <a:p>
            <a:pPr marL="285750" indent="-285750">
              <a:buFont typeface="Arial" pitchFamily="34" charset="0"/>
              <a:buChar char="•"/>
            </a:pPr>
            <a:r>
              <a:rPr lang="en-US" sz="3200" b="1" dirty="0">
                <a:solidFill>
                  <a:schemeClr val="bg1"/>
                </a:solidFill>
                <a:latin typeface="+mj-lt"/>
              </a:rPr>
              <a:t>Casual sexual activity </a:t>
            </a:r>
            <a:r>
              <a:rPr lang="en-US" sz="3200" dirty="0">
                <a:solidFill>
                  <a:schemeClr val="bg1"/>
                </a:solidFill>
                <a:latin typeface="+mj-lt"/>
              </a:rPr>
              <a:t>associated with abortion experience can lead to STIs, Cancer (HPV), AIDS.</a:t>
            </a:r>
          </a:p>
          <a:p>
            <a:pPr marL="285750" indent="-285750">
              <a:buFont typeface="Arial" pitchFamily="34" charset="0"/>
              <a:buChar char="•"/>
            </a:pPr>
            <a:endParaRPr lang="en-US" sz="3200" b="1" dirty="0">
              <a:solidFill>
                <a:schemeClr val="bg1"/>
              </a:solidFill>
              <a:latin typeface="+mj-lt"/>
            </a:endParaRPr>
          </a:p>
          <a:p>
            <a:pPr marL="285750" indent="-285750">
              <a:buFont typeface="Arial" pitchFamily="34" charset="0"/>
              <a:buChar char="•"/>
            </a:pPr>
            <a:r>
              <a:rPr lang="en-US" sz="3200" b="1" dirty="0">
                <a:solidFill>
                  <a:schemeClr val="bg1"/>
                </a:solidFill>
                <a:latin typeface="+mj-lt"/>
              </a:rPr>
              <a:t>Risk-taking </a:t>
            </a:r>
            <a:r>
              <a:rPr lang="en-US" sz="3200" dirty="0">
                <a:solidFill>
                  <a:schemeClr val="bg1"/>
                </a:solidFill>
                <a:latin typeface="+mj-lt"/>
              </a:rPr>
              <a:t> can lead to one becoming a victim of violence or accidents.</a:t>
            </a:r>
          </a:p>
          <a:p>
            <a:pPr marL="285750" indent="-285750">
              <a:buFont typeface="Arial" pitchFamily="34" charset="0"/>
              <a:buChar char="•"/>
            </a:pPr>
            <a:endParaRPr lang="en-US" sz="3200" b="1" dirty="0">
              <a:solidFill>
                <a:schemeClr val="bg1"/>
              </a:solidFill>
              <a:latin typeface="+mj-lt"/>
            </a:endParaRPr>
          </a:p>
          <a:p>
            <a:pPr marL="285750" indent="-285750">
              <a:buFont typeface="Arial" pitchFamily="34" charset="0"/>
              <a:buChar char="•"/>
            </a:pPr>
            <a:r>
              <a:rPr lang="en-US" sz="3200" b="1" dirty="0">
                <a:solidFill>
                  <a:schemeClr val="bg1"/>
                </a:solidFill>
                <a:latin typeface="+mj-lt"/>
              </a:rPr>
              <a:t>Substance abuse </a:t>
            </a:r>
            <a:r>
              <a:rPr lang="en-US" sz="3200" dirty="0">
                <a:solidFill>
                  <a:schemeClr val="bg1"/>
                </a:solidFill>
                <a:latin typeface="+mj-lt"/>
              </a:rPr>
              <a:t>can initiate physical heath ailments such as cardiovascular disease, liver damage, etc.</a:t>
            </a:r>
          </a:p>
          <a:p>
            <a:pPr marL="285750" indent="-285750">
              <a:buFont typeface="Arial" pitchFamily="34" charset="0"/>
              <a:buChar char="•"/>
            </a:pPr>
            <a:endParaRPr lang="en-US" dirty="0">
              <a:solidFill>
                <a:schemeClr val="bg1"/>
              </a:solidFill>
            </a:endParaRPr>
          </a:p>
        </p:txBody>
      </p:sp>
    </p:spTree>
    <p:extLst>
      <p:ext uri="{BB962C8B-B14F-4D97-AF65-F5344CB8AC3E}">
        <p14:creationId xmlns:p14="http://schemas.microsoft.com/office/powerpoint/2010/main" val="4247067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Autofit/>
          </a:bodyPr>
          <a:lstStyle/>
          <a:p>
            <a:pPr algn="ctr"/>
            <a:br>
              <a:rPr lang="en-US" sz="2800" b="1" dirty="0"/>
            </a:br>
            <a:r>
              <a:rPr lang="en-US" dirty="0">
                <a:solidFill>
                  <a:schemeClr val="tx1"/>
                </a:solidFill>
              </a:rPr>
              <a:t>Childbirth is Protective Against Death due to Suicide </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endParaRPr lang="en-US" dirty="0">
              <a:latin typeface="Book Antiqua" pitchFamily="18" charset="0"/>
            </a:endParaRPr>
          </a:p>
          <a:p>
            <a:r>
              <a:rPr lang="en-US" dirty="0" err="1">
                <a:latin typeface="Book Antiqua" pitchFamily="18" charset="0"/>
              </a:rPr>
              <a:t>Gissler</a:t>
            </a:r>
            <a:r>
              <a:rPr lang="en-US" dirty="0">
                <a:latin typeface="Book Antiqua" pitchFamily="18" charset="0"/>
              </a:rPr>
              <a:t> and colleagues (2005) reported the annual suicide rate for women of reproductive age to be 11.3 per 100,000; whereas the rate was only 5.9 per 100,000 in association with birth (and was a startling 34.7 per 100,000 following abortion). </a:t>
            </a:r>
          </a:p>
          <a:p>
            <a:endParaRPr lang="en-US" dirty="0">
              <a:latin typeface="Book Antiqua" charset="0"/>
              <a:ea typeface="Book Antiqua" charset="0"/>
              <a:cs typeface="Book Antiqua" charset="0"/>
            </a:endParaRPr>
          </a:p>
          <a:p>
            <a:r>
              <a:rPr lang="en-US" dirty="0" err="1">
                <a:latin typeface="Book Antiqua" charset="0"/>
                <a:ea typeface="Book Antiqua" charset="0"/>
                <a:cs typeface="Book Antiqua" charset="0"/>
              </a:rPr>
              <a:t>Gissler</a:t>
            </a:r>
            <a:r>
              <a:rPr lang="en-US" dirty="0">
                <a:latin typeface="Book Antiqua" charset="0"/>
                <a:ea typeface="Book Antiqua" charset="0"/>
                <a:cs typeface="Book Antiqua" charset="0"/>
              </a:rPr>
              <a:t> and Colleagues (2015) examined suicide trends after induced abortion from 1987 to 2012 in Finland. Women with a recent induced abortion have a 2-fold suicide risk even after care guidelines included a 2-3 week follow-up session with abortion patients to monitor for mental health disorders. </a:t>
            </a:r>
          </a:p>
          <a:p>
            <a:endParaRPr lang="en-US" dirty="0">
              <a:latin typeface="Book Antiqua" charset="0"/>
              <a:ea typeface="Book Antiqua" charset="0"/>
              <a:cs typeface="Book Antiqua"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12599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81200" y="-2667000"/>
            <a:ext cx="7162800" cy="5715000"/>
          </a:xfrm>
        </p:spPr>
        <p:txBody>
          <a:bodyPr>
            <a:normAutofit/>
          </a:bodyPr>
          <a:lstStyle/>
          <a:p>
            <a:br>
              <a:rPr lang="en-US" dirty="0">
                <a:latin typeface="Book Antiqua" pitchFamily="18" charset="0"/>
              </a:rPr>
            </a:br>
            <a:br>
              <a:rPr lang="en-US" dirty="0">
                <a:latin typeface="Book Antiqua" pitchFamily="18" charset="0"/>
              </a:rPr>
            </a:br>
            <a:endParaRPr lang="en-US" sz="2800" dirty="0">
              <a:solidFill>
                <a:schemeClr val="bg1">
                  <a:lumMod val="95000"/>
                  <a:lumOff val="5000"/>
                </a:schemeClr>
              </a:solidFill>
            </a:endParaRPr>
          </a:p>
        </p:txBody>
      </p:sp>
      <p:sp>
        <p:nvSpPr>
          <p:cNvPr id="2" name="Rectangle 1"/>
          <p:cNvSpPr/>
          <p:nvPr/>
        </p:nvSpPr>
        <p:spPr>
          <a:xfrm>
            <a:off x="304800" y="685800"/>
            <a:ext cx="5410200" cy="2677656"/>
          </a:xfrm>
          <a:prstGeom prst="rect">
            <a:avLst/>
          </a:prstGeom>
        </p:spPr>
        <p:txBody>
          <a:bodyPr wrap="square">
            <a:spAutoFit/>
          </a:bodyPr>
          <a:lstStyle/>
          <a:p>
            <a:r>
              <a:rPr lang="en-US" sz="2800" b="1" dirty="0">
                <a:solidFill>
                  <a:schemeClr val="bg1">
                    <a:lumMod val="95000"/>
                    <a:lumOff val="5000"/>
                  </a:schemeClr>
                </a:solidFill>
                <a:latin typeface="Book Antiqua" pitchFamily="18" charset="0"/>
              </a:rPr>
              <a:t>Several other studies have revealed even lower rates of suicide in the year following birth when compared to non-postpartum samples. </a:t>
            </a:r>
            <a:br>
              <a:rPr lang="en-US" sz="2800" b="1" dirty="0">
                <a:solidFill>
                  <a:schemeClr val="bg1">
                    <a:lumMod val="95000"/>
                    <a:lumOff val="5000"/>
                  </a:schemeClr>
                </a:solidFill>
                <a:latin typeface="Book Antiqua" pitchFamily="18" charset="0"/>
              </a:rPr>
            </a:br>
            <a:endParaRPr lang="en-US" sz="2800" b="1" dirty="0"/>
          </a:p>
        </p:txBody>
      </p:sp>
    </p:spTree>
    <p:extLst>
      <p:ext uri="{BB962C8B-B14F-4D97-AF65-F5344CB8AC3E}">
        <p14:creationId xmlns:p14="http://schemas.microsoft.com/office/powerpoint/2010/main" val="813850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3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34400" cy="5181600"/>
          </a:xfrm>
        </p:spPr>
        <p:txBody>
          <a:bodyPr>
            <a:noAutofit/>
          </a:bodyPr>
          <a:lstStyle/>
          <a:p>
            <a:pPr marL="0" indent="0">
              <a:buNone/>
            </a:pPr>
            <a:endParaRPr lang="en-US" sz="2800" b="1" u="sng" dirty="0">
              <a:latin typeface="+mj-lt"/>
            </a:endParaRPr>
          </a:p>
          <a:p>
            <a:pPr marL="0" indent="0">
              <a:buNone/>
            </a:pPr>
            <a:r>
              <a:rPr lang="en-US" sz="2800" b="1" u="sng" dirty="0">
                <a:latin typeface="+mj-lt"/>
              </a:rPr>
              <a:t>United States and Canada </a:t>
            </a:r>
          </a:p>
          <a:p>
            <a:endParaRPr lang="en-US" sz="2800" dirty="0">
              <a:latin typeface="+mj-lt"/>
            </a:endParaRPr>
          </a:p>
          <a:p>
            <a:pPr marL="0" indent="0">
              <a:buNone/>
            </a:pPr>
            <a:r>
              <a:rPr lang="en-US" sz="2800" dirty="0">
                <a:latin typeface="+mj-lt"/>
              </a:rPr>
              <a:t>The postpartum suicide rate was found to be only 1.4 per 100,000 by Schiff and Grossman (2006).</a:t>
            </a:r>
          </a:p>
          <a:p>
            <a:endParaRPr lang="en-US" sz="2800" dirty="0">
              <a:latin typeface="+mj-lt"/>
            </a:endParaRPr>
          </a:p>
          <a:p>
            <a:pPr marL="0" indent="0">
              <a:buNone/>
            </a:pPr>
            <a:r>
              <a:rPr lang="en-US" sz="2800" dirty="0">
                <a:latin typeface="+mj-lt"/>
              </a:rPr>
              <a:t>Lower rates of suicide have been observed among postpartum women compared to non-postpartum women (Turner et. al. 2002). </a:t>
            </a:r>
          </a:p>
          <a:p>
            <a:pPr marL="0" indent="0">
              <a:buNone/>
            </a:pPr>
            <a:endParaRPr lang="en-US" sz="2800" dirty="0">
              <a:latin typeface="+mj-lt"/>
            </a:endParaRPr>
          </a:p>
          <a:p>
            <a:pPr marL="0" indent="0">
              <a:buNone/>
            </a:pPr>
            <a:endParaRPr lang="en-US" sz="2000" dirty="0">
              <a:latin typeface="+mj-lt"/>
            </a:endParaRPr>
          </a:p>
          <a:p>
            <a:pPr marL="0" indent="0">
              <a:buNone/>
            </a:pPr>
            <a:r>
              <a:rPr lang="en-US" sz="2000" dirty="0">
                <a:latin typeface="+mj-lt"/>
              </a:rPr>
              <a:t>.</a:t>
            </a:r>
          </a:p>
        </p:txBody>
      </p:sp>
    </p:spTree>
    <p:extLst>
      <p:ext uri="{BB962C8B-B14F-4D97-AF65-F5344CB8AC3E}">
        <p14:creationId xmlns:p14="http://schemas.microsoft.com/office/powerpoint/2010/main" val="5676283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34400" cy="5562600"/>
          </a:xfrm>
        </p:spPr>
        <p:txBody>
          <a:bodyPr>
            <a:noAutofit/>
          </a:bodyPr>
          <a:lstStyle/>
          <a:p>
            <a:endParaRPr lang="en-US" sz="2000" dirty="0">
              <a:latin typeface="+mj-lt"/>
            </a:endParaRPr>
          </a:p>
          <a:p>
            <a:pPr marL="0" indent="0">
              <a:buNone/>
            </a:pPr>
            <a:r>
              <a:rPr lang="en-US" sz="2800" b="1" u="sng" dirty="0">
                <a:latin typeface="+mj-lt"/>
              </a:rPr>
              <a:t>England and Wales</a:t>
            </a:r>
          </a:p>
          <a:p>
            <a:pPr marL="0" indent="0">
              <a:buNone/>
            </a:pPr>
            <a:r>
              <a:rPr lang="en-US" sz="2800" dirty="0">
                <a:latin typeface="+mj-lt"/>
              </a:rPr>
              <a:t>In a population-based study, Appleby (1991) reported in the </a:t>
            </a:r>
            <a:r>
              <a:rPr lang="en-US" sz="2800" i="1" dirty="0">
                <a:latin typeface="+mj-lt"/>
              </a:rPr>
              <a:t>British Medical Journal </a:t>
            </a:r>
            <a:r>
              <a:rPr lang="en-US" sz="2800" dirty="0">
                <a:latin typeface="+mj-lt"/>
              </a:rPr>
              <a:t> that pregnant women are 1/20th as likely to commit suicide when compared to non-pregnant women of childbearing age </a:t>
            </a:r>
            <a:r>
              <a:rPr lang="en-US" sz="2800" b="1" dirty="0">
                <a:latin typeface="+mj-lt"/>
              </a:rPr>
              <a:t>. </a:t>
            </a:r>
            <a:endParaRPr lang="en-US" sz="2800" dirty="0">
              <a:latin typeface="+mj-lt"/>
            </a:endParaRPr>
          </a:p>
          <a:p>
            <a:endParaRPr lang="en-US" sz="2800" dirty="0">
              <a:latin typeface="+mj-lt"/>
            </a:endParaRPr>
          </a:p>
          <a:p>
            <a:pPr marL="0" indent="0">
              <a:buNone/>
            </a:pPr>
            <a:r>
              <a:rPr lang="en-US" sz="2800" dirty="0">
                <a:latin typeface="+mj-lt"/>
              </a:rPr>
              <a:t>In a review of the literature, </a:t>
            </a:r>
            <a:r>
              <a:rPr lang="en-US" sz="2800" dirty="0" err="1">
                <a:latin typeface="+mj-lt"/>
              </a:rPr>
              <a:t>Lindahl</a:t>
            </a:r>
            <a:r>
              <a:rPr lang="en-US" sz="2800" dirty="0">
                <a:latin typeface="+mj-lt"/>
              </a:rPr>
              <a:t> and colleagues (2005) concluded that suicide deaths are lower among postpartum women compared to the general population. </a:t>
            </a:r>
          </a:p>
          <a:p>
            <a:endParaRPr lang="en-US" sz="2800" dirty="0">
              <a:latin typeface="+mj-lt"/>
            </a:endParaRPr>
          </a:p>
        </p:txBody>
      </p:sp>
    </p:spTree>
    <p:extLst>
      <p:ext uri="{BB962C8B-B14F-4D97-AF65-F5344CB8AC3E}">
        <p14:creationId xmlns:p14="http://schemas.microsoft.com/office/powerpoint/2010/main" val="1632159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14400"/>
            <a:ext cx="9144000" cy="1981200"/>
          </a:xfrm>
        </p:spPr>
        <p:txBody>
          <a:bodyPr>
            <a:normAutofit fontScale="90000"/>
          </a:bodyPr>
          <a:lstStyle/>
          <a:p>
            <a:pPr algn="ctr"/>
            <a:br>
              <a:rPr lang="en-US" sz="2700" b="1" i="1" dirty="0"/>
            </a:br>
            <a:br>
              <a:rPr lang="en-US" sz="2700" b="1" i="1" dirty="0"/>
            </a:br>
            <a:br>
              <a:rPr lang="en-US" sz="2700" b="1" i="1" dirty="0"/>
            </a:br>
            <a:br>
              <a:rPr lang="en-US" sz="2700" b="1" i="1" dirty="0"/>
            </a:br>
            <a:r>
              <a:rPr lang="en-US" sz="4400" i="1" dirty="0">
                <a:solidFill>
                  <a:schemeClr val="tx1"/>
                </a:solidFill>
              </a:rPr>
              <a:t>What about Post-Partum </a:t>
            </a:r>
            <a:br>
              <a:rPr lang="en-US" sz="4400" i="1" dirty="0">
                <a:solidFill>
                  <a:schemeClr val="tx1"/>
                </a:solidFill>
              </a:rPr>
            </a:br>
            <a:r>
              <a:rPr lang="en-US" sz="4400" i="1" dirty="0">
                <a:solidFill>
                  <a:schemeClr val="tx1"/>
                </a:solidFill>
              </a:rPr>
              <a:t>Depression?</a:t>
            </a:r>
            <a:br>
              <a:rPr lang="en-US" sz="4400" dirty="0">
                <a:solidFill>
                  <a:schemeClr val="tx1"/>
                </a:solidFill>
              </a:rPr>
            </a:br>
            <a:endParaRPr lang="en-US" sz="4400" dirty="0">
              <a:solidFill>
                <a:schemeClr val="tx1"/>
              </a:solidFill>
            </a:endParaRPr>
          </a:p>
        </p:txBody>
      </p:sp>
    </p:spTree>
    <p:extLst>
      <p:ext uri="{BB962C8B-B14F-4D97-AF65-F5344CB8AC3E}">
        <p14:creationId xmlns:p14="http://schemas.microsoft.com/office/powerpoint/2010/main" val="16314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chemeClr val="bg1"/>
                </a:solidFill>
              </a:rPr>
              <a:t>What about Post-Partum Depression?</a:t>
            </a:r>
            <a:br>
              <a:rPr lang="en-US" dirty="0">
                <a:solidFill>
                  <a:schemeClr val="bg1"/>
                </a:solidFill>
              </a:rPr>
            </a:br>
            <a:endParaRPr lang="en-US" dirty="0">
              <a:solidFill>
                <a:schemeClr val="bg1"/>
              </a:solidFill>
            </a:endParaRPr>
          </a:p>
        </p:txBody>
      </p:sp>
      <p:sp>
        <p:nvSpPr>
          <p:cNvPr id="3" name="Content Placeholder 2"/>
          <p:cNvSpPr>
            <a:spLocks noGrp="1"/>
          </p:cNvSpPr>
          <p:nvPr>
            <p:ph sz="half" idx="1"/>
          </p:nvPr>
        </p:nvSpPr>
        <p:spPr>
          <a:xfrm>
            <a:off x="533400" y="1447800"/>
            <a:ext cx="4495800" cy="4724400"/>
          </a:xfrm>
        </p:spPr>
        <p:txBody>
          <a:bodyPr>
            <a:normAutofit fontScale="85000" lnSpcReduction="10000"/>
          </a:bodyPr>
          <a:lstStyle/>
          <a:p>
            <a:pPr marL="0" lvl="0" indent="0">
              <a:spcBef>
                <a:spcPts val="0"/>
              </a:spcBef>
              <a:buClrTx/>
              <a:buNone/>
            </a:pPr>
            <a:r>
              <a:rPr lang="en-US" b="1" dirty="0">
                <a:solidFill>
                  <a:schemeClr val="bg1"/>
                </a:solidFill>
                <a:latin typeface="+mj-lt"/>
              </a:rPr>
              <a:t>The incidence rate for postpartum depression is  between 3.4% and 11% </a:t>
            </a:r>
          </a:p>
          <a:p>
            <a:pPr marL="0" lvl="0" indent="0">
              <a:spcBef>
                <a:spcPts val="0"/>
              </a:spcBef>
              <a:buClrTx/>
              <a:buNone/>
            </a:pPr>
            <a:r>
              <a:rPr lang="en-US" b="1" dirty="0">
                <a:solidFill>
                  <a:schemeClr val="bg1"/>
                </a:solidFill>
                <a:latin typeface="+mj-lt"/>
              </a:rPr>
              <a:t>(</a:t>
            </a:r>
            <a:r>
              <a:rPr lang="en-US" b="1" dirty="0" err="1">
                <a:solidFill>
                  <a:schemeClr val="bg1"/>
                </a:solidFill>
                <a:latin typeface="+mj-lt"/>
              </a:rPr>
              <a:t>Akman</a:t>
            </a:r>
            <a:r>
              <a:rPr lang="en-US" b="1" dirty="0">
                <a:solidFill>
                  <a:schemeClr val="bg1"/>
                </a:solidFill>
                <a:latin typeface="+mj-lt"/>
              </a:rPr>
              <a:t> et al., 2007). </a:t>
            </a:r>
          </a:p>
          <a:p>
            <a:pPr marL="0" lvl="0" indent="0">
              <a:spcBef>
                <a:spcPts val="0"/>
              </a:spcBef>
              <a:buClrTx/>
              <a:buNone/>
            </a:pPr>
            <a:endParaRPr lang="en-US" b="1" dirty="0">
              <a:solidFill>
                <a:schemeClr val="bg1"/>
              </a:solidFill>
              <a:latin typeface="+mj-lt"/>
            </a:endParaRPr>
          </a:p>
          <a:p>
            <a:pPr marL="0" lvl="0" indent="0">
              <a:spcBef>
                <a:spcPts val="0"/>
              </a:spcBef>
              <a:buClrTx/>
              <a:buNone/>
            </a:pPr>
            <a:r>
              <a:rPr lang="en-US" b="1" dirty="0">
                <a:solidFill>
                  <a:schemeClr val="bg1"/>
                </a:solidFill>
                <a:latin typeface="+mj-lt"/>
              </a:rPr>
              <a:t>However this form of depression tends to be less serious than Major Depression, which has been shown to afflict 20% of women after abortion. Moreover, post-partum depression is very unlikely to precipitate suicide (Turner et al., 2002).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7" name="Content Placeholder 6" descr="A person and child sitting on the ground&#10;&#10;Description automatically generated">
            <a:extLst>
              <a:ext uri="{FF2B5EF4-FFF2-40B4-BE49-F238E27FC236}">
                <a16:creationId xmlns:a16="http://schemas.microsoft.com/office/drawing/2014/main" id="{2C9E6D16-2AE3-28CD-2313-01129EFBD07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67501" y="1600200"/>
            <a:ext cx="3199997" cy="4525963"/>
          </a:xfrm>
        </p:spPr>
      </p:pic>
    </p:spTree>
    <p:extLst>
      <p:ext uri="{BB962C8B-B14F-4D97-AF65-F5344CB8AC3E}">
        <p14:creationId xmlns:p14="http://schemas.microsoft.com/office/powerpoint/2010/main" val="3046096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5000"/>
            <a:lumOff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i="1" dirty="0"/>
            </a:br>
            <a:r>
              <a:rPr lang="en-US" i="1" dirty="0">
                <a:solidFill>
                  <a:schemeClr val="bg1"/>
                </a:solidFill>
              </a:rPr>
              <a:t>What about Post-Partum Depression?</a:t>
            </a:r>
            <a:br>
              <a:rPr lang="en-US" dirty="0">
                <a:solidFill>
                  <a:schemeClr val="bg1"/>
                </a:solidFill>
              </a:rPr>
            </a:br>
            <a:endParaRPr lang="en-US"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5040" y="1570101"/>
            <a:ext cx="3391160" cy="3535299"/>
          </a:xfrm>
          <a:effectLst>
            <a:softEdge rad="254000"/>
          </a:effectLst>
        </p:spPr>
      </p:pic>
      <p:sp>
        <p:nvSpPr>
          <p:cNvPr id="4" name="Content Placeholder 3"/>
          <p:cNvSpPr>
            <a:spLocks noGrp="1"/>
          </p:cNvSpPr>
          <p:nvPr>
            <p:ph sz="half" idx="2"/>
          </p:nvPr>
        </p:nvSpPr>
        <p:spPr>
          <a:xfrm>
            <a:off x="4419600" y="1219200"/>
            <a:ext cx="4267200" cy="5791200"/>
          </a:xfrm>
        </p:spPr>
        <p:txBody>
          <a:bodyPr>
            <a:normAutofit fontScale="32500" lnSpcReduction="20000"/>
          </a:bodyPr>
          <a:lstStyle/>
          <a:p>
            <a:pPr marL="0" indent="0">
              <a:buNone/>
            </a:pPr>
            <a:r>
              <a:rPr lang="en-US" sz="8600" dirty="0">
                <a:solidFill>
                  <a:schemeClr val="bg1"/>
                </a:solidFill>
                <a:latin typeface="Book Antiqua" charset="0"/>
                <a:ea typeface="Book Antiqua" charset="0"/>
                <a:cs typeface="Book Antiqua" charset="0"/>
              </a:rPr>
              <a:t>In a large review of the literature on postpartum and non-postpartum depression, </a:t>
            </a:r>
            <a:r>
              <a:rPr lang="en-US" sz="8600" dirty="0" err="1">
                <a:solidFill>
                  <a:schemeClr val="bg1"/>
                </a:solidFill>
                <a:latin typeface="Book Antiqua" charset="0"/>
                <a:ea typeface="Book Antiqua" charset="0"/>
                <a:cs typeface="Book Antiqua" charset="0"/>
              </a:rPr>
              <a:t>Whiffen</a:t>
            </a:r>
            <a:r>
              <a:rPr lang="en-US" sz="8600" dirty="0">
                <a:solidFill>
                  <a:schemeClr val="bg1"/>
                </a:solidFill>
                <a:latin typeface="Book Antiqua" charset="0"/>
                <a:ea typeface="Book Antiqua" charset="0"/>
                <a:cs typeface="Book Antiqua" charset="0"/>
              </a:rPr>
              <a:t> and </a:t>
            </a:r>
            <a:r>
              <a:rPr lang="en-US" sz="8600" dirty="0" err="1">
                <a:solidFill>
                  <a:schemeClr val="bg1"/>
                </a:solidFill>
                <a:latin typeface="Book Antiqua" charset="0"/>
                <a:ea typeface="Book Antiqua" charset="0"/>
                <a:cs typeface="Book Antiqua" charset="0"/>
              </a:rPr>
              <a:t>Gotlib</a:t>
            </a:r>
            <a:r>
              <a:rPr lang="en-US" sz="8600" dirty="0">
                <a:solidFill>
                  <a:schemeClr val="bg1"/>
                </a:solidFill>
                <a:latin typeface="Book Antiqua" charset="0"/>
                <a:ea typeface="Book Antiqua" charset="0"/>
                <a:cs typeface="Book Antiqua" charset="0"/>
              </a:rPr>
              <a:t> (1993) concluded </a:t>
            </a:r>
            <a:r>
              <a:rPr lang="en-US" sz="8600" b="1" i="1" dirty="0">
                <a:solidFill>
                  <a:schemeClr val="bg1"/>
                </a:solidFill>
                <a:latin typeface="Book Antiqua" charset="0"/>
                <a:ea typeface="Book Antiqua" charset="0"/>
                <a:cs typeface="Book Antiqua" charset="0"/>
              </a:rPr>
              <a:t>“there is solid evidence that the typical episode of postpartum depression is mild”</a:t>
            </a:r>
            <a:r>
              <a:rPr lang="en-US" sz="8600" b="1" dirty="0">
                <a:solidFill>
                  <a:schemeClr val="bg1"/>
                </a:solidFill>
                <a:latin typeface="Book Antiqua" charset="0"/>
                <a:ea typeface="Book Antiqua" charset="0"/>
                <a:cs typeface="Book Antiqua" charset="0"/>
              </a:rPr>
              <a:t> </a:t>
            </a:r>
            <a:r>
              <a:rPr lang="en-US" sz="8600" dirty="0">
                <a:solidFill>
                  <a:schemeClr val="bg1"/>
                </a:solidFill>
                <a:latin typeface="Book Antiqua" charset="0"/>
                <a:ea typeface="Book Antiqua" charset="0"/>
                <a:cs typeface="Book Antiqua" charset="0"/>
              </a:rPr>
              <a:t>and the primary difference between postpartum depression and non-postpartum depression was found to be symptom severity. </a:t>
            </a:r>
            <a:r>
              <a:rPr lang="en-US" sz="8600" dirty="0">
                <a:latin typeface="Book Antiqua" charset="0"/>
                <a:ea typeface="Book Antiqua" charset="0"/>
                <a:cs typeface="Book Antiqua" charset="0"/>
              </a:rPr>
              <a:t> </a:t>
            </a:r>
          </a:p>
          <a:p>
            <a:pPr marL="0" indent="0">
              <a:buNone/>
            </a:pPr>
            <a:endParaRPr lang="en-US" dirty="0"/>
          </a:p>
          <a:p>
            <a:endParaRPr lang="en-US" dirty="0"/>
          </a:p>
        </p:txBody>
      </p:sp>
    </p:spTree>
    <p:extLst>
      <p:ext uri="{BB962C8B-B14F-4D97-AF65-F5344CB8AC3E}">
        <p14:creationId xmlns:p14="http://schemas.microsoft.com/office/powerpoint/2010/main" val="2320387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4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914400"/>
            <a:ext cx="8229600" cy="4525963"/>
          </a:xfrm>
        </p:spPr>
        <p:txBody>
          <a:bodyPr>
            <a:normAutofit fontScale="92500" lnSpcReduction="20000"/>
          </a:bodyPr>
          <a:lstStyle/>
          <a:p>
            <a:pPr marL="0" indent="0">
              <a:buNone/>
            </a:pPr>
            <a:r>
              <a:rPr lang="en-US" sz="3500" dirty="0">
                <a:latin typeface="Book Antiqua" pitchFamily="18" charset="0"/>
              </a:rPr>
              <a:t>The following information appears on Planned Parenthood’s “Factsheet”  (</a:t>
            </a:r>
            <a:r>
              <a:rPr lang="en-US" dirty="0">
                <a:latin typeface="Book Antiqua" pitchFamily="18" charset="0"/>
              </a:rPr>
              <a:t>https://cdn.plannedparenthood.org/uploads/filer_public/f6/4c/f64c8d6e-00a6-4a65-a04c-e5eaee0ba001/abortion_fact_sheet_with_sources.pdf)</a:t>
            </a:r>
          </a:p>
          <a:p>
            <a:pPr marL="0" indent="0">
              <a:buNone/>
            </a:pPr>
            <a:endParaRPr lang="en-US" i="1" dirty="0">
              <a:latin typeface="+mj-lt"/>
            </a:endParaRPr>
          </a:p>
          <a:p>
            <a:pPr marL="0" indent="0">
              <a:buNone/>
            </a:pPr>
            <a:r>
              <a:rPr lang="en-US" sz="4000" i="1" dirty="0">
                <a:latin typeface="+mj-lt"/>
              </a:rPr>
              <a:t>“Abortion is safer than childbirth in the US; women are about 14 times more likely to die in childbirth than from an abortion.” </a:t>
            </a:r>
          </a:p>
        </p:txBody>
      </p:sp>
    </p:spTree>
    <p:extLst>
      <p:ext uri="{BB962C8B-B14F-4D97-AF65-F5344CB8AC3E}">
        <p14:creationId xmlns:p14="http://schemas.microsoft.com/office/powerpoint/2010/main" val="25468031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82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to Securing Accurate Abortion Mortality Data in the U.S.</a:t>
            </a:r>
          </a:p>
        </p:txBody>
      </p:sp>
      <p:sp>
        <p:nvSpPr>
          <p:cNvPr id="3" name="Content Placeholder 2"/>
          <p:cNvSpPr>
            <a:spLocks noGrp="1"/>
          </p:cNvSpPr>
          <p:nvPr>
            <p:ph sz="half" idx="1"/>
          </p:nvPr>
        </p:nvSpPr>
        <p:spPr>
          <a:xfrm>
            <a:off x="533400" y="1600200"/>
            <a:ext cx="5181600" cy="4724400"/>
          </a:xfrm>
        </p:spPr>
        <p:txBody>
          <a:bodyPr>
            <a:noAutofit/>
          </a:bodyPr>
          <a:lstStyle/>
          <a:p>
            <a:pPr marL="0" indent="0">
              <a:buNone/>
            </a:pPr>
            <a:r>
              <a:rPr lang="en-US" sz="2400" dirty="0">
                <a:latin typeface="+mj-lt"/>
              </a:rPr>
              <a:t>The data reported by abortion clinics to state health departments and ultimately to the Centers for Disease Control (CDC) in the U.S. significantly underrepresents abortion mortality for several reasons: </a:t>
            </a:r>
          </a:p>
          <a:p>
            <a:pPr marL="0" indent="0">
              <a:buNone/>
            </a:pPr>
            <a:endParaRPr lang="en-US" sz="2400" dirty="0">
              <a:latin typeface="+mj-lt"/>
            </a:endParaRPr>
          </a:p>
          <a:p>
            <a:pPr marL="0" indent="0">
              <a:buNone/>
            </a:pPr>
            <a:r>
              <a:rPr lang="en-US" sz="2400" dirty="0">
                <a:latin typeface="+mj-lt"/>
              </a:rPr>
              <a:t>1) Abortion reporting is not required by federal law and many states do not report abortion-related deaths to the CDC.</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1981200"/>
            <a:ext cx="2876049" cy="2891054"/>
          </a:xfrm>
        </p:spPr>
      </p:pic>
    </p:spTree>
    <p:extLst>
      <p:ext uri="{BB962C8B-B14F-4D97-AF65-F5344CB8AC3E}">
        <p14:creationId xmlns:p14="http://schemas.microsoft.com/office/powerpoint/2010/main" val="3440712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2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to Securing Accurate Abortion Mortality Data in the U.S.</a:t>
            </a:r>
          </a:p>
        </p:txBody>
      </p:sp>
      <p:sp>
        <p:nvSpPr>
          <p:cNvPr id="3" name="Content Placeholder 2"/>
          <p:cNvSpPr>
            <a:spLocks noGrp="1"/>
          </p:cNvSpPr>
          <p:nvPr>
            <p:ph sz="half" idx="1"/>
          </p:nvPr>
        </p:nvSpPr>
        <p:spPr>
          <a:xfrm>
            <a:off x="457200" y="1600200"/>
            <a:ext cx="4343400" cy="4648200"/>
          </a:xfrm>
        </p:spPr>
        <p:txBody>
          <a:bodyPr>
            <a:normAutofit fontScale="77500" lnSpcReduction="20000"/>
          </a:bodyPr>
          <a:lstStyle/>
          <a:p>
            <a:pPr marL="0" indent="0">
              <a:buNone/>
            </a:pPr>
            <a:r>
              <a:rPr lang="en-US" sz="3100" dirty="0">
                <a:latin typeface="+mj-lt"/>
              </a:rPr>
              <a:t>2) Deaths due to medical and surgical treatments are reported under the complication of the procedure (e.g., infection) rather than the treatment (e.g., induced abortion).</a:t>
            </a:r>
          </a:p>
          <a:p>
            <a:pPr marL="0" indent="0">
              <a:buNone/>
            </a:pPr>
            <a:endParaRPr lang="en-US" sz="3100" dirty="0">
              <a:latin typeface="+mj-lt"/>
            </a:endParaRPr>
          </a:p>
          <a:p>
            <a:pPr marL="0" indent="0">
              <a:buNone/>
            </a:pPr>
            <a:r>
              <a:rPr lang="en-US" sz="3100" dirty="0">
                <a:latin typeface="+mj-lt"/>
              </a:rPr>
              <a:t>3) Most women leave abortion clinics within hours of the procedure and go to hospital emergency rooms if there are complications that may result in death.</a:t>
            </a:r>
          </a:p>
          <a:p>
            <a:pPr marL="0" indent="0">
              <a:buNone/>
            </a:pPr>
            <a:endParaRPr lang="en-US" dirty="0">
              <a:latin typeface="+mj-lt"/>
            </a:endParaRPr>
          </a:p>
        </p:txBody>
      </p:sp>
      <p:pic>
        <p:nvPicPr>
          <p:cNvPr id="8" name="Content Placeholder 7" descr="A group of surgeons in a operating room&#10;&#10;Description automatically generated">
            <a:extLst>
              <a:ext uri="{FF2B5EF4-FFF2-40B4-BE49-F238E27FC236}">
                <a16:creationId xmlns:a16="http://schemas.microsoft.com/office/drawing/2014/main" id="{5C27D991-4EA7-F590-24C8-91F4794A843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9151" y="2286000"/>
            <a:ext cx="3312113" cy="2209800"/>
          </a:xfrm>
        </p:spPr>
      </p:pic>
    </p:spTree>
    <p:extLst>
      <p:ext uri="{BB962C8B-B14F-4D97-AF65-F5344CB8AC3E}">
        <p14:creationId xmlns:p14="http://schemas.microsoft.com/office/powerpoint/2010/main" val="217259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Challenges to Securing Accurate Abortion Mortality Data in the U.S.</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b="1" dirty="0">
                <a:solidFill>
                  <a:schemeClr val="bg1"/>
                </a:solidFill>
                <a:latin typeface="+mj-lt"/>
              </a:rPr>
              <a:t>4) Suicide deaths are rarely, if ever, linked back to abortion in state reporting of death rates. </a:t>
            </a:r>
          </a:p>
          <a:p>
            <a:pPr marL="0" indent="0">
              <a:buNone/>
            </a:pPr>
            <a:endParaRPr lang="en-US" b="1" dirty="0">
              <a:solidFill>
                <a:schemeClr val="bg1"/>
              </a:solidFill>
              <a:latin typeface="+mj-lt"/>
            </a:endParaRPr>
          </a:p>
          <a:p>
            <a:pPr marL="0" indent="0">
              <a:buNone/>
            </a:pPr>
            <a:r>
              <a:rPr lang="en-US" b="1" dirty="0">
                <a:solidFill>
                  <a:schemeClr val="bg1"/>
                </a:solidFill>
                <a:latin typeface="+mj-lt"/>
              </a:rPr>
              <a:t>5) An abortion experience can lead to physical and/or psychological disturbances that increase the likelihood of dying years after the abortion, and indirect abortion-related deaths are not captured at all. </a:t>
            </a:r>
          </a:p>
          <a:p>
            <a:pPr marL="0" indent="0">
              <a:buNone/>
            </a:pPr>
            <a:endParaRPr lang="en-US" dirty="0"/>
          </a:p>
        </p:txBody>
      </p:sp>
      <p:pic>
        <p:nvPicPr>
          <p:cNvPr id="6" name="Content Placeholder 5" descr="A person sitting on a wooden bridge&#10;&#10;Description automatically generated">
            <a:extLst>
              <a:ext uri="{FF2B5EF4-FFF2-40B4-BE49-F238E27FC236}">
                <a16:creationId xmlns:a16="http://schemas.microsoft.com/office/drawing/2014/main" id="{F13E96FC-1AB6-85DE-A325-D9C38FBD0F2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1636510"/>
            <a:ext cx="3222565" cy="4835737"/>
          </a:xfrm>
        </p:spPr>
      </p:pic>
    </p:spTree>
    <p:extLst>
      <p:ext uri="{BB962C8B-B14F-4D97-AF65-F5344CB8AC3E}">
        <p14:creationId xmlns:p14="http://schemas.microsoft.com/office/powerpoint/2010/main" val="3560028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8000" b="-48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685800" y="2133600"/>
            <a:ext cx="5410200" cy="3581400"/>
          </a:xfrm>
        </p:spPr>
        <p:txBody>
          <a:bodyPr>
            <a:noAutofit/>
          </a:bodyPr>
          <a:lstStyle/>
          <a:p>
            <a:pPr marL="0" indent="0">
              <a:buNone/>
            </a:pPr>
            <a:r>
              <a:rPr lang="en-US" dirty="0">
                <a:solidFill>
                  <a:schemeClr val="tx1"/>
                </a:solidFill>
                <a:latin typeface="+mj-lt"/>
              </a:rPr>
              <a:t>6) A</a:t>
            </a:r>
            <a:r>
              <a:rPr lang="en-US" sz="2400" dirty="0">
                <a:solidFill>
                  <a:schemeClr val="tx1"/>
                </a:solidFill>
                <a:latin typeface="+mj-lt"/>
              </a:rPr>
              <a:t>bortion-related deaths beyond the first trimester, which  constitute 12-13% of all abortions are rarely mentioned. </a:t>
            </a:r>
          </a:p>
          <a:p>
            <a:pPr marL="0" indent="0">
              <a:buNone/>
            </a:pPr>
            <a:endParaRPr lang="en-US" dirty="0">
              <a:solidFill>
                <a:schemeClr val="tx1"/>
              </a:solidFill>
              <a:latin typeface="+mj-lt"/>
            </a:endParaRPr>
          </a:p>
          <a:p>
            <a:pPr marL="0" indent="0">
              <a:buNone/>
            </a:pPr>
            <a:r>
              <a:rPr lang="en-US" sz="2400" dirty="0">
                <a:solidFill>
                  <a:schemeClr val="tx1"/>
                </a:solidFill>
                <a:latin typeface="+mj-lt"/>
              </a:rPr>
              <a:t>Using national U.S. data spanning the years from 1988 to 1997, Bartlett and colleagues reported the relative risk of mortality was 14.7 per 100,000 at 13–15 weeks of gestation, 29.5 at 16-20 weeks, and 76.6 at or after 21 weeks.</a:t>
            </a:r>
          </a:p>
        </p:txBody>
      </p:sp>
    </p:spTree>
    <p:extLst>
      <p:ext uri="{BB962C8B-B14F-4D97-AF65-F5344CB8AC3E}">
        <p14:creationId xmlns:p14="http://schemas.microsoft.com/office/powerpoint/2010/main" val="1602716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4C330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1"/>
            <a:ext cx="6917268" cy="1066799"/>
          </a:xfrm>
        </p:spPr>
        <p:txBody>
          <a:bodyPr>
            <a:noAutofit/>
          </a:bodyPr>
          <a:lstStyle/>
          <a:p>
            <a:r>
              <a:rPr lang="en-US" sz="3200" b="1" dirty="0">
                <a:solidFill>
                  <a:schemeClr val="tx1"/>
                </a:solidFill>
              </a:rPr>
              <a:t>Challenges to Securing Accurate Maternal Mortality Data</a:t>
            </a:r>
          </a:p>
        </p:txBody>
      </p:sp>
      <p:sp>
        <p:nvSpPr>
          <p:cNvPr id="4" name="Content Placeholder 3"/>
          <p:cNvSpPr>
            <a:spLocks noGrp="1"/>
          </p:cNvSpPr>
          <p:nvPr>
            <p:ph sz="half" idx="1"/>
          </p:nvPr>
        </p:nvSpPr>
        <p:spPr>
          <a:xfrm>
            <a:off x="304800" y="1524000"/>
            <a:ext cx="5181600" cy="4343400"/>
          </a:xfrm>
        </p:spPr>
        <p:txBody>
          <a:bodyPr>
            <a:noAutofit/>
          </a:bodyPr>
          <a:lstStyle/>
          <a:p>
            <a:r>
              <a:rPr lang="en-US" sz="2400" dirty="0">
                <a:solidFill>
                  <a:schemeClr val="tx1"/>
                </a:solidFill>
                <a:latin typeface="+mj-lt"/>
              </a:rPr>
              <a:t>Acquiring and disseminating </a:t>
            </a:r>
          </a:p>
          <a:p>
            <a:pPr marL="0" indent="0">
              <a:buNone/>
            </a:pPr>
            <a:r>
              <a:rPr lang="en-US" sz="2400" dirty="0">
                <a:solidFill>
                  <a:schemeClr val="tx1"/>
                </a:solidFill>
                <a:latin typeface="+mj-lt"/>
              </a:rPr>
              <a:t>accurate data pertaining to maternal mortality are global concerns. </a:t>
            </a:r>
          </a:p>
          <a:p>
            <a:r>
              <a:rPr lang="en-US" sz="2400" dirty="0">
                <a:solidFill>
                  <a:schemeClr val="tx1"/>
                </a:solidFill>
                <a:latin typeface="+mj-lt"/>
              </a:rPr>
              <a:t>According to the World Health </a:t>
            </a:r>
          </a:p>
          <a:p>
            <a:pPr marL="0" indent="0">
              <a:buNone/>
            </a:pPr>
            <a:r>
              <a:rPr lang="en-US" sz="2400" dirty="0">
                <a:solidFill>
                  <a:schemeClr val="tx1"/>
                </a:solidFill>
                <a:latin typeface="+mj-lt"/>
              </a:rPr>
              <a:t>Organization: </a:t>
            </a:r>
            <a:r>
              <a:rPr lang="en-US" sz="2400" b="1" i="1" dirty="0">
                <a:solidFill>
                  <a:schemeClr val="tx1"/>
                </a:solidFill>
                <a:latin typeface="+mj-lt"/>
              </a:rPr>
              <a:t>“Maternal deaths are hard to identify because this requires information about deaths among  women of reproductive age, pregnancy status at or near the time of death, and the medical cause of death. All three components can be difficult to measure accurately.”</a:t>
            </a:r>
            <a:endParaRPr lang="en-US" sz="2400" b="1" dirty="0">
              <a:solidFill>
                <a:schemeClr val="tx1"/>
              </a:solidFill>
              <a:latin typeface="+mj-lt"/>
            </a:endParaRPr>
          </a:p>
        </p:txBody>
      </p:sp>
      <p:pic>
        <p:nvPicPr>
          <p:cNvPr id="8" name="Content Placeholder 7" descr="A statue of a person in a cemetery&#10;&#10;Description automatically generated">
            <a:extLst>
              <a:ext uri="{FF2B5EF4-FFF2-40B4-BE49-F238E27FC236}">
                <a16:creationId xmlns:a16="http://schemas.microsoft.com/office/drawing/2014/main" id="{5F2E7A8F-0E13-5B33-E144-C49C3A75D45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41374" y="2667000"/>
            <a:ext cx="3245425" cy="2538700"/>
          </a:xfrm>
        </p:spPr>
      </p:pic>
    </p:spTree>
    <p:extLst>
      <p:ext uri="{BB962C8B-B14F-4D97-AF65-F5344CB8AC3E}">
        <p14:creationId xmlns:p14="http://schemas.microsoft.com/office/powerpoint/2010/main" val="3202335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1143000"/>
          </a:xfrm>
        </p:spPr>
        <p:txBody>
          <a:bodyPr>
            <a:normAutofit/>
          </a:bodyPr>
          <a:lstStyle/>
          <a:p>
            <a:r>
              <a:rPr lang="en-US" sz="3200" b="1" dirty="0">
                <a:solidFill>
                  <a:schemeClr val="bg1"/>
                </a:solidFill>
              </a:rPr>
              <a:t>Challenges to Securing Accurate Maternal Mortality Data</a:t>
            </a:r>
          </a:p>
        </p:txBody>
      </p:sp>
      <p:sp>
        <p:nvSpPr>
          <p:cNvPr id="3" name="Content Placeholder 2"/>
          <p:cNvSpPr>
            <a:spLocks noGrp="1"/>
          </p:cNvSpPr>
          <p:nvPr>
            <p:ph idx="1"/>
          </p:nvPr>
        </p:nvSpPr>
        <p:spPr>
          <a:xfrm>
            <a:off x="533400" y="1752600"/>
            <a:ext cx="8153400" cy="4572000"/>
          </a:xfrm>
        </p:spPr>
        <p:txBody>
          <a:bodyPr>
            <a:noAutofit/>
          </a:bodyPr>
          <a:lstStyle/>
          <a:p>
            <a:r>
              <a:rPr lang="en-US" b="1" dirty="0">
                <a:solidFill>
                  <a:schemeClr val="bg1"/>
                </a:solidFill>
                <a:latin typeface="+mj-lt"/>
              </a:rPr>
              <a:t>A study of pregnancy-associated deaths in Finland revealed that without data linkage to complete pregnancy and abortion records, 73% of all pregnancy associated deaths could not be identified from death certificates alone (</a:t>
            </a:r>
            <a:r>
              <a:rPr lang="en-US" b="1" dirty="0" err="1">
                <a:solidFill>
                  <a:schemeClr val="bg1"/>
                </a:solidFill>
                <a:latin typeface="+mj-lt"/>
              </a:rPr>
              <a:t>Gissler</a:t>
            </a:r>
            <a:r>
              <a:rPr lang="en-US" b="1" dirty="0">
                <a:solidFill>
                  <a:schemeClr val="bg1"/>
                </a:solidFill>
                <a:latin typeface="+mj-lt"/>
              </a:rPr>
              <a:t> et al., 2004). </a:t>
            </a:r>
          </a:p>
          <a:p>
            <a:endParaRPr lang="en-US" b="1" dirty="0">
              <a:solidFill>
                <a:schemeClr val="bg1"/>
              </a:solidFill>
              <a:latin typeface="+mj-lt"/>
            </a:endParaRPr>
          </a:p>
          <a:p>
            <a:r>
              <a:rPr lang="en-US" b="1" dirty="0">
                <a:solidFill>
                  <a:schemeClr val="bg1"/>
                </a:solidFill>
                <a:latin typeface="+mj-lt"/>
              </a:rPr>
              <a:t>Inconsistent definitions and incomplete data confined to a very brief window of time has left society largely in the dark regarding true mortality risks associated with pregnancy generally and with particular outcomes, both immediately after pregnancy resolution and across the years that follow.</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18633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1C33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1"/>
            <a:ext cx="6993469" cy="1371600"/>
          </a:xfrm>
        </p:spPr>
        <p:txBody>
          <a:bodyPr>
            <a:normAutofit/>
          </a:bodyPr>
          <a:lstStyle/>
          <a:p>
            <a:r>
              <a:rPr lang="en-US" b="1" dirty="0">
                <a:solidFill>
                  <a:schemeClr val="tx1"/>
                </a:solidFill>
              </a:rPr>
              <a:t>Population-Based Record Linkage Studies</a:t>
            </a:r>
          </a:p>
        </p:txBody>
      </p:sp>
      <p:sp>
        <p:nvSpPr>
          <p:cNvPr id="3" name="Content Placeholder 2"/>
          <p:cNvSpPr>
            <a:spLocks noGrp="1"/>
          </p:cNvSpPr>
          <p:nvPr>
            <p:ph sz="half" idx="1"/>
          </p:nvPr>
        </p:nvSpPr>
        <p:spPr>
          <a:xfrm>
            <a:off x="381000" y="1981200"/>
            <a:ext cx="4800600" cy="4343399"/>
          </a:xfrm>
        </p:spPr>
        <p:txBody>
          <a:bodyPr>
            <a:normAutofit fontScale="92500" lnSpcReduction="10000"/>
          </a:bodyPr>
          <a:lstStyle/>
          <a:p>
            <a:pPr marL="0" indent="0">
              <a:buNone/>
            </a:pPr>
            <a:r>
              <a:rPr lang="en-US" dirty="0">
                <a:solidFill>
                  <a:schemeClr val="tx1"/>
                </a:solidFill>
                <a:latin typeface="+mj-lt"/>
              </a:rPr>
              <a:t>Large population-based record-linkage studies, containing complete reproductive history data in conjunction with data related to deaths, provide a unique opportunity to bypass </a:t>
            </a:r>
          </a:p>
          <a:p>
            <a:pPr marL="0" indent="0">
              <a:buNone/>
            </a:pPr>
            <a:r>
              <a:rPr lang="en-US" dirty="0">
                <a:solidFill>
                  <a:schemeClr val="tx1"/>
                </a:solidFill>
                <a:latin typeface="+mj-lt"/>
              </a:rPr>
              <a:t>many of the limitations of the currently available maternal mortality data in most countries. </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8" name="Content Placeholder 7" descr="A person with a blurry image of a computer screen&#10;&#10;Description automatically generated with medium confidence">
            <a:extLst>
              <a:ext uri="{FF2B5EF4-FFF2-40B4-BE49-F238E27FC236}">
                <a16:creationId xmlns:a16="http://schemas.microsoft.com/office/drawing/2014/main" id="{B013D74B-D832-5862-D7DC-9974B850E13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7553" y="2133600"/>
            <a:ext cx="3697961" cy="2467233"/>
          </a:xfrm>
        </p:spPr>
      </p:pic>
    </p:spTree>
    <p:extLst>
      <p:ext uri="{BB962C8B-B14F-4D97-AF65-F5344CB8AC3E}">
        <p14:creationId xmlns:p14="http://schemas.microsoft.com/office/powerpoint/2010/main" val="36867860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1C33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600201"/>
          </a:xfrm>
        </p:spPr>
        <p:txBody>
          <a:bodyPr>
            <a:normAutofit/>
          </a:bodyPr>
          <a:lstStyle/>
          <a:p>
            <a:r>
              <a:rPr lang="en-US" sz="4000" b="1" dirty="0">
                <a:solidFill>
                  <a:schemeClr val="tx1"/>
                </a:solidFill>
              </a:rPr>
              <a:t>Population-Based Record Linkage Studies </a:t>
            </a:r>
          </a:p>
        </p:txBody>
      </p:sp>
      <p:sp>
        <p:nvSpPr>
          <p:cNvPr id="3" name="Content Placeholder 2"/>
          <p:cNvSpPr>
            <a:spLocks noGrp="1"/>
          </p:cNvSpPr>
          <p:nvPr>
            <p:ph sz="half" idx="1"/>
          </p:nvPr>
        </p:nvSpPr>
        <p:spPr>
          <a:xfrm>
            <a:off x="381000" y="1981200"/>
            <a:ext cx="4648200" cy="3962400"/>
          </a:xfrm>
        </p:spPr>
        <p:txBody>
          <a:bodyPr>
            <a:normAutofit fontScale="25000" lnSpcReduction="20000"/>
          </a:bodyPr>
          <a:lstStyle/>
          <a:p>
            <a:pPr marL="0" indent="0">
              <a:buNone/>
            </a:pPr>
            <a:endParaRPr lang="en-US" sz="9600" dirty="0">
              <a:solidFill>
                <a:schemeClr val="tx1"/>
              </a:solidFill>
              <a:latin typeface="+mj-lt"/>
            </a:endParaRPr>
          </a:p>
          <a:p>
            <a:pPr marL="0" indent="0">
              <a:buNone/>
            </a:pPr>
            <a:r>
              <a:rPr lang="en-US" sz="11200" dirty="0">
                <a:solidFill>
                  <a:schemeClr val="tx1"/>
                </a:solidFill>
                <a:latin typeface="+mj-lt"/>
              </a:rPr>
              <a:t>In 2004 </a:t>
            </a:r>
            <a:r>
              <a:rPr lang="en-US" sz="11200" dirty="0" err="1">
                <a:solidFill>
                  <a:schemeClr val="tx1"/>
                </a:solidFill>
                <a:latin typeface="+mj-lt"/>
              </a:rPr>
              <a:t>Gissler</a:t>
            </a:r>
            <a:r>
              <a:rPr lang="en-US" sz="11200" baseline="30000" dirty="0">
                <a:solidFill>
                  <a:schemeClr val="tx1"/>
                </a:solidFill>
                <a:latin typeface="+mj-lt"/>
              </a:rPr>
              <a:t> </a:t>
            </a:r>
            <a:r>
              <a:rPr lang="en-US" sz="11200" dirty="0">
                <a:solidFill>
                  <a:schemeClr val="tx1"/>
                </a:solidFill>
                <a:latin typeface="+mj-lt"/>
              </a:rPr>
              <a:t>and colleagues again found that mortality was significantly lower after a birth (28.2 per 100,000) than after a spontaneous abortion (51.9 per 100,000) and following an induced abortion (83.1 per 100,000). </a:t>
            </a:r>
          </a:p>
          <a:p>
            <a:pPr marL="0" indent="0">
              <a:buNone/>
            </a:pPr>
            <a:endParaRPr lang="en-US" sz="11200" dirty="0">
              <a:solidFill>
                <a:schemeClr val="bg1"/>
              </a:solidFill>
              <a:latin typeface="+mj-lt"/>
            </a:endParaRPr>
          </a:p>
          <a:p>
            <a:pPr marL="0" indent="0">
              <a:buNone/>
            </a:pPr>
            <a:endParaRPr lang="en-US" sz="9600" dirty="0">
              <a:latin typeface="+mj-lt"/>
            </a:endParaRPr>
          </a:p>
          <a:p>
            <a:pPr marL="0" indent="0">
              <a:buNone/>
            </a:pPr>
            <a:endParaRPr lang="en-US" sz="9600" dirty="0">
              <a:solidFill>
                <a:schemeClr val="bg1"/>
              </a:solidFill>
              <a:latin typeface="+mj-lt"/>
            </a:endParaRPr>
          </a:p>
          <a:p>
            <a:pPr marL="0" indent="0">
              <a:buNone/>
            </a:pPr>
            <a:endParaRPr lang="en-US" dirty="0">
              <a:solidFill>
                <a:schemeClr val="bg1"/>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1981200"/>
            <a:ext cx="3124200" cy="3124200"/>
          </a:xfrm>
        </p:spPr>
      </p:pic>
    </p:spTree>
    <p:extLst>
      <p:ext uri="{BB962C8B-B14F-4D97-AF65-F5344CB8AC3E}">
        <p14:creationId xmlns:p14="http://schemas.microsoft.com/office/powerpoint/2010/main" val="2356224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5" name="Rectangle 4"/>
          <p:cNvSpPr/>
          <p:nvPr/>
        </p:nvSpPr>
        <p:spPr>
          <a:xfrm>
            <a:off x="583580" y="3581400"/>
            <a:ext cx="8382000" cy="1015663"/>
          </a:xfrm>
          <a:prstGeom prst="rect">
            <a:avLst/>
          </a:prstGeom>
        </p:spPr>
        <p:txBody>
          <a:bodyPr wrap="square">
            <a:spAutoFit/>
          </a:bodyPr>
          <a:lstStyle/>
          <a:p>
            <a:pPr algn="ctr"/>
            <a:endParaRPr lang="en-US" sz="2000" b="1" dirty="0">
              <a:solidFill>
                <a:prstClr val="black"/>
              </a:solidFill>
            </a:endParaRPr>
          </a:p>
          <a:p>
            <a:pPr algn="ctr"/>
            <a:endParaRPr lang="en-US" sz="2000" b="1" dirty="0">
              <a:solidFill>
                <a:prstClr val="black"/>
              </a:solidFill>
            </a:endParaRPr>
          </a:p>
          <a:p>
            <a:pPr algn="ctr"/>
            <a:endParaRPr lang="en-US" sz="2000" b="1" dirty="0">
              <a:solidFill>
                <a:prstClr val="black"/>
              </a:solidFill>
            </a:endParaRPr>
          </a:p>
        </p:txBody>
      </p:sp>
      <p:sp>
        <p:nvSpPr>
          <p:cNvPr id="2" name="Rectangle 1"/>
          <p:cNvSpPr/>
          <p:nvPr/>
        </p:nvSpPr>
        <p:spPr>
          <a:xfrm>
            <a:off x="5562600" y="381001"/>
            <a:ext cx="3402980" cy="3970318"/>
          </a:xfrm>
          <a:prstGeom prst="rect">
            <a:avLst/>
          </a:prstGeom>
          <a:solidFill>
            <a:schemeClr val="tx1"/>
          </a:solidFill>
        </p:spPr>
        <p:txBody>
          <a:bodyPr wrap="square">
            <a:spAutoFit/>
          </a:bodyPr>
          <a:lstStyle/>
          <a:p>
            <a:pPr algn="ctr"/>
            <a:r>
              <a:rPr lang="en-US" sz="3600" b="1" dirty="0">
                <a:solidFill>
                  <a:schemeClr val="bg2"/>
                </a:solidFill>
                <a:latin typeface="Book Antiqua"/>
              </a:rPr>
              <a:t>Reproductive History and Long-Term Mortality Rates: Danish Population-Based Study</a:t>
            </a:r>
          </a:p>
        </p:txBody>
      </p:sp>
    </p:spTree>
    <p:extLst>
      <p:ext uri="{BB962C8B-B14F-4D97-AF65-F5344CB8AC3E}">
        <p14:creationId xmlns:p14="http://schemas.microsoft.com/office/powerpoint/2010/main" val="2233400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58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Danish Population-Based Study: Methodology</a:t>
            </a:r>
          </a:p>
        </p:txBody>
      </p:sp>
      <p:sp>
        <p:nvSpPr>
          <p:cNvPr id="3" name="Content Placeholder 2"/>
          <p:cNvSpPr>
            <a:spLocks noGrp="1"/>
          </p:cNvSpPr>
          <p:nvPr>
            <p:ph idx="1"/>
          </p:nvPr>
        </p:nvSpPr>
        <p:spPr>
          <a:xfrm>
            <a:off x="381000" y="1524000"/>
            <a:ext cx="8001000" cy="4137212"/>
          </a:xfrm>
        </p:spPr>
        <p:txBody>
          <a:bodyPr>
            <a:noAutofit/>
          </a:bodyPr>
          <a:lstStyle/>
          <a:p>
            <a:r>
              <a:rPr lang="en-US" dirty="0">
                <a:solidFill>
                  <a:schemeClr val="tx1"/>
                </a:solidFill>
                <a:latin typeface="+mj-lt"/>
              </a:rPr>
              <a:t>The study included all women in Denmark born between the years 1962 and 1993, who were alive on Jan 1st 1980 and did not die prior to age 16 (n=1,001,266). </a:t>
            </a:r>
          </a:p>
          <a:p>
            <a:endParaRPr lang="en-US" dirty="0">
              <a:solidFill>
                <a:schemeClr val="tx1"/>
              </a:solidFill>
              <a:latin typeface="+mj-lt"/>
            </a:endParaRPr>
          </a:p>
          <a:p>
            <a:r>
              <a:rPr lang="en-US" dirty="0">
                <a:solidFill>
                  <a:schemeClr val="tx1"/>
                </a:solidFill>
                <a:latin typeface="+mj-lt"/>
              </a:rPr>
              <a:t>The average age of women at the end of their first pregnancy was 25 and 29 at the end of their last pregnancy. The average number of pregnancies per woman was 1.2. </a:t>
            </a:r>
          </a:p>
          <a:p>
            <a:endParaRPr lang="en-US" dirty="0">
              <a:solidFill>
                <a:schemeClr val="tx1"/>
              </a:solidFill>
              <a:latin typeface="+mj-lt"/>
            </a:endParaRPr>
          </a:p>
          <a:p>
            <a:r>
              <a:rPr lang="en-US" dirty="0">
                <a:solidFill>
                  <a:schemeClr val="tx1"/>
                </a:solidFill>
                <a:latin typeface="+mj-lt"/>
              </a:rPr>
              <a:t>The 5,137 recorded deaths occurred between January 11, 1980 and December 31, 2004, and the mean age at death was 27 years.</a:t>
            </a:r>
          </a:p>
          <a:p>
            <a:endParaRPr lang="en-US" dirty="0">
              <a:solidFill>
                <a:schemeClr val="bg1"/>
              </a:solidFill>
            </a:endParaRPr>
          </a:p>
        </p:txBody>
      </p:sp>
    </p:spTree>
    <p:extLst>
      <p:ext uri="{BB962C8B-B14F-4D97-AF65-F5344CB8AC3E}">
        <p14:creationId xmlns:p14="http://schemas.microsoft.com/office/powerpoint/2010/main" val="4044091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bg1"/>
                </a:solidFill>
              </a:rPr>
              <a:t>General Purpose</a:t>
            </a:r>
          </a:p>
        </p:txBody>
      </p:sp>
      <p:sp>
        <p:nvSpPr>
          <p:cNvPr id="4" name="Content Placeholder 3"/>
          <p:cNvSpPr>
            <a:spLocks noGrp="1"/>
          </p:cNvSpPr>
          <p:nvPr>
            <p:ph sz="half" idx="2"/>
          </p:nvPr>
        </p:nvSpPr>
        <p:spPr>
          <a:xfrm>
            <a:off x="4648200" y="1600200"/>
            <a:ext cx="4038600" cy="4571999"/>
          </a:xfrm>
        </p:spPr>
        <p:txBody>
          <a:bodyPr>
            <a:normAutofit lnSpcReduction="10000"/>
          </a:bodyPr>
          <a:lstStyle/>
          <a:p>
            <a:pPr marL="0" indent="0">
              <a:buNone/>
            </a:pPr>
            <a:r>
              <a:rPr lang="en-US" dirty="0">
                <a:solidFill>
                  <a:schemeClr val="bg1"/>
                </a:solidFill>
                <a:latin typeface="Book Antiqua" pitchFamily="18" charset="0"/>
              </a:rPr>
              <a:t>The overarching purpose of this presentation is to show how entirely false and misleading the Planned Parenthood claim is and to demonstrate why abortion is in fact more likely to precipitate a maternal death when compared to childbirth.</a:t>
            </a:r>
          </a:p>
          <a:p>
            <a:pPr marL="0" indent="0">
              <a:buNone/>
            </a:pPr>
            <a:endParaRPr lang="en-US" dirty="0"/>
          </a:p>
        </p:txBody>
      </p:sp>
      <p:pic>
        <p:nvPicPr>
          <p:cNvPr id="5" name="Content Placeholder 4" descr="planned_parenthoo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981200"/>
            <a:ext cx="4267200" cy="3200400"/>
          </a:xfrm>
          <a:effectLst>
            <a:softEdge rad="279400"/>
          </a:effectLst>
        </p:spPr>
      </p:pic>
    </p:spTree>
    <p:extLst>
      <p:ext uri="{BB962C8B-B14F-4D97-AF65-F5344CB8AC3E}">
        <p14:creationId xmlns:p14="http://schemas.microsoft.com/office/powerpoint/2010/main" val="3361326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2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2514600"/>
          </a:xfrm>
        </p:spPr>
        <p:txBody>
          <a:bodyPr>
            <a:normAutofit fontScale="90000"/>
          </a:bodyPr>
          <a:lstStyle/>
          <a:p>
            <a:br>
              <a:rPr lang="en-US" sz="2200" dirty="0"/>
            </a:br>
            <a:br>
              <a:rPr lang="en-US" sz="2200" dirty="0"/>
            </a:br>
            <a:r>
              <a:rPr lang="en-US" sz="2200" dirty="0">
                <a:solidFill>
                  <a:schemeClr val="bg1"/>
                </a:solidFill>
              </a:rPr>
              <a:t>Study 1: </a:t>
            </a:r>
            <a:r>
              <a:rPr lang="en-US" sz="2200" b="0" dirty="0">
                <a:solidFill>
                  <a:schemeClr val="bg1"/>
                </a:solidFill>
              </a:rPr>
              <a:t>Coleman, P. K., Reardon, D. C., &amp; Calhoun, B. C. (2013). Reproductive History Patterns and Long-Term Mortality Rates: A Danish, Population Based Record Linkage Study.</a:t>
            </a:r>
            <a:br>
              <a:rPr lang="en-US" sz="2200" b="0" dirty="0">
                <a:solidFill>
                  <a:schemeClr val="bg1"/>
                </a:solidFill>
              </a:rPr>
            </a:br>
            <a:r>
              <a:rPr lang="en-US" sz="2200" b="0" dirty="0">
                <a:solidFill>
                  <a:schemeClr val="bg1"/>
                </a:solidFill>
              </a:rPr>
              <a:t>European Journal of Public Health. European Journal of Public Health (2013) 23 (4): 569- 574.</a:t>
            </a:r>
            <a:br>
              <a:rPr lang="en-US" sz="2200" b="0" dirty="0">
                <a:solidFill>
                  <a:schemeClr val="bg1"/>
                </a:solidFill>
              </a:rPr>
            </a:br>
            <a:endParaRPr lang="en-US" sz="2200" b="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514600"/>
            <a:ext cx="3051920" cy="3985716"/>
          </a:xfrm>
        </p:spPr>
      </p:pic>
    </p:spTree>
    <p:extLst>
      <p:ext uri="{BB962C8B-B14F-4D97-AF65-F5344CB8AC3E}">
        <p14:creationId xmlns:p14="http://schemas.microsoft.com/office/powerpoint/2010/main" val="4653531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965245" cy="1202485"/>
          </a:xfrm>
        </p:spPr>
        <p:txBody>
          <a:bodyPr>
            <a:normAutofit/>
          </a:bodyPr>
          <a:lstStyle/>
          <a:p>
            <a:r>
              <a:rPr lang="en-US" sz="4000" b="1" dirty="0">
                <a:solidFill>
                  <a:schemeClr val="bg1"/>
                </a:solidFill>
              </a:rPr>
              <a:t>Study 1: Objective</a:t>
            </a:r>
          </a:p>
        </p:txBody>
      </p:sp>
      <p:sp>
        <p:nvSpPr>
          <p:cNvPr id="3" name="Content Placeholder 2"/>
          <p:cNvSpPr>
            <a:spLocks noGrp="1"/>
          </p:cNvSpPr>
          <p:nvPr>
            <p:ph idx="1"/>
          </p:nvPr>
        </p:nvSpPr>
        <p:spPr>
          <a:xfrm>
            <a:off x="381000" y="1676400"/>
            <a:ext cx="8305800" cy="4724400"/>
          </a:xfrm>
        </p:spPr>
        <p:txBody>
          <a:bodyPr>
            <a:normAutofit/>
          </a:bodyPr>
          <a:lstStyle/>
          <a:p>
            <a:pPr marL="0" indent="0">
              <a:buNone/>
            </a:pPr>
            <a:r>
              <a:rPr lang="en-US" sz="3600" dirty="0">
                <a:solidFill>
                  <a:schemeClr val="bg1"/>
                </a:solidFill>
                <a:latin typeface="+mj-lt"/>
              </a:rPr>
              <a:t>The general purpose was to explore the effects of particular patterns of pregnancy resolution (induced abortion, miscarriage, and birth) on mortality rates over an extended time frame (25 years). </a:t>
            </a:r>
          </a:p>
          <a:p>
            <a:pPr marL="0" indent="0">
              <a:buNone/>
            </a:pPr>
            <a:endParaRPr lang="en-US" b="1" dirty="0">
              <a:solidFill>
                <a:schemeClr val="bg1"/>
              </a:solidFill>
              <a:latin typeface="+mj-lt"/>
            </a:endParaRPr>
          </a:p>
          <a:p>
            <a:pPr marL="0" indent="0">
              <a:buNone/>
            </a:pPr>
            <a:r>
              <a:rPr lang="en-US" dirty="0">
                <a:solidFill>
                  <a:schemeClr val="bg1"/>
                </a:solidFill>
                <a:latin typeface="+mj-lt"/>
              </a:rPr>
              <a:t>.  </a:t>
            </a:r>
          </a:p>
          <a:p>
            <a:pPr marL="0" indent="0">
              <a:buNone/>
            </a:pPr>
            <a:endParaRPr lang="en-US" dirty="0">
              <a:latin typeface="Constantia" pitchFamily="18" charset="0"/>
            </a:endParaRPr>
          </a:p>
          <a:p>
            <a:pPr marL="0" indent="0">
              <a:buNone/>
            </a:pPr>
            <a:endParaRPr lang="en-US" dirty="0"/>
          </a:p>
        </p:txBody>
      </p:sp>
    </p:spTree>
    <p:extLst>
      <p:ext uri="{BB962C8B-B14F-4D97-AF65-F5344CB8AC3E}">
        <p14:creationId xmlns:p14="http://schemas.microsoft.com/office/powerpoint/2010/main" val="349802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27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Study 1: Results</a:t>
            </a:r>
          </a:p>
        </p:txBody>
      </p:sp>
      <p:sp>
        <p:nvSpPr>
          <p:cNvPr id="3" name="Content Placeholder 2"/>
          <p:cNvSpPr>
            <a:spLocks noGrp="1"/>
          </p:cNvSpPr>
          <p:nvPr>
            <p:ph idx="1"/>
          </p:nvPr>
        </p:nvSpPr>
        <p:spPr>
          <a:xfrm>
            <a:off x="304800" y="1828800"/>
            <a:ext cx="8077200" cy="4191000"/>
          </a:xfrm>
        </p:spPr>
        <p:txBody>
          <a:bodyPr>
            <a:normAutofit fontScale="55000" lnSpcReduction="20000"/>
          </a:bodyPr>
          <a:lstStyle/>
          <a:p>
            <a:r>
              <a:rPr lang="en-US" sz="5100" dirty="0">
                <a:solidFill>
                  <a:schemeClr val="bg1"/>
                </a:solidFill>
                <a:latin typeface="+mj-lt"/>
              </a:rPr>
              <a:t>With controls for the number of pregnancies, year of birth, and age at last pregnancy, having experienced only induced abortion(s) and natural loss(</a:t>
            </a:r>
            <a:r>
              <a:rPr lang="en-US" sz="5100" dirty="0" err="1">
                <a:solidFill>
                  <a:schemeClr val="bg1"/>
                </a:solidFill>
                <a:latin typeface="+mj-lt"/>
              </a:rPr>
              <a:t>es</a:t>
            </a:r>
            <a:r>
              <a:rPr lang="en-US" sz="5100" dirty="0">
                <a:solidFill>
                  <a:schemeClr val="bg1"/>
                </a:solidFill>
                <a:latin typeface="+mj-lt"/>
              </a:rPr>
              <a:t>) was associated with over 3 times the risk of death from all causes compared to only having experienced birth(s). </a:t>
            </a:r>
          </a:p>
          <a:p>
            <a:endParaRPr lang="en-US" sz="5100" dirty="0">
              <a:solidFill>
                <a:schemeClr val="bg1"/>
              </a:solidFill>
              <a:latin typeface="+mj-lt"/>
            </a:endParaRPr>
          </a:p>
          <a:p>
            <a:r>
              <a:rPr lang="en-US" sz="5100" dirty="0">
                <a:solidFill>
                  <a:schemeClr val="bg1"/>
                </a:solidFill>
                <a:latin typeface="+mj-lt"/>
              </a:rPr>
              <a:t>Risk of death was over 6 times greater among women who had never been pregnant compared to those in the birth(s) only group. </a:t>
            </a:r>
          </a:p>
          <a:p>
            <a:pPr marL="0" indent="0">
              <a:buNone/>
            </a:pPr>
            <a:endParaRPr lang="en-US" sz="5100" dirty="0"/>
          </a:p>
          <a:p>
            <a:pPr marL="0" indent="0">
              <a:buNone/>
            </a:pPr>
            <a:endParaRPr lang="en-US" dirty="0"/>
          </a:p>
        </p:txBody>
      </p:sp>
    </p:spTree>
    <p:extLst>
      <p:ext uri="{BB962C8B-B14F-4D97-AF65-F5344CB8AC3E}">
        <p14:creationId xmlns:p14="http://schemas.microsoft.com/office/powerpoint/2010/main" val="3065661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8488C4">
                <a:alpha val="93000"/>
              </a:srgbClr>
            </a:gs>
            <a:gs pos="31000">
              <a:srgbClr val="D4DEFF"/>
            </a:gs>
            <a:gs pos="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Study 1: Results </a:t>
            </a:r>
          </a:p>
        </p:txBody>
      </p:sp>
      <p:sp>
        <p:nvSpPr>
          <p:cNvPr id="3" name="Content Placeholder 2"/>
          <p:cNvSpPr>
            <a:spLocks noGrp="1"/>
          </p:cNvSpPr>
          <p:nvPr>
            <p:ph sz="half" idx="1"/>
          </p:nvPr>
        </p:nvSpPr>
        <p:spPr>
          <a:xfrm>
            <a:off x="457200" y="1828800"/>
            <a:ext cx="5410200" cy="3733801"/>
          </a:xfrm>
        </p:spPr>
        <p:txBody>
          <a:bodyPr>
            <a:noAutofit/>
          </a:bodyPr>
          <a:lstStyle/>
          <a:p>
            <a:pPr marL="0" indent="0">
              <a:buNone/>
            </a:pPr>
            <a:r>
              <a:rPr lang="en-US" b="1" dirty="0">
                <a:solidFill>
                  <a:schemeClr val="bg1"/>
                </a:solidFill>
                <a:latin typeface="+mj-lt"/>
              </a:rPr>
              <a:t>Compared to a reproductive history that only included births, after instituting controls, increased risk of death were as follows:</a:t>
            </a:r>
          </a:p>
          <a:p>
            <a:pPr marL="365760" lvl="1" indent="0">
              <a:buNone/>
            </a:pPr>
            <a:r>
              <a:rPr lang="en-US" sz="2400" b="1" dirty="0">
                <a:solidFill>
                  <a:schemeClr val="bg1"/>
                </a:solidFill>
                <a:latin typeface="+mj-lt"/>
              </a:rPr>
              <a:t>Only induced abortion(s): 66% </a:t>
            </a:r>
          </a:p>
          <a:p>
            <a:pPr marL="365760" lvl="1" indent="0">
              <a:buNone/>
            </a:pPr>
            <a:r>
              <a:rPr lang="en-US" sz="2400" b="1" dirty="0">
                <a:solidFill>
                  <a:schemeClr val="bg1"/>
                </a:solidFill>
                <a:latin typeface="+mj-lt"/>
              </a:rPr>
              <a:t>Only natural loss(</a:t>
            </a:r>
            <a:r>
              <a:rPr lang="en-US" sz="2400" b="1" dirty="0" err="1">
                <a:solidFill>
                  <a:schemeClr val="bg1"/>
                </a:solidFill>
                <a:latin typeface="+mj-lt"/>
              </a:rPr>
              <a:t>es</a:t>
            </a:r>
            <a:r>
              <a:rPr lang="en-US" sz="2400" b="1" dirty="0">
                <a:solidFill>
                  <a:schemeClr val="bg1"/>
                </a:solidFill>
                <a:latin typeface="+mj-lt"/>
              </a:rPr>
              <a:t>): 181%</a:t>
            </a:r>
          </a:p>
          <a:p>
            <a:pPr marL="365760" lvl="1" indent="0">
              <a:buNone/>
            </a:pPr>
            <a:r>
              <a:rPr lang="en-US" sz="2400" b="1" dirty="0">
                <a:solidFill>
                  <a:schemeClr val="bg1"/>
                </a:solidFill>
                <a:latin typeface="+mj-lt"/>
              </a:rPr>
              <a:t>All reproductive outcomes 94%</a:t>
            </a:r>
          </a:p>
          <a:p>
            <a:pPr marL="0" indent="0">
              <a:buNone/>
            </a:pPr>
            <a:endParaRPr lang="en-US" dirty="0">
              <a:solidFill>
                <a:schemeClr val="bg1"/>
              </a:solidFill>
            </a:endParaRPr>
          </a:p>
        </p:txBody>
      </p:sp>
      <p:sp>
        <p:nvSpPr>
          <p:cNvPr id="10" name="Content Placeholder 9">
            <a:extLst>
              <a:ext uri="{FF2B5EF4-FFF2-40B4-BE49-F238E27FC236}">
                <a16:creationId xmlns:a16="http://schemas.microsoft.com/office/drawing/2014/main" id="{E660A593-EDB8-B675-DF4F-2633577BD24D}"/>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54534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31000">
              <a:srgbClr val="D4DEFF"/>
            </a:gs>
            <a:gs pos="17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Study 1: Results</a:t>
            </a:r>
            <a:endParaRPr lang="en-US" sz="40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sz="2800" dirty="0">
                <a:solidFill>
                  <a:schemeClr val="bg1"/>
                </a:solidFill>
                <a:latin typeface="+mj-lt"/>
              </a:rPr>
              <a:t>Compared to no experience of abortion, increased mortality risks after applying controls were evidenced for the following:</a:t>
            </a:r>
          </a:p>
          <a:p>
            <a:endParaRPr lang="en-US" sz="2800" dirty="0">
              <a:solidFill>
                <a:schemeClr val="bg1"/>
              </a:solidFill>
              <a:latin typeface="+mj-lt"/>
            </a:endParaRPr>
          </a:p>
          <a:p>
            <a:pPr lvl="1"/>
            <a:r>
              <a:rPr lang="en-US" sz="2800" b="1" dirty="0">
                <a:solidFill>
                  <a:schemeClr val="bg1"/>
                </a:solidFill>
                <a:latin typeface="+mj-lt"/>
              </a:rPr>
              <a:t>One abortion: </a:t>
            </a:r>
            <a:r>
              <a:rPr lang="en-US" sz="2800" dirty="0">
                <a:solidFill>
                  <a:schemeClr val="bg1"/>
                </a:solidFill>
                <a:latin typeface="+mj-lt"/>
              </a:rPr>
              <a:t>45% </a:t>
            </a:r>
          </a:p>
          <a:p>
            <a:pPr lvl="1"/>
            <a:r>
              <a:rPr lang="en-US" sz="2800" b="1" dirty="0">
                <a:solidFill>
                  <a:schemeClr val="bg1"/>
                </a:solidFill>
                <a:latin typeface="+mj-lt"/>
              </a:rPr>
              <a:t>Two abortions: </a:t>
            </a:r>
            <a:r>
              <a:rPr lang="en-US" sz="2800" dirty="0">
                <a:solidFill>
                  <a:schemeClr val="bg1"/>
                </a:solidFill>
                <a:latin typeface="+mj-lt"/>
              </a:rPr>
              <a:t>114% increased </a:t>
            </a:r>
          </a:p>
          <a:p>
            <a:pPr lvl="1"/>
            <a:r>
              <a:rPr lang="en-US" sz="2800" b="1" dirty="0">
                <a:solidFill>
                  <a:schemeClr val="bg1"/>
                </a:solidFill>
                <a:latin typeface="+mj-lt"/>
              </a:rPr>
              <a:t>Three abortions: </a:t>
            </a:r>
            <a:r>
              <a:rPr lang="en-US" sz="2800" dirty="0">
                <a:solidFill>
                  <a:schemeClr val="bg1"/>
                </a:solidFill>
                <a:latin typeface="+mj-lt"/>
              </a:rPr>
              <a:t>191% increased risk of death</a:t>
            </a:r>
          </a:p>
          <a:p>
            <a:endParaRPr lang="en-US" sz="2800" dirty="0">
              <a:solidFill>
                <a:schemeClr val="bg1"/>
              </a:solidFill>
              <a:latin typeface="+mj-lt"/>
            </a:endParaRPr>
          </a:p>
          <a:p>
            <a:r>
              <a:rPr lang="en-US" sz="2800" dirty="0">
                <a:solidFill>
                  <a:schemeClr val="bg1"/>
                </a:solidFill>
                <a:latin typeface="+mj-lt"/>
              </a:rPr>
              <a:t>Similarly, increased risks of death were equal to 44%, 86%, and 150% for 1, 2, and 3 natural losses respectively compared to no natural losses. </a:t>
            </a:r>
          </a:p>
          <a:p>
            <a:pPr marL="0" indent="0">
              <a:buNone/>
            </a:pPr>
            <a:endParaRPr lang="en-US" dirty="0"/>
          </a:p>
        </p:txBody>
      </p:sp>
    </p:spTree>
    <p:extLst>
      <p:ext uri="{BB962C8B-B14F-4D97-AF65-F5344CB8AC3E}">
        <p14:creationId xmlns:p14="http://schemas.microsoft.com/office/powerpoint/2010/main" val="1522758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31000">
              <a:srgbClr val="D4DEFF"/>
            </a:gs>
            <a:gs pos="17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bg1"/>
                </a:solidFill>
              </a:rPr>
              <a:t>Study 1: Results </a:t>
            </a:r>
            <a:endParaRPr lang="en-US" sz="4000" dirty="0">
              <a:solidFill>
                <a:schemeClr val="bg1"/>
              </a:solidFill>
            </a:endParaRPr>
          </a:p>
        </p:txBody>
      </p:sp>
      <p:sp>
        <p:nvSpPr>
          <p:cNvPr id="3" name="Content Placeholder 2"/>
          <p:cNvSpPr>
            <a:spLocks noGrp="1"/>
          </p:cNvSpPr>
          <p:nvPr>
            <p:ph sz="half" idx="1"/>
          </p:nvPr>
        </p:nvSpPr>
        <p:spPr>
          <a:xfrm>
            <a:off x="457200" y="1752600"/>
            <a:ext cx="4038600" cy="4724400"/>
          </a:xfrm>
        </p:spPr>
        <p:txBody>
          <a:bodyPr>
            <a:normAutofit fontScale="85000" lnSpcReduction="20000"/>
          </a:bodyPr>
          <a:lstStyle/>
          <a:p>
            <a:pPr marL="0" indent="0">
              <a:buNone/>
            </a:pPr>
            <a:r>
              <a:rPr lang="en-US" dirty="0">
                <a:solidFill>
                  <a:schemeClr val="bg1"/>
                </a:solidFill>
                <a:latin typeface="+mj-lt"/>
              </a:rPr>
              <a:t>Significantly decreased mortality risks were evidenced with multiple births: </a:t>
            </a:r>
          </a:p>
          <a:p>
            <a:endParaRPr lang="en-US" dirty="0">
              <a:solidFill>
                <a:schemeClr val="bg1"/>
              </a:solidFill>
              <a:latin typeface="+mj-lt"/>
            </a:endParaRPr>
          </a:p>
          <a:p>
            <a:pPr>
              <a:buFont typeface="Wingdings" charset="2"/>
              <a:buChar char="§"/>
            </a:pPr>
            <a:r>
              <a:rPr lang="en-US" dirty="0">
                <a:solidFill>
                  <a:schemeClr val="bg1"/>
                </a:solidFill>
                <a:latin typeface="+mj-lt"/>
              </a:rPr>
              <a:t>2 births were associated with an 83% lower risk of death compared to no births.</a:t>
            </a:r>
          </a:p>
          <a:p>
            <a:pPr>
              <a:buFont typeface="Wingdings" charset="2"/>
              <a:buChar char="§"/>
            </a:pPr>
            <a:endParaRPr lang="en-US" dirty="0">
              <a:solidFill>
                <a:schemeClr val="bg1"/>
              </a:solidFill>
              <a:latin typeface="+mj-lt"/>
            </a:endParaRPr>
          </a:p>
          <a:p>
            <a:pPr>
              <a:buFont typeface="Wingdings" charset="2"/>
              <a:buChar char="§"/>
            </a:pPr>
            <a:r>
              <a:rPr lang="en-US" dirty="0">
                <a:solidFill>
                  <a:schemeClr val="bg1"/>
                </a:solidFill>
                <a:latin typeface="+mj-lt"/>
              </a:rPr>
              <a:t>3 or more births corresponded to a 44% decreased risk over no births.  </a:t>
            </a:r>
          </a:p>
          <a:p>
            <a:pPr marL="0" indent="0">
              <a:buNone/>
            </a:pPr>
            <a:endParaRPr lang="en-US" dirty="0"/>
          </a:p>
        </p:txBody>
      </p:sp>
      <p:pic>
        <p:nvPicPr>
          <p:cNvPr id="6" name="Content Placeholder 5" descr="A group of people walking on a dock&#10;&#10;Description automatically generated">
            <a:extLst>
              <a:ext uri="{FF2B5EF4-FFF2-40B4-BE49-F238E27FC236}">
                <a16:creationId xmlns:a16="http://schemas.microsoft.com/office/drawing/2014/main" id="{B30CAC0A-4A5A-76B8-C41D-92BADCB4FD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1445" y="1752600"/>
            <a:ext cx="4038600" cy="3432573"/>
          </a:xfrm>
        </p:spPr>
      </p:pic>
    </p:spTree>
    <p:extLst>
      <p:ext uri="{BB962C8B-B14F-4D97-AF65-F5344CB8AC3E}">
        <p14:creationId xmlns:p14="http://schemas.microsoft.com/office/powerpoint/2010/main" val="7773951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863" y="609600"/>
            <a:ext cx="8839200" cy="2382818"/>
          </a:xfrm>
        </p:spPr>
        <p:txBody>
          <a:bodyPr>
            <a:noAutofit/>
          </a:bodyPr>
          <a:lstStyle/>
          <a:p>
            <a:r>
              <a:rPr lang="en-US" sz="2000" b="1" dirty="0"/>
              <a:t> </a:t>
            </a:r>
            <a:br>
              <a:rPr lang="en-US" sz="2000" dirty="0"/>
            </a:br>
            <a:r>
              <a:rPr lang="en-US" sz="2000" dirty="0">
                <a:solidFill>
                  <a:schemeClr val="bg1"/>
                </a:solidFill>
              </a:rPr>
              <a:t>Study 2: Reardon, D. C., &amp; Coleman, P. K. (2012). Short and Long Term Mortality Rates Associated with First Pregnancy Outcome: Population Register Based Study for Denmark 1980-2004. Medical Science Monitor, 18(9).</a:t>
            </a:r>
            <a:br>
              <a:rPr lang="en-US" sz="2000" dirty="0"/>
            </a:br>
            <a:endParaRPr lang="en-US" sz="3200" b="0" dirty="0">
              <a:solidFill>
                <a:schemeClr val="bg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200400"/>
            <a:ext cx="8229600" cy="1447800"/>
          </a:xfrm>
        </p:spPr>
      </p:pic>
    </p:spTree>
    <p:extLst>
      <p:ext uri="{BB962C8B-B14F-4D97-AF65-F5344CB8AC3E}">
        <p14:creationId xmlns:p14="http://schemas.microsoft.com/office/powerpoint/2010/main" val="2906475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alpha val="93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8229600" cy="4648200"/>
          </a:xfrm>
        </p:spPr>
        <p:txBody>
          <a:bodyPr>
            <a:normAutofit/>
          </a:bodyPr>
          <a:lstStyle/>
          <a:p>
            <a:pPr marL="0" indent="0">
              <a:buNone/>
            </a:pPr>
            <a:r>
              <a:rPr lang="en-US" sz="3600" b="1" dirty="0">
                <a:solidFill>
                  <a:schemeClr val="bg1"/>
                </a:solidFill>
                <a:latin typeface="+mj-lt"/>
              </a:rPr>
              <a:t>Study 2 Objectives</a:t>
            </a:r>
          </a:p>
          <a:p>
            <a:pPr marL="0" indent="0">
              <a:buNone/>
            </a:pPr>
            <a:endParaRPr lang="en-US" sz="3200" b="1" dirty="0">
              <a:solidFill>
                <a:schemeClr val="bg1"/>
              </a:solidFill>
              <a:latin typeface="+mj-lt"/>
            </a:endParaRPr>
          </a:p>
          <a:p>
            <a:pPr marL="0" indent="0">
              <a:buNone/>
            </a:pPr>
            <a:r>
              <a:rPr lang="en-US" sz="3200" dirty="0">
                <a:solidFill>
                  <a:schemeClr val="bg1"/>
                </a:solidFill>
                <a:latin typeface="+mj-lt"/>
              </a:rPr>
              <a:t>1. To examine mortality rates associated with first pregnancy outcome. </a:t>
            </a:r>
          </a:p>
          <a:p>
            <a:pPr marL="0" indent="0">
              <a:buNone/>
            </a:pPr>
            <a:endParaRPr lang="en-US" sz="3200" dirty="0">
              <a:solidFill>
                <a:schemeClr val="bg1"/>
              </a:solidFill>
              <a:latin typeface="+mj-lt"/>
            </a:endParaRPr>
          </a:p>
          <a:p>
            <a:pPr marL="0" indent="0">
              <a:buNone/>
            </a:pPr>
            <a:r>
              <a:rPr lang="en-US" sz="3200" dirty="0">
                <a:solidFill>
                  <a:schemeClr val="bg1"/>
                </a:solidFill>
                <a:latin typeface="+mj-lt"/>
              </a:rPr>
              <a:t>2. To examine differences in mortality rates associated with early abortion and late abortions (after 12 weeks).</a:t>
            </a:r>
          </a:p>
          <a:p>
            <a:pPr marL="0" indent="0">
              <a:buNone/>
            </a:pPr>
            <a:endParaRPr lang="en-US" dirty="0"/>
          </a:p>
        </p:txBody>
      </p:sp>
    </p:spTree>
    <p:extLst>
      <p:ext uri="{BB962C8B-B14F-4D97-AF65-F5344CB8AC3E}">
        <p14:creationId xmlns:p14="http://schemas.microsoft.com/office/powerpoint/2010/main" val="62822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Study 2: Results</a:t>
            </a:r>
          </a:p>
        </p:txBody>
      </p:sp>
      <p:sp>
        <p:nvSpPr>
          <p:cNvPr id="3" name="Content Placeholder 2"/>
          <p:cNvSpPr>
            <a:spLocks noGrp="1"/>
          </p:cNvSpPr>
          <p:nvPr>
            <p:ph idx="1"/>
          </p:nvPr>
        </p:nvSpPr>
        <p:spPr>
          <a:xfrm>
            <a:off x="685800" y="1676400"/>
            <a:ext cx="7543800" cy="4343400"/>
          </a:xfrm>
        </p:spPr>
        <p:txBody>
          <a:bodyPr>
            <a:normAutofit fontScale="40000" lnSpcReduction="20000"/>
          </a:bodyPr>
          <a:lstStyle/>
          <a:p>
            <a:endParaRPr lang="en-US" sz="4400" dirty="0"/>
          </a:p>
          <a:p>
            <a:r>
              <a:rPr lang="en-US" sz="6700" dirty="0">
                <a:solidFill>
                  <a:schemeClr val="bg1"/>
                </a:solidFill>
                <a:latin typeface="+mj-lt"/>
              </a:rPr>
              <a:t>Over 460,000 women had their 1</a:t>
            </a:r>
            <a:r>
              <a:rPr lang="en-US" sz="6700" baseline="30000" dirty="0">
                <a:solidFill>
                  <a:schemeClr val="bg1"/>
                </a:solidFill>
                <a:latin typeface="+mj-lt"/>
              </a:rPr>
              <a:t>st</a:t>
            </a:r>
            <a:r>
              <a:rPr lang="en-US" sz="6700" dirty="0">
                <a:solidFill>
                  <a:schemeClr val="bg1"/>
                </a:solidFill>
                <a:latin typeface="+mj-lt"/>
              </a:rPr>
              <a:t>  pregnancy between 1980 and 2004, of whom 2,238 died. </a:t>
            </a:r>
          </a:p>
          <a:p>
            <a:pPr marL="0" indent="0">
              <a:buNone/>
            </a:pPr>
            <a:endParaRPr lang="en-US" sz="6700" dirty="0">
              <a:solidFill>
                <a:schemeClr val="bg1"/>
              </a:solidFill>
              <a:latin typeface="+mj-lt"/>
            </a:endParaRPr>
          </a:p>
          <a:p>
            <a:r>
              <a:rPr lang="en-US" sz="6700" dirty="0">
                <a:solidFill>
                  <a:schemeClr val="bg1"/>
                </a:solidFill>
                <a:latin typeface="+mj-lt"/>
              </a:rPr>
              <a:t>Compared to women who delivered, the age and birth year adjusted cumulative risk of death for women who had a 1</a:t>
            </a:r>
            <a:r>
              <a:rPr lang="en-US" sz="6700" baseline="30000" dirty="0">
                <a:solidFill>
                  <a:schemeClr val="bg1"/>
                </a:solidFill>
                <a:latin typeface="+mj-lt"/>
              </a:rPr>
              <a:t>st</a:t>
            </a:r>
            <a:r>
              <a:rPr lang="en-US" sz="6700" dirty="0">
                <a:solidFill>
                  <a:schemeClr val="bg1"/>
                </a:solidFill>
                <a:latin typeface="+mj-lt"/>
              </a:rPr>
              <a:t> trimester abortion was significantly higher in all periods examined from 180 days (OR=1.84) through 10 years (OR=1.39).</a:t>
            </a:r>
          </a:p>
          <a:p>
            <a:endParaRPr lang="en-US" sz="5900" dirty="0">
              <a:latin typeface="+mj-lt"/>
            </a:endParaRPr>
          </a:p>
          <a:p>
            <a:endParaRPr lang="en-US" sz="5900" dirty="0">
              <a:latin typeface="+mj-lt"/>
            </a:endParaRPr>
          </a:p>
          <a:p>
            <a:pPr marL="0" indent="0">
              <a:buNone/>
            </a:pPr>
            <a:endParaRPr lang="en-US" sz="4400" dirty="0"/>
          </a:p>
          <a:p>
            <a:endParaRPr lang="en-US" sz="4400" dirty="0"/>
          </a:p>
        </p:txBody>
      </p:sp>
    </p:spTree>
    <p:extLst>
      <p:ext uri="{BB962C8B-B14F-4D97-AF65-F5344CB8AC3E}">
        <p14:creationId xmlns:p14="http://schemas.microsoft.com/office/powerpoint/2010/main" val="400693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Study 2: Results</a:t>
            </a:r>
            <a:endParaRPr lang="en-US" dirty="0">
              <a:solidFill>
                <a:schemeClr val="bg1"/>
              </a:solidFill>
            </a:endParaRPr>
          </a:p>
        </p:txBody>
      </p:sp>
      <p:sp>
        <p:nvSpPr>
          <p:cNvPr id="3" name="Content Placeholder 2"/>
          <p:cNvSpPr>
            <a:spLocks noGrp="1"/>
          </p:cNvSpPr>
          <p:nvPr>
            <p:ph idx="1"/>
          </p:nvPr>
        </p:nvSpPr>
        <p:spPr>
          <a:xfrm>
            <a:off x="762000" y="2057400"/>
            <a:ext cx="7620000" cy="3810000"/>
          </a:xfrm>
        </p:spPr>
        <p:txBody>
          <a:bodyPr>
            <a:normAutofit lnSpcReduction="10000"/>
          </a:bodyPr>
          <a:lstStyle/>
          <a:p>
            <a:r>
              <a:rPr lang="en-US" sz="2800" dirty="0">
                <a:solidFill>
                  <a:schemeClr val="bg1"/>
                </a:solidFill>
                <a:latin typeface="+mj-lt"/>
              </a:rPr>
              <a:t>The risk of death was significantly higher for women who had abortions after 12 weeks from one year (OR=4.31) through 10 years (OR=2.41). </a:t>
            </a:r>
          </a:p>
          <a:p>
            <a:endParaRPr lang="en-US" sz="2800" dirty="0">
              <a:solidFill>
                <a:schemeClr val="bg1"/>
              </a:solidFill>
              <a:latin typeface="+mj-lt"/>
            </a:endParaRPr>
          </a:p>
          <a:p>
            <a:r>
              <a:rPr lang="en-US" sz="2800" dirty="0">
                <a:solidFill>
                  <a:schemeClr val="bg1"/>
                </a:solidFill>
                <a:latin typeface="+mj-lt"/>
              </a:rPr>
              <a:t>For women who miscarried, the risk was significantly higher for cumulative deaths through 4 years (OR=1.75) and at 10 years (OR=1.48).</a:t>
            </a:r>
          </a:p>
          <a:p>
            <a:endParaRPr lang="en-US" dirty="0"/>
          </a:p>
          <a:p>
            <a:pPr marL="0" indent="0">
              <a:buNone/>
            </a:pPr>
            <a:endParaRPr lang="en-US" dirty="0"/>
          </a:p>
        </p:txBody>
      </p:sp>
    </p:spTree>
    <p:extLst>
      <p:ext uri="{BB962C8B-B14F-4D97-AF65-F5344CB8AC3E}">
        <p14:creationId xmlns:p14="http://schemas.microsoft.com/office/powerpoint/2010/main" val="23475830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83000"/>
                <a:shade val="97000"/>
                <a:satMod val="230000"/>
              </a:schemeClr>
            </a:gs>
            <a:gs pos="82000">
              <a:schemeClr val="bg2">
                <a:shade val="35000"/>
                <a:satMod val="2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Specific Objectives</a:t>
            </a:r>
          </a:p>
        </p:txBody>
      </p:sp>
      <p:sp>
        <p:nvSpPr>
          <p:cNvPr id="3" name="Content Placeholder 2"/>
          <p:cNvSpPr>
            <a:spLocks noGrp="1"/>
          </p:cNvSpPr>
          <p:nvPr>
            <p:ph idx="1"/>
          </p:nvPr>
        </p:nvSpPr>
        <p:spPr/>
        <p:txBody>
          <a:bodyPr>
            <a:normAutofit/>
          </a:bodyPr>
          <a:lstStyle/>
          <a:p>
            <a:pPr marL="0" indent="0">
              <a:buNone/>
            </a:pPr>
            <a:r>
              <a:rPr lang="en-US" sz="2800" dirty="0">
                <a:latin typeface="+mj-lt"/>
              </a:rPr>
              <a:t>1. Address the myriad ways that abortion may be directly and indirectly associated with an increased probability of dying in the days, months, and years following abortion.</a:t>
            </a:r>
          </a:p>
          <a:p>
            <a:pPr marL="0" indent="0">
              <a:buNone/>
            </a:pPr>
            <a:endParaRPr lang="en-US" sz="2800" dirty="0">
              <a:latin typeface="+mj-lt"/>
            </a:endParaRPr>
          </a:p>
          <a:p>
            <a:pPr marL="0" indent="0">
              <a:buNone/>
            </a:pPr>
            <a:r>
              <a:rPr lang="en-US" sz="2800" dirty="0">
                <a:latin typeface="+mj-lt"/>
              </a:rPr>
              <a:t>2. Explain how childbirth is often health enhancing for women and is thereby associated with a lower probability of death in the short- and long-term.</a:t>
            </a:r>
          </a:p>
        </p:txBody>
      </p:sp>
    </p:spTree>
    <p:extLst>
      <p:ext uri="{BB962C8B-B14F-4D97-AF65-F5344CB8AC3E}">
        <p14:creationId xmlns:p14="http://schemas.microsoft.com/office/powerpoint/2010/main" val="39745314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7496"/>
            <a:ext cx="8625840" cy="1240304"/>
          </a:xfrm>
        </p:spPr>
        <p:txBody>
          <a:bodyPr>
            <a:normAutofit/>
          </a:bodyPr>
          <a:lstStyle/>
          <a:p>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304752"/>
            <a:ext cx="5791200" cy="4343400"/>
          </a:xfrm>
        </p:spPr>
      </p:pic>
      <p:sp>
        <p:nvSpPr>
          <p:cNvPr id="6" name="Rectangle 5"/>
          <p:cNvSpPr/>
          <p:nvPr/>
        </p:nvSpPr>
        <p:spPr>
          <a:xfrm>
            <a:off x="365760" y="228600"/>
            <a:ext cx="8458200" cy="1938992"/>
          </a:xfrm>
          <a:prstGeom prst="rect">
            <a:avLst/>
          </a:prstGeom>
        </p:spPr>
        <p:txBody>
          <a:bodyPr wrap="square">
            <a:spAutoFit/>
          </a:bodyPr>
          <a:lstStyle/>
          <a:p>
            <a:r>
              <a:rPr lang="en-US" sz="2400" b="1" dirty="0">
                <a:latin typeface="+mj-lt"/>
              </a:rPr>
              <a:t>University of Chile researcher, </a:t>
            </a:r>
            <a:r>
              <a:rPr lang="en-US" sz="2400" b="1" dirty="0" err="1">
                <a:latin typeface="+mj-lt"/>
              </a:rPr>
              <a:t>Elard</a:t>
            </a:r>
            <a:r>
              <a:rPr lang="en-US" sz="2400" b="1" dirty="0">
                <a:latin typeface="+mj-lt"/>
              </a:rPr>
              <a:t> Koch published </a:t>
            </a:r>
            <a:r>
              <a:rPr lang="en-US" sz="2400" b="1">
                <a:latin typeface="+mj-lt"/>
              </a:rPr>
              <a:t>a paper </a:t>
            </a:r>
            <a:r>
              <a:rPr lang="en-US" sz="2400" b="1" dirty="0">
                <a:latin typeface="+mj-lt"/>
              </a:rPr>
              <a:t>in the Journal </a:t>
            </a:r>
            <a:r>
              <a:rPr lang="en-US" sz="2400" b="1" i="1" dirty="0" err="1">
                <a:latin typeface="+mj-lt"/>
              </a:rPr>
              <a:t>PLos</a:t>
            </a:r>
            <a:r>
              <a:rPr lang="en-US" sz="2400" b="1" i="1" dirty="0">
                <a:latin typeface="+mj-lt"/>
              </a:rPr>
              <a:t> One </a:t>
            </a:r>
            <a:r>
              <a:rPr lang="en-US" sz="2400" b="1" dirty="0">
                <a:latin typeface="+mj-lt"/>
              </a:rPr>
              <a:t>titled </a:t>
            </a:r>
            <a:r>
              <a:rPr lang="en-US" sz="2400" b="1" i="1" dirty="0">
                <a:latin typeface="+mj-lt"/>
              </a:rPr>
              <a:t>“Women’s Education Level, Maternal Health Facilities, Abortion Legislation and Maternal Deaths:  A Natural Experiment in Chile from 1957 to 2007” </a:t>
            </a:r>
          </a:p>
        </p:txBody>
      </p:sp>
    </p:spTree>
    <p:extLst>
      <p:ext uri="{BB962C8B-B14F-4D97-AF65-F5344CB8AC3E}">
        <p14:creationId xmlns:p14="http://schemas.microsoft.com/office/powerpoint/2010/main" val="1871602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57200" y="4648200"/>
            <a:ext cx="8382000" cy="1828800"/>
          </a:xfrm>
        </p:spPr>
        <p:txBody>
          <a:bodyPr>
            <a:normAutofit fontScale="92500" lnSpcReduction="20000"/>
          </a:bodyPr>
          <a:lstStyle/>
          <a:p>
            <a:pPr marL="0" indent="0">
              <a:buNone/>
            </a:pPr>
            <a:r>
              <a:rPr lang="en-US" sz="3000" dirty="0">
                <a:latin typeface="+mj-lt"/>
              </a:rPr>
              <a:t>The researchers accessed the Chilean National Institutes of Statistics for governmental data on maternal deaths and live births from 1957 to 2007. Vital registration in Chile is virtually complete, yielding high quality data.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8381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Study Objectives</a:t>
            </a:r>
          </a:p>
        </p:txBody>
      </p:sp>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sz="3600" dirty="0">
                <a:latin typeface="+mj-lt"/>
              </a:rPr>
              <a:t>He assessed variables related to maternal mortality reduction in Chile since therapeutic abortion was made illegal in 1989.</a:t>
            </a:r>
          </a:p>
        </p:txBody>
      </p:sp>
    </p:spTree>
    <p:extLst>
      <p:ext uri="{BB962C8B-B14F-4D97-AF65-F5344CB8AC3E}">
        <p14:creationId xmlns:p14="http://schemas.microsoft.com/office/powerpoint/2010/main" val="3289690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Results</a:t>
            </a:r>
          </a:p>
        </p:txBody>
      </p:sp>
      <p:sp>
        <p:nvSpPr>
          <p:cNvPr id="4" name="Content Placeholder 3"/>
          <p:cNvSpPr>
            <a:spLocks noGrp="1"/>
          </p:cNvSpPr>
          <p:nvPr>
            <p:ph sz="half" idx="2"/>
          </p:nvPr>
        </p:nvSpPr>
        <p:spPr>
          <a:xfrm>
            <a:off x="4267200" y="1676400"/>
            <a:ext cx="4419600" cy="4449763"/>
          </a:xfrm>
        </p:spPr>
        <p:txBody>
          <a:bodyPr>
            <a:normAutofit fontScale="92500" lnSpcReduction="20000"/>
          </a:bodyPr>
          <a:lstStyle/>
          <a:p>
            <a:pPr marL="0" indent="0">
              <a:buNone/>
            </a:pPr>
            <a:r>
              <a:rPr lang="en-US" dirty="0">
                <a:latin typeface="+mj-lt"/>
              </a:rPr>
              <a:t>After abortion prohibition, maternal mortality decreased from 41.3 to 12.7 per 100,000 live births ―a decrease of 69.2% in fourteen years. </a:t>
            </a:r>
          </a:p>
          <a:p>
            <a:pPr marL="0" indent="0">
              <a:buNone/>
            </a:pPr>
            <a:endParaRPr lang="en-US" dirty="0">
              <a:latin typeface="+mj-lt"/>
            </a:endParaRPr>
          </a:p>
          <a:p>
            <a:pPr marL="0" indent="0">
              <a:buNone/>
            </a:pPr>
            <a:r>
              <a:rPr lang="en-US" dirty="0">
                <a:latin typeface="+mj-lt"/>
              </a:rPr>
              <a:t>In 2007, the absolute risk of dying from abortion in Chile was 0.046 per 100,000 women of fertile age ―one in two million women between 15 and 49 years old. </a:t>
            </a:r>
          </a:p>
          <a:p>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19200" y="533400"/>
            <a:ext cx="2286000" cy="5760659"/>
          </a:xfrm>
        </p:spPr>
      </p:pic>
    </p:spTree>
    <p:extLst>
      <p:ext uri="{BB962C8B-B14F-4D97-AF65-F5344CB8AC3E}">
        <p14:creationId xmlns:p14="http://schemas.microsoft.com/office/powerpoint/2010/main" val="665474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sp>
        <p:nvSpPr>
          <p:cNvPr id="3" name="Rectangle 2"/>
          <p:cNvSpPr/>
          <p:nvPr/>
        </p:nvSpPr>
        <p:spPr>
          <a:xfrm>
            <a:off x="685800" y="914400"/>
            <a:ext cx="7787640" cy="5016758"/>
          </a:xfrm>
          <a:prstGeom prst="rect">
            <a:avLst/>
          </a:prstGeom>
        </p:spPr>
        <p:txBody>
          <a:bodyPr wrap="square">
            <a:spAutoFit/>
          </a:bodyPr>
          <a:lstStyle/>
          <a:p>
            <a:r>
              <a:rPr lang="en-US" sz="4000" dirty="0">
                <a:latin typeface="+mj-lt"/>
              </a:rPr>
              <a:t>The study clearly demonstrated that contrary to a frequently voiced (yet never empirically substantiated) claim by researchers and policymakers, illegal abortion did not result in increased maternal deaths due to clandestine abortions. </a:t>
            </a:r>
          </a:p>
        </p:txBody>
      </p:sp>
    </p:spTree>
    <p:extLst>
      <p:ext uri="{BB962C8B-B14F-4D97-AF65-F5344CB8AC3E}">
        <p14:creationId xmlns:p14="http://schemas.microsoft.com/office/powerpoint/2010/main" val="859610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29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Stacy </a:t>
            </a:r>
            <a:r>
              <a:rPr lang="en-US" dirty="0" err="1"/>
              <a:t>Zallie</a:t>
            </a:r>
            <a:r>
              <a:rPr lang="en-US" dirty="0"/>
              <a:t> (1981-2002)</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593209"/>
            <a:ext cx="3581400" cy="4638639"/>
          </a:xfrm>
        </p:spPr>
      </p:pic>
    </p:spTree>
    <p:extLst>
      <p:ext uri="{BB962C8B-B14F-4D97-AF65-F5344CB8AC3E}">
        <p14:creationId xmlns:p14="http://schemas.microsoft.com/office/powerpoint/2010/main" val="3688797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6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Rectangle 1"/>
          <p:cNvSpPr/>
          <p:nvPr/>
        </p:nvSpPr>
        <p:spPr>
          <a:xfrm>
            <a:off x="566057" y="685800"/>
            <a:ext cx="8001000" cy="5509200"/>
          </a:xfrm>
          <a:prstGeom prst="rect">
            <a:avLst/>
          </a:prstGeom>
        </p:spPr>
        <p:txBody>
          <a:bodyPr wrap="square">
            <a:spAutoFit/>
          </a:bodyPr>
          <a:lstStyle/>
          <a:p>
            <a:r>
              <a:rPr lang="en-US" sz="3200" dirty="0">
                <a:latin typeface="+mj-lt"/>
              </a:rPr>
              <a:t>At age 20 as a result of pressure from her boyfriend,  Stacy underwent an abortion.  Shortly afterwards she asked for psychiatric help, but she ended therapy after only 3 months. Sadly after several suicide attempts, she hung herself in her room. Her parents didn’t know about the abortion until after her death. In her suicide note she expressed desire to be reunited with her unborn baby, “Brittany Leigh”. </a:t>
            </a:r>
          </a:p>
        </p:txBody>
      </p:sp>
    </p:spTree>
    <p:extLst>
      <p:ext uri="{BB962C8B-B14F-4D97-AF65-F5344CB8AC3E}">
        <p14:creationId xmlns:p14="http://schemas.microsoft.com/office/powerpoint/2010/main" val="3632921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23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457200" y="274638"/>
            <a:ext cx="8382000" cy="1325562"/>
          </a:xfrm>
        </p:spPr>
        <p:txBody>
          <a:bodyPr>
            <a:noAutofit/>
          </a:bodyPr>
          <a:lstStyle/>
          <a:p>
            <a:r>
              <a:rPr lang="en-US" sz="2800" dirty="0"/>
              <a:t>Stacy’s dad started an organization in Stacy’s name to assist women suffering from an abortion find the help they need.</a:t>
            </a:r>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088393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919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3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838200"/>
            <a:ext cx="8382000" cy="5257800"/>
          </a:xfrm>
        </p:spPr>
        <p:txBody>
          <a:bodyPr>
            <a:noAutofit/>
          </a:bodyPr>
          <a:lstStyle/>
          <a:p>
            <a:pPr marL="0" indent="0">
              <a:buNone/>
            </a:pPr>
            <a:r>
              <a:rPr lang="en-US" sz="2800" dirty="0">
                <a:latin typeface="+mj-lt"/>
              </a:rPr>
              <a:t>The personal impact of abortion is often profound human suffering, with the most serious cases, like that of Stacy </a:t>
            </a:r>
            <a:r>
              <a:rPr lang="en-US" sz="2800" dirty="0" err="1">
                <a:latin typeface="+mj-lt"/>
              </a:rPr>
              <a:t>Zallie</a:t>
            </a:r>
            <a:r>
              <a:rPr lang="en-US" sz="2800" dirty="0">
                <a:latin typeface="+mj-lt"/>
              </a:rPr>
              <a:t>, entailing lives full of potential, needlessly ending long before they should. Continued denial and distortion of the literature by abortion clinic personnel, the media, and professional organizations , leaves hundreds of thousands of women untreated like Stacy. Each day a significant number similarly find the shame, loss, and depression of abortion simply incompatible with life. </a:t>
            </a:r>
          </a:p>
        </p:txBody>
      </p:sp>
    </p:spTree>
    <p:extLst>
      <p:ext uri="{BB962C8B-B14F-4D97-AF65-F5344CB8AC3E}">
        <p14:creationId xmlns:p14="http://schemas.microsoft.com/office/powerpoint/2010/main" val="2279066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83000"/>
                <a:shade val="97000"/>
                <a:satMod val="230000"/>
              </a:schemeClr>
            </a:gs>
            <a:gs pos="49000">
              <a:schemeClr val="bg2">
                <a:shade val="35000"/>
                <a:satMod val="2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Specific Objectives</a:t>
            </a:r>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a:latin typeface="+mj-lt"/>
              </a:rPr>
              <a:t>3. Describe the problems in data collection and reporting that have distorted the truth regarding the relative risks of abortion and childbirth.</a:t>
            </a:r>
          </a:p>
          <a:p>
            <a:pPr marL="0" indent="0">
              <a:buNone/>
            </a:pPr>
            <a:endParaRPr lang="en-US" sz="2800" dirty="0">
              <a:latin typeface="+mj-lt"/>
            </a:endParaRPr>
          </a:p>
          <a:p>
            <a:pPr marL="0" indent="0">
              <a:buNone/>
            </a:pPr>
            <a:r>
              <a:rPr lang="en-US" sz="2800" dirty="0">
                <a:latin typeface="+mj-lt"/>
              </a:rPr>
              <a:t>4. Cover record-based studies and explain why they offer the most defensible data when attempting to illuminate the relative risk of death with abortion compared to childbirth. </a:t>
            </a:r>
          </a:p>
          <a:p>
            <a:pPr marL="0" indent="0">
              <a:buNone/>
            </a:pPr>
            <a:endParaRPr lang="en-US" sz="2800" dirty="0">
              <a:latin typeface="+mj-lt"/>
            </a:endParaRPr>
          </a:p>
          <a:p>
            <a:pPr marL="0" indent="0">
              <a:buNone/>
            </a:pPr>
            <a:r>
              <a:rPr lang="en-US" sz="2800" dirty="0">
                <a:latin typeface="+mj-lt"/>
              </a:rPr>
              <a:t>5. Discussion of a record-based study employing Danish Health Registries that Dr. Coleman conducted with colleagues.    </a:t>
            </a: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725357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CB603D-BA18-AE66-7EBE-37F408726C28}"/>
              </a:ext>
            </a:extLst>
          </p:cNvPr>
          <p:cNvSpPr txBox="1"/>
          <p:nvPr/>
        </p:nvSpPr>
        <p:spPr>
          <a:xfrm>
            <a:off x="457200" y="414360"/>
            <a:ext cx="8077200" cy="6170728"/>
          </a:xfrm>
          <a:prstGeom prst="rect">
            <a:avLst/>
          </a:prstGeom>
          <a:noFill/>
        </p:spPr>
        <p:txBody>
          <a:bodyPr wrap="square">
            <a:spAutoFit/>
          </a:bodyPr>
          <a:lstStyle/>
          <a:p>
            <a:pPr marL="0" marR="0">
              <a:lnSpc>
                <a:spcPct val="107000"/>
              </a:lnSpc>
              <a:spcBef>
                <a:spcPts val="0"/>
              </a:spcBef>
              <a:spcAft>
                <a:spcPts val="800"/>
              </a:spcAft>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Akman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Uguz</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F., &amp; Kaya, N. (2007). Postpartum-onset major depression is associated with personality disorders. Comprehensive psychiatry, 48(4), 343–347. https://doi.org/10.1016/j.comppsych.2007.03.005</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Appleby L (1991) Suicide after pregnancy and the first postnatal year. British Medical Journal, 302: 137–140.</a:t>
            </a:r>
          </a:p>
          <a:p>
            <a:pPr marL="0" marR="0">
              <a:lnSpc>
                <a:spcPct val="107000"/>
              </a:lnSpc>
              <a:spcBef>
                <a:spcPts val="0"/>
              </a:spcBef>
              <a:spcAft>
                <a:spcPts val="800"/>
              </a:spcAft>
            </a:pP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Bartlett, L. A. et al.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(2004). Risk Factors for Legal Induced Abortion-Related Mortality in the United States. Obstetrics &amp; Gynecology, 103 (4), 729–37.</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Chang, J., Elam-Evans, L. D., Berg, C. J., Herndon, J., Flowers, L., Seed, K. A.,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Syverson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 J. (2003). Pregnancy-related mortality surveillance-United States, 1991–1999. MMWR, 52, 1–8. </a:t>
            </a:r>
          </a:p>
          <a:p>
            <a:pPr marL="0" marR="0">
              <a:lnSpc>
                <a:spcPct val="107000"/>
              </a:lnSpc>
              <a:spcBef>
                <a:spcPts val="0"/>
              </a:spcBef>
              <a:spcAft>
                <a:spcPts val="800"/>
              </a:spcAft>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Deave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 (2005). Associations between child development and women’s attitudes to pregnancy and motherhood. Journal of Reproductive and Infant Psychology, 23(1), 63-75.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10.1080/02646830512331330938</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Ellison, K. (2005). The mommy brain: How motherhood makes us smarter. Basic Books: Philadelphia, PA.</a:t>
            </a:r>
          </a:p>
          <a:p>
            <a:pPr marL="0" marR="0">
              <a:lnSpc>
                <a:spcPct val="107000"/>
              </a:lnSpc>
              <a:spcBef>
                <a:spcPts val="0"/>
              </a:spcBef>
              <a:spcAft>
                <a:spcPts val="800"/>
              </a:spcAft>
            </a:pPr>
            <a:r>
              <a:rPr lang="fr-FR" sz="1600" kern="100" dirty="0" err="1">
                <a:effectLst/>
                <a:latin typeface="Calibri" panose="020F0502020204030204" pitchFamily="34" charset="0"/>
                <a:ea typeface="Calibri" panose="020F0502020204030204" pitchFamily="34" charset="0"/>
                <a:cs typeface="Times New Roman" panose="02020603050405020304" pitchFamily="18" charset="0"/>
              </a:rPr>
              <a:t>Gissler</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M., Berg, C., Bouvier-Colle, M., </a:t>
            </a:r>
            <a:r>
              <a:rPr lang="fr-FR" sz="1600" kern="100" dirty="0" err="1">
                <a:effectLst/>
                <a:latin typeface="Calibri" panose="020F0502020204030204" pitchFamily="34" charset="0"/>
                <a:ea typeface="Calibri" panose="020F0502020204030204" pitchFamily="34" charset="0"/>
                <a:cs typeface="Times New Roman" panose="02020603050405020304" pitchFamily="18" charset="0"/>
              </a:rPr>
              <a:t>Buekins</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P. (2004).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Pregnancy-associated mortality after birth, spontaneous abortion, or induced abortion in Finland, 1987-2000. American Journal of Obstetrics and Gynecology, 190, 422-427.</a:t>
            </a:r>
          </a:p>
          <a:p>
            <a:pPr>
              <a:lnSpc>
                <a:spcPct val="107000"/>
              </a:lnSpc>
              <a:spcAft>
                <a:spcPts val="800"/>
              </a:spcAft>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Gissler</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 et al. (2005). Injury deaths, suicides and homicides associated with pregnancy, Finland 1987-2000. European Journal of Public Health, 15, 459-463. </a:t>
            </a: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272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D97590-E8BB-3AD4-61A9-FB4E07E8DF45}"/>
              </a:ext>
            </a:extLst>
          </p:cNvPr>
          <p:cNvSpPr txBox="1"/>
          <p:nvPr/>
        </p:nvSpPr>
        <p:spPr>
          <a:xfrm>
            <a:off x="342900" y="152400"/>
            <a:ext cx="8458200" cy="7419916"/>
          </a:xfrm>
          <a:prstGeom prst="rect">
            <a:avLst/>
          </a:prstGeom>
          <a:noFill/>
        </p:spPr>
        <p:txBody>
          <a:bodyPr wrap="square">
            <a:spAutoFit/>
          </a:bodyPr>
          <a:lstStyle/>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Gissler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Karalis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Ulander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V.M. (2015). Decreased suicide rate after induced abortion, after the Current Care Guidelines in Finland 1987-2012.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Scand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J Public Health, 43(1), 99-101.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Kinsley, C. H., Lambert, K. G. (2006). The maternal brain. Scientific American, 294, 72-76. Retrieved from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https://kennedy.auhsd.us/view/4658.pdf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Lindahl V, Pearson JL,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Colpe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 Prevalence of suicidality during pregnancy and the postpartum. Arch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Womens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Health. 2005;8:77–87.</a:t>
            </a:r>
          </a:p>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Rokach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(2004). Giving life: Loneliness, pregnancy, and motherhood. Social Behavior and Personality, 32(7), 691-702.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10.2224/sbp.2004.32.7.691.</a:t>
            </a:r>
          </a:p>
          <a:p>
            <a:pPr marL="0" marR="0">
              <a:lnSpc>
                <a:spcPct val="107000"/>
              </a:lnSpc>
              <a:spcBef>
                <a:spcPts val="0"/>
              </a:spcBef>
              <a:spcAft>
                <a:spcPts val="80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Schiff, M. A., &amp; Grossman, D. C. (2006). Adverse perinatal outcomes and risk for postpartum suicide attempt in Washington state, 1987-2001.</a:t>
            </a:r>
            <a:r>
              <a:rPr lang="en-US" sz="1800" kern="100" dirty="0">
                <a:solidFill>
                  <a:srgbClr val="212121"/>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Pediatrics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118</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e669–e675.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https://doi.org/10.1542/peds.2006-0116</a:t>
            </a:r>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Turner, L. A., Kramer, M. S., Liu, S., &amp; Maternal Mortality and Morbidity Study Group of the Canadian Perinatal Surveillance System (2002). Cause-specific mortality during and after pregnancy and the definition of maternal death.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Chronic diseases in Canada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23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31–36.</a:t>
            </a:r>
          </a:p>
          <a:p>
            <a:pPr>
              <a:lnSpc>
                <a:spcPct val="107000"/>
              </a:lnSpc>
              <a:spcAft>
                <a:spcPts val="800"/>
              </a:spcAft>
            </a:pP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Whiffen</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V. E., &amp;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Gotlib</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I. H. (1993). Comparison of postpartum and </a:t>
            </a:r>
            <a:r>
              <a:rPr lang="en-US" sz="1800" kern="100" dirty="0" err="1">
                <a:effectLst/>
                <a:latin typeface="Segoe UI" panose="020B0502040204020203" pitchFamily="34" charset="0"/>
                <a:ea typeface="Calibri" panose="020F0502020204030204" pitchFamily="34" charset="0"/>
                <a:cs typeface="Times New Roman" panose="02020603050405020304" pitchFamily="18" charset="0"/>
              </a:rPr>
              <a:t>nonpostpartum</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 depression: clinical presentation, psychiatric history, and psychosocial functioning.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Journal of consulting and clinical psychology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61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485–494. https://doi.org/10.1037//0022-006x.61.3.485h</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9085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5419836" y="2308011"/>
            <a:ext cx="3630275" cy="3558029"/>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900"/>
          </a:p>
        </p:txBody>
      </p:sp>
      <p:sp>
        <p:nvSpPr>
          <p:cNvPr id="3" name="TextBox 3"/>
          <p:cNvSpPr txBox="1"/>
          <p:nvPr/>
        </p:nvSpPr>
        <p:spPr>
          <a:xfrm>
            <a:off x="514350" y="2173300"/>
            <a:ext cx="4777357" cy="1477840"/>
          </a:xfrm>
          <a:prstGeom prst="rect">
            <a:avLst/>
          </a:prstGeom>
        </p:spPr>
        <p:txBody>
          <a:bodyPr lIns="0" tIns="0" rIns="0" bIns="0" rtlCol="0" anchor="t">
            <a:spAutoFit/>
          </a:bodyPr>
          <a:lstStyle/>
          <a:p>
            <a:pPr>
              <a:lnSpc>
                <a:spcPts val="3933"/>
              </a:lnSpc>
            </a:pPr>
            <a:r>
              <a:rPr lang="en-US" sz="3026" spc="15"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391383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pPr algn="ctr"/>
            <a:br>
              <a:rPr lang="en-US" sz="4000">
                <a:solidFill>
                  <a:schemeClr val="bg1"/>
                </a:solidFill>
              </a:rPr>
            </a:br>
            <a:br>
              <a:rPr lang="en-US" sz="4000">
                <a:solidFill>
                  <a:schemeClr val="bg1"/>
                </a:solidFill>
              </a:rPr>
            </a:br>
            <a:r>
              <a:rPr lang="en-US" sz="4000">
                <a:solidFill>
                  <a:schemeClr val="bg1"/>
                </a:solidFill>
              </a:rPr>
              <a:t>Direct </a:t>
            </a:r>
            <a:r>
              <a:rPr lang="en-US" sz="4000" dirty="0">
                <a:solidFill>
                  <a:schemeClr val="bg1"/>
                </a:solidFill>
              </a:rPr>
              <a:t>Causes of </a:t>
            </a:r>
            <a:br>
              <a:rPr lang="en-US" sz="4000" dirty="0">
                <a:solidFill>
                  <a:schemeClr val="bg1"/>
                </a:solidFill>
              </a:rPr>
            </a:br>
            <a:r>
              <a:rPr lang="en-US" sz="4000" dirty="0">
                <a:solidFill>
                  <a:schemeClr val="bg1"/>
                </a:solidFill>
              </a:rPr>
              <a:t>Abortion-Related Deaths</a:t>
            </a:r>
          </a:p>
        </p:txBody>
      </p:sp>
      <p:sp>
        <p:nvSpPr>
          <p:cNvPr id="3" name="Content Placeholder 2"/>
          <p:cNvSpPr>
            <a:spLocks noGrp="1"/>
          </p:cNvSpPr>
          <p:nvPr>
            <p:ph idx="1"/>
          </p:nvPr>
        </p:nvSpPr>
        <p:spPr>
          <a:xfrm>
            <a:off x="457200" y="1676400"/>
            <a:ext cx="8229600" cy="4525963"/>
          </a:xfrm>
        </p:spPr>
        <p:txBody>
          <a:bodyPr>
            <a:normAutofit/>
          </a:bodyPr>
          <a:lstStyle/>
          <a:p>
            <a:pPr marL="0" indent="0">
              <a:buNone/>
            </a:pPr>
            <a:r>
              <a:rPr lang="en-US" sz="3600" b="1" dirty="0">
                <a:solidFill>
                  <a:schemeClr val="bg1"/>
                </a:solidFill>
                <a:latin typeface="+mj-lt"/>
              </a:rPr>
              <a:t>According to Chang et al. (2003), the three main causes of abortion-related deaths are: </a:t>
            </a:r>
          </a:p>
          <a:p>
            <a:pPr marL="0" indent="0">
              <a:buNone/>
            </a:pPr>
            <a:endParaRPr lang="en-US" sz="3600" b="1" dirty="0">
              <a:solidFill>
                <a:schemeClr val="bg1"/>
              </a:solidFill>
              <a:latin typeface="+mj-lt"/>
            </a:endParaRPr>
          </a:p>
          <a:p>
            <a:pPr marL="0" indent="0">
              <a:buNone/>
            </a:pPr>
            <a:r>
              <a:rPr lang="en-US" sz="3600" b="1" dirty="0">
                <a:solidFill>
                  <a:schemeClr val="bg1"/>
                </a:solidFill>
                <a:latin typeface="+mj-lt"/>
              </a:rPr>
              <a:t>1) Infection (33.9%)</a:t>
            </a:r>
          </a:p>
          <a:p>
            <a:pPr marL="0" indent="0">
              <a:buNone/>
            </a:pPr>
            <a:r>
              <a:rPr lang="en-US" sz="3600" b="1" dirty="0">
                <a:solidFill>
                  <a:schemeClr val="bg1"/>
                </a:solidFill>
                <a:latin typeface="+mj-lt"/>
              </a:rPr>
              <a:t>2) Hemorrhage (21.8%)</a:t>
            </a:r>
          </a:p>
          <a:p>
            <a:pPr marL="0" indent="0">
              <a:buNone/>
            </a:pPr>
            <a:r>
              <a:rPr lang="en-US" sz="3600" b="1" dirty="0">
                <a:solidFill>
                  <a:schemeClr val="bg1"/>
                </a:solidFill>
                <a:latin typeface="+mj-lt"/>
              </a:rPr>
              <a:t>3) Embolism (13.9%).</a:t>
            </a:r>
          </a:p>
          <a:p>
            <a:pPr marL="0" indent="0">
              <a:buNone/>
            </a:pPr>
            <a:endParaRPr lang="en-US" b="1" dirty="0">
              <a:solidFill>
                <a:schemeClr val="bg1"/>
              </a:solidFill>
              <a:latin typeface="+mj-lt"/>
            </a:endParaRPr>
          </a:p>
          <a:p>
            <a:pPr marL="0" indent="0">
              <a:buNone/>
            </a:pPr>
            <a:endParaRPr lang="en-US" b="1" dirty="0">
              <a:solidFill>
                <a:schemeClr val="bg1"/>
              </a:solidFill>
              <a:latin typeface="+mj-lt"/>
            </a:endParaRPr>
          </a:p>
          <a:p>
            <a:pPr marL="0" indent="0">
              <a:buNone/>
            </a:pPr>
            <a:endParaRPr lang="en-US" b="1" dirty="0">
              <a:solidFill>
                <a:schemeClr val="bg1"/>
              </a:solidFill>
              <a:latin typeface="+mj-lt"/>
            </a:endParaRPr>
          </a:p>
        </p:txBody>
      </p:sp>
    </p:spTree>
    <p:extLst>
      <p:ext uri="{BB962C8B-B14F-4D97-AF65-F5344CB8AC3E}">
        <p14:creationId xmlns:p14="http://schemas.microsoft.com/office/powerpoint/2010/main" val="14307541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9200"/>
          </a:xfrm>
        </p:spPr>
        <p:txBody>
          <a:bodyPr>
            <a:normAutofit/>
          </a:bodyPr>
          <a:lstStyle/>
          <a:p>
            <a:pPr algn="ctr"/>
            <a:r>
              <a:rPr lang="en-US" dirty="0">
                <a:solidFill>
                  <a:schemeClr val="bg2"/>
                </a:solidFill>
              </a:rPr>
              <a:t>Direct Causes of </a:t>
            </a:r>
            <a:br>
              <a:rPr lang="en-US" dirty="0">
                <a:solidFill>
                  <a:schemeClr val="bg2"/>
                </a:solidFill>
              </a:rPr>
            </a:br>
            <a:r>
              <a:rPr lang="en-US" dirty="0">
                <a:solidFill>
                  <a:schemeClr val="bg2"/>
                </a:solidFill>
              </a:rPr>
              <a:t>Abortion-Related Deaths</a:t>
            </a:r>
          </a:p>
        </p:txBody>
      </p:sp>
      <p:sp>
        <p:nvSpPr>
          <p:cNvPr id="3" name="Content Placeholder 2"/>
          <p:cNvSpPr>
            <a:spLocks noGrp="1"/>
          </p:cNvSpPr>
          <p:nvPr>
            <p:ph idx="1"/>
          </p:nvPr>
        </p:nvSpPr>
        <p:spPr/>
        <p:txBody>
          <a:bodyPr>
            <a:noAutofit/>
          </a:bodyPr>
          <a:lstStyle/>
          <a:p>
            <a:r>
              <a:rPr lang="en-US" b="1" dirty="0">
                <a:solidFill>
                  <a:schemeClr val="bg1"/>
                </a:solidFill>
                <a:latin typeface="+mj-lt"/>
              </a:rPr>
              <a:t>Additional abortion related causes of death include ectopic pregnancy, perforation or rupture of the uterus, and anesthesia complications among others. </a:t>
            </a:r>
          </a:p>
          <a:p>
            <a:endParaRPr lang="en-US" b="1" dirty="0">
              <a:solidFill>
                <a:schemeClr val="bg1"/>
              </a:solidFill>
              <a:latin typeface="+mj-lt"/>
            </a:endParaRPr>
          </a:p>
          <a:p>
            <a:r>
              <a:rPr lang="en-US" b="1" dirty="0">
                <a:solidFill>
                  <a:schemeClr val="bg1"/>
                </a:solidFill>
                <a:latin typeface="+mj-lt"/>
              </a:rPr>
              <a:t>Hemorrhage and infection deaths from abortion are nearly 8 times and 9 times greater when compared to the percentage of maternal deaths attributed to these causes in live-birth.</a:t>
            </a:r>
          </a:p>
          <a:p>
            <a:endParaRPr lang="en-US" b="1" dirty="0">
              <a:solidFill>
                <a:schemeClr val="bg1"/>
              </a:solidFill>
              <a:latin typeface="+mj-lt"/>
            </a:endParaRPr>
          </a:p>
          <a:p>
            <a:r>
              <a:rPr lang="en-US" b="1" dirty="0">
                <a:solidFill>
                  <a:schemeClr val="bg1"/>
                </a:solidFill>
                <a:latin typeface="+mj-lt"/>
              </a:rPr>
              <a:t>Approximately 10% of women undergoing abortion will encounter immediate complications and 2% are considered life-threatening.</a:t>
            </a:r>
          </a:p>
          <a:p>
            <a:endParaRPr lang="en-US" dirty="0"/>
          </a:p>
        </p:txBody>
      </p:sp>
    </p:spTree>
    <p:extLst>
      <p:ext uri="{BB962C8B-B14F-4D97-AF65-F5344CB8AC3E}">
        <p14:creationId xmlns:p14="http://schemas.microsoft.com/office/powerpoint/2010/main" val="29906945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Rectangle 1"/>
          <p:cNvSpPr/>
          <p:nvPr/>
        </p:nvSpPr>
        <p:spPr>
          <a:xfrm>
            <a:off x="2362200" y="4876800"/>
            <a:ext cx="7620000" cy="1446550"/>
          </a:xfrm>
          <a:prstGeom prst="rect">
            <a:avLst/>
          </a:prstGeom>
        </p:spPr>
        <p:txBody>
          <a:bodyPr wrap="square">
            <a:spAutoFit/>
          </a:bodyPr>
          <a:lstStyle/>
          <a:p>
            <a:r>
              <a:rPr lang="en-US" sz="4400" dirty="0">
                <a:latin typeface="+mj-lt"/>
              </a:rPr>
              <a:t>Indirect Causes of </a:t>
            </a:r>
          </a:p>
          <a:p>
            <a:r>
              <a:rPr lang="en-US" sz="4400" dirty="0">
                <a:latin typeface="+mj-lt"/>
              </a:rPr>
              <a:t>Abortion-Related Deaths</a:t>
            </a:r>
          </a:p>
        </p:txBody>
      </p:sp>
    </p:spTree>
    <p:extLst>
      <p:ext uri="{BB962C8B-B14F-4D97-AF65-F5344CB8AC3E}">
        <p14:creationId xmlns:p14="http://schemas.microsoft.com/office/powerpoint/2010/main" val="30512483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2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2273</TotalTime>
  <Words>3537</Words>
  <Application>Microsoft Macintosh PowerPoint</Application>
  <PresentationFormat>On-screen Show (4:3)</PresentationFormat>
  <Paragraphs>229</Paragraphs>
  <Slides>62</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62</vt:i4>
      </vt:variant>
    </vt:vector>
  </HeadingPairs>
  <TitlesOfParts>
    <vt:vector size="74" baseType="lpstr">
      <vt:lpstr>Arial</vt:lpstr>
      <vt:lpstr>Book Antiqua</vt:lpstr>
      <vt:lpstr>Calibri</vt:lpstr>
      <vt:lpstr>Century Gothic</vt:lpstr>
      <vt:lpstr>Constantia</vt:lpstr>
      <vt:lpstr>Ethic New</vt:lpstr>
      <vt:lpstr>Segoe UI</vt:lpstr>
      <vt:lpstr>Tw Cen MT</vt:lpstr>
      <vt:lpstr>Wingdings</vt:lpstr>
      <vt:lpstr>Thatch</vt:lpstr>
      <vt:lpstr>1_Thatch</vt:lpstr>
      <vt:lpstr>2_Thatch</vt:lpstr>
      <vt:lpstr>PowerPoint Presentation</vt:lpstr>
      <vt:lpstr> </vt:lpstr>
      <vt:lpstr>PowerPoint Presentation</vt:lpstr>
      <vt:lpstr>General Purpose</vt:lpstr>
      <vt:lpstr>Specific Objectives</vt:lpstr>
      <vt:lpstr>Specific Objectives</vt:lpstr>
      <vt:lpstr>  Direct Causes of  Abortion-Related Deaths</vt:lpstr>
      <vt:lpstr>Direct Causes of  Abortion-Related Deaths</vt:lpstr>
      <vt:lpstr>PowerPoint Presentation</vt:lpstr>
      <vt:lpstr>   Indirect  Causes of  Abortion- Related  Deaths:  Psychological Problems</vt:lpstr>
      <vt:lpstr>PowerPoint Presentation</vt:lpstr>
      <vt:lpstr>PowerPoint Presentation</vt:lpstr>
      <vt:lpstr>In contrast…psychological benefits of motherhood</vt:lpstr>
      <vt:lpstr>Psychological Benefits of Motherhood</vt:lpstr>
      <vt:lpstr>Psychological Benefits of Motherhood</vt:lpstr>
      <vt:lpstr>PowerPoint Presentation</vt:lpstr>
      <vt:lpstr>Psychological Benefits of Motherhood</vt:lpstr>
      <vt:lpstr>Psychological Benefits of Motherhood</vt:lpstr>
      <vt:lpstr>Psychological Benefits of Motherhood</vt:lpstr>
      <vt:lpstr>PowerPoint Presentation</vt:lpstr>
      <vt:lpstr> Indirect Causes of  Abortion-Related  Deaths:  Increases in Maladaptive Behaviors</vt:lpstr>
      <vt:lpstr>PowerPoint Presentation</vt:lpstr>
      <vt:lpstr> Childbirth is Protective Against Death due to Suicide </vt:lpstr>
      <vt:lpstr>  </vt:lpstr>
      <vt:lpstr>PowerPoint Presentation</vt:lpstr>
      <vt:lpstr>PowerPoint Presentation</vt:lpstr>
      <vt:lpstr>    What about Post-Partum  Depression? </vt:lpstr>
      <vt:lpstr>What about Post-Partum Depression? </vt:lpstr>
      <vt:lpstr> What about Post-Partum Depression? </vt:lpstr>
      <vt:lpstr>Challenges to Securing Accurate Abortion Mortality Data in the U.S.</vt:lpstr>
      <vt:lpstr>Challenges to Securing Accurate Abortion Mortality Data in the U.S.</vt:lpstr>
      <vt:lpstr>Challenges to Securing Accurate Abortion Mortality Data in the U.S.</vt:lpstr>
      <vt:lpstr>PowerPoint Presentation</vt:lpstr>
      <vt:lpstr>Challenges to Securing Accurate Maternal Mortality Data</vt:lpstr>
      <vt:lpstr>Challenges to Securing Accurate Maternal Mortality Data</vt:lpstr>
      <vt:lpstr>Population-Based Record Linkage Studies</vt:lpstr>
      <vt:lpstr>Population-Based Record Linkage Studies </vt:lpstr>
      <vt:lpstr>PowerPoint Presentation</vt:lpstr>
      <vt:lpstr>Danish Population-Based Study: Methodology</vt:lpstr>
      <vt:lpstr>  Study 1: Coleman, P. K., Reardon, D. C., &amp; Calhoun, B. C. (2013). Reproductive History Patterns and Long-Term Mortality Rates: A Danish, Population Based Record Linkage Study. European Journal of Public Health. European Journal of Public Health (2013) 23 (4): 569- 574. </vt:lpstr>
      <vt:lpstr>Study 1: Objective</vt:lpstr>
      <vt:lpstr>Study 1: Results</vt:lpstr>
      <vt:lpstr>Study 1: Results </vt:lpstr>
      <vt:lpstr>Study 1: Results</vt:lpstr>
      <vt:lpstr>Study 1: Results </vt:lpstr>
      <vt:lpstr>  Study 2: Reardon, D. C., &amp; Coleman, P. K. (2012). Short and Long Term Mortality Rates Associated with First Pregnancy Outcome: Population Register Based Study for Denmark 1980-2004. Medical Science Monitor, 18(9). </vt:lpstr>
      <vt:lpstr>PowerPoint Presentation</vt:lpstr>
      <vt:lpstr>Study 2: Results</vt:lpstr>
      <vt:lpstr>Study 2: Results</vt:lpstr>
      <vt:lpstr> </vt:lpstr>
      <vt:lpstr>PowerPoint Presentation</vt:lpstr>
      <vt:lpstr>Study Objectives</vt:lpstr>
      <vt:lpstr>Results</vt:lpstr>
      <vt:lpstr>PowerPoint Presentation</vt:lpstr>
      <vt:lpstr>Stacy Zallie (1981-2002)</vt:lpstr>
      <vt:lpstr>PowerPoint Presentation</vt:lpstr>
      <vt:lpstr>Stacy’s dad started an organization in Stacy’s name to assist women suffering from an abortion find the help they need.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Raquel Guzman</cp:lastModifiedBy>
  <cp:revision>190</cp:revision>
  <dcterms:created xsi:type="dcterms:W3CDTF">2012-02-20T04:22:37Z</dcterms:created>
  <dcterms:modified xsi:type="dcterms:W3CDTF">2025-11-19T01:09:35Z</dcterms:modified>
</cp:coreProperties>
</file>