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0"/>
  </p:notesMasterIdLst>
  <p:handoutMasterIdLst>
    <p:handoutMasterId r:id="rId21"/>
  </p:handoutMasterIdLst>
  <p:sldIdLst>
    <p:sldId id="633" r:id="rId5"/>
    <p:sldId id="256" r:id="rId6"/>
    <p:sldId id="292" r:id="rId7"/>
    <p:sldId id="293" r:id="rId8"/>
    <p:sldId id="295" r:id="rId9"/>
    <p:sldId id="297" r:id="rId10"/>
    <p:sldId id="296" r:id="rId11"/>
    <p:sldId id="299" r:id="rId12"/>
    <p:sldId id="298" r:id="rId13"/>
    <p:sldId id="301" r:id="rId14"/>
    <p:sldId id="300" r:id="rId15"/>
    <p:sldId id="303" r:id="rId16"/>
    <p:sldId id="302" r:id="rId17"/>
    <p:sldId id="304"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FA7"/>
    <a:srgbClr val="66FFFF"/>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374" autoAdjust="0"/>
  </p:normalViewPr>
  <p:slideViewPr>
    <p:cSldViewPr snapToGrid="0" showGuides="1">
      <p:cViewPr varScale="1">
        <p:scale>
          <a:sx n="105" d="100"/>
          <a:sy n="105" d="100"/>
        </p:scale>
        <p:origin x="216" y="552"/>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11/18/25</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11/18/25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10397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362757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6882" y="629920"/>
            <a:ext cx="3606800" cy="2809240"/>
          </a:xfrm>
        </p:spPr>
        <p:txBody>
          <a:bodyPr anchor="b">
            <a:noAutofit/>
          </a:bodyPr>
          <a:lstStyle>
            <a:lvl1pPr algn="l">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436881" y="3698240"/>
            <a:ext cx="3606800" cy="2271076"/>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702608" y="6423914"/>
            <a:ext cx="1052510" cy="365125"/>
          </a:xfrm>
        </p:spPr>
        <p:txBody>
          <a:bodyPr/>
          <a:lstStyle/>
          <a:p>
            <a:fld id="{CBD12358-51D2-46B3-9BDE-DF29528B9454}" type="slidenum">
              <a:rPr lang="en-US" smtClean="0"/>
              <a:t>‹#›</a:t>
            </a:fld>
            <a:endParaRPr lang="en-US" dirty="0"/>
          </a:p>
        </p:txBody>
      </p:sp>
      <p:sp>
        <p:nvSpPr>
          <p:cNvPr id="9" name="Picture Placeholder 8">
            <a:extLst>
              <a:ext uri="{FF2B5EF4-FFF2-40B4-BE49-F238E27FC236}">
                <a16:creationId xmlns:a16="http://schemas.microsoft.com/office/drawing/2014/main" id="{454FD2A1-D363-7C44-2A72-54E8B397D31A}"/>
              </a:ext>
            </a:extLst>
          </p:cNvPr>
          <p:cNvSpPr>
            <a:spLocks noGrp="1"/>
          </p:cNvSpPr>
          <p:nvPr>
            <p:ph type="pic" sz="quarter" idx="13"/>
          </p:nvPr>
        </p:nvSpPr>
        <p:spPr>
          <a:xfrm>
            <a:off x="4236720" y="650240"/>
            <a:ext cx="7518398" cy="5713918"/>
          </a:xfrm>
          <a:custGeom>
            <a:avLst/>
            <a:gdLst>
              <a:gd name="connsiteX0" fmla="*/ 3806436 w 7518398"/>
              <a:gd name="connsiteY0" fmla="*/ 4479475 h 5713918"/>
              <a:gd name="connsiteX1" fmla="*/ 7518398 w 7518398"/>
              <a:gd name="connsiteY1" fmla="*/ 4479475 h 5713918"/>
              <a:gd name="connsiteX2" fmla="*/ 7518398 w 7518398"/>
              <a:gd name="connsiteY2" fmla="*/ 5713918 h 5713918"/>
              <a:gd name="connsiteX3" fmla="*/ 3806436 w 7518398"/>
              <a:gd name="connsiteY3" fmla="*/ 5713918 h 5713918"/>
              <a:gd name="connsiteX4" fmla="*/ 0 w 7518398"/>
              <a:gd name="connsiteY4" fmla="*/ 4479475 h 5713918"/>
              <a:gd name="connsiteX5" fmla="*/ 3702527 w 7518398"/>
              <a:gd name="connsiteY5" fmla="*/ 4479475 h 5713918"/>
              <a:gd name="connsiteX6" fmla="*/ 3702527 w 7518398"/>
              <a:gd name="connsiteY6" fmla="*/ 5713918 h 5713918"/>
              <a:gd name="connsiteX7" fmla="*/ 0 w 7518398"/>
              <a:gd name="connsiteY7" fmla="*/ 5713918 h 5713918"/>
              <a:gd name="connsiteX8" fmla="*/ 3806436 w 7518398"/>
              <a:gd name="connsiteY8" fmla="*/ 0 h 5713918"/>
              <a:gd name="connsiteX9" fmla="*/ 7518398 w 7518398"/>
              <a:gd name="connsiteY9" fmla="*/ 0 h 5713918"/>
              <a:gd name="connsiteX10" fmla="*/ 7518398 w 7518398"/>
              <a:gd name="connsiteY10" fmla="*/ 4379183 h 5713918"/>
              <a:gd name="connsiteX11" fmla="*/ 3806436 w 7518398"/>
              <a:gd name="connsiteY11" fmla="*/ 4379183 h 5713918"/>
              <a:gd name="connsiteX12" fmla="*/ 0 w 7518398"/>
              <a:gd name="connsiteY12" fmla="*/ 0 h 5713918"/>
              <a:gd name="connsiteX13" fmla="*/ 3702527 w 7518398"/>
              <a:gd name="connsiteY13" fmla="*/ 0 h 5713918"/>
              <a:gd name="connsiteX14" fmla="*/ 3702527 w 7518398"/>
              <a:gd name="connsiteY14" fmla="*/ 4379183 h 5713918"/>
              <a:gd name="connsiteX15" fmla="*/ 0 w 7518398"/>
              <a:gd name="connsiteY15" fmla="*/ 4379183 h 57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8398" h="5713918">
                <a:moveTo>
                  <a:pt x="3806436" y="4479475"/>
                </a:moveTo>
                <a:lnTo>
                  <a:pt x="7518398" y="4479475"/>
                </a:lnTo>
                <a:lnTo>
                  <a:pt x="7518398" y="5713918"/>
                </a:lnTo>
                <a:lnTo>
                  <a:pt x="3806436" y="5713918"/>
                </a:lnTo>
                <a:close/>
                <a:moveTo>
                  <a:pt x="0" y="4479475"/>
                </a:moveTo>
                <a:lnTo>
                  <a:pt x="3702527" y="4479475"/>
                </a:lnTo>
                <a:lnTo>
                  <a:pt x="3702527" y="5713918"/>
                </a:lnTo>
                <a:lnTo>
                  <a:pt x="0" y="5713918"/>
                </a:lnTo>
                <a:close/>
                <a:moveTo>
                  <a:pt x="3806436" y="0"/>
                </a:moveTo>
                <a:lnTo>
                  <a:pt x="7518398" y="0"/>
                </a:lnTo>
                <a:lnTo>
                  <a:pt x="7518398" y="4379183"/>
                </a:lnTo>
                <a:lnTo>
                  <a:pt x="3806436" y="4379183"/>
                </a:lnTo>
                <a:close/>
                <a:moveTo>
                  <a:pt x="0" y="0"/>
                </a:moveTo>
                <a:lnTo>
                  <a:pt x="3702527" y="0"/>
                </a:lnTo>
                <a:lnTo>
                  <a:pt x="3702527" y="4379183"/>
                </a:lnTo>
                <a:lnTo>
                  <a:pt x="0" y="4379183"/>
                </a:lnTo>
                <a:close/>
              </a:path>
            </a:pathLst>
          </a:custGeom>
          <a:solidFill>
            <a:schemeClr val="accent2"/>
          </a:solidFill>
        </p:spPr>
        <p:txBody>
          <a:bodyPr wrap="square" anchor="t">
            <a:noAutofit/>
          </a:bodyPr>
          <a:lstStyle/>
          <a:p>
            <a:r>
              <a:rPr lang="en-US"/>
              <a:t>Click icon to add picture</a:t>
            </a:r>
            <a:endParaRPr lang="en-US" dirty="0"/>
          </a:p>
        </p:txBody>
      </p:sp>
    </p:spTree>
    <p:extLst>
      <p:ext uri="{BB962C8B-B14F-4D97-AF65-F5344CB8AC3E}">
        <p14:creationId xmlns:p14="http://schemas.microsoft.com/office/powerpoint/2010/main" val="373577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a:t>20XX</a:t>
            </a:r>
            <a:endParaRPr lang="en-US" dirty="0"/>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4" r:id="rId14"/>
    <p:sldLayoutId id="2147483815" r:id="rId15"/>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my.clevelandclinic.org/health/diseases/17952-preeclampsia" TargetMode="External"/><Relationship Id="rId2" Type="http://schemas.openxmlformats.org/officeDocument/2006/relationships/hyperlink" Target="https://my.clevelandclinic.org/health/articles/24442-pregnancy-complications" TargetMode="External"/><Relationship Id="rId1" Type="http://schemas.openxmlformats.org/officeDocument/2006/relationships/slideLayout" Target="../slideLayouts/slideLayout4.xml"/><Relationship Id="rId6" Type="http://schemas.openxmlformats.org/officeDocument/2006/relationships/hyperlink" Target="https://my.clevelandclinic.org/health/diseases/24561-premature-rupture-of-membranes#:~:text=What%20is%20preterm%20premature%20rupture,if%20they%20can%20delay%20labor." TargetMode="External"/><Relationship Id="rId5" Type="http://schemas.openxmlformats.org/officeDocument/2006/relationships/hyperlink" Target="https://my.clevelandclinic.org/health/diseases/21479-premature-birth" TargetMode="External"/><Relationship Id="rId4" Type="http://schemas.openxmlformats.org/officeDocument/2006/relationships/hyperlink" Target="https://my.clevelandclinic.org/health/diseases/17901-cholestasis-of-pregnancy#:~:text=A%20note%20from%20Cleveland%20Clinic,'t%20usually%20life%2Dthreaten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my.clevelandclinic.org/health/diseases/9685-stillbirth"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hyperlink" Target="https://my.clevelandclinic.org/health/diseases/9688-miscarria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my.clevelandclinic.org/health/diseases/9685-stillbirth"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my.clevelandclinic.org/health/diseases/9685-stillbirth"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2388595" y="1075189"/>
            <a:ext cx="7414810" cy="4251372"/>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24865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D2D2-4248-0161-71F8-E79BECA972B7}"/>
              </a:ext>
            </a:extLst>
          </p:cNvPr>
          <p:cNvSpPr>
            <a:spLocks noGrp="1"/>
          </p:cNvSpPr>
          <p:nvPr>
            <p:ph type="title"/>
          </p:nvPr>
        </p:nvSpPr>
        <p:spPr/>
        <p:txBody>
          <a:bodyPr>
            <a:normAutofit/>
          </a:bodyPr>
          <a:lstStyle/>
          <a:p>
            <a:pPr algn="ctr"/>
            <a:r>
              <a:rPr lang="en-US" sz="4000" dirty="0"/>
              <a:t>Causes of Stillbirth</a:t>
            </a:r>
          </a:p>
        </p:txBody>
      </p:sp>
      <p:sp>
        <p:nvSpPr>
          <p:cNvPr id="4" name="TextBox 3">
            <a:extLst>
              <a:ext uri="{FF2B5EF4-FFF2-40B4-BE49-F238E27FC236}">
                <a16:creationId xmlns:a16="http://schemas.microsoft.com/office/drawing/2014/main" id="{2DA3D993-0A4C-783B-5839-D27C32C6A6A1}"/>
              </a:ext>
            </a:extLst>
          </p:cNvPr>
          <p:cNvSpPr txBox="1"/>
          <p:nvPr/>
        </p:nvSpPr>
        <p:spPr>
          <a:xfrm>
            <a:off x="1452880" y="2377440"/>
            <a:ext cx="8788400" cy="3785652"/>
          </a:xfrm>
          <a:prstGeom prst="rect">
            <a:avLst/>
          </a:prstGeom>
          <a:noFill/>
        </p:spPr>
        <p:txBody>
          <a:bodyPr wrap="square">
            <a:spAutoFit/>
          </a:bodyPr>
          <a:lstStyle/>
          <a:p>
            <a:r>
              <a:rPr lang="en-US" sz="3200" dirty="0">
                <a:solidFill>
                  <a:srgbClr val="555555"/>
                </a:solidFill>
                <a:latin typeface="__Roboto_ba6641"/>
              </a:rPr>
              <a:t>In approximately a third of all </a:t>
            </a:r>
            <a:r>
              <a:rPr lang="en-US" sz="3200" b="0" i="0" dirty="0">
                <a:solidFill>
                  <a:srgbClr val="555555"/>
                </a:solidFill>
                <a:effectLst/>
                <a:latin typeface="__Roboto_ba6641"/>
              </a:rPr>
              <a:t>stillbirths cases, </a:t>
            </a:r>
            <a:r>
              <a:rPr lang="en-US" sz="3200" dirty="0">
                <a:solidFill>
                  <a:srgbClr val="555555"/>
                </a:solidFill>
                <a:latin typeface="__Roboto_ba6641"/>
              </a:rPr>
              <a:t>the cause of death can not be determined.</a:t>
            </a:r>
            <a:endParaRPr lang="en-US" sz="3200" b="0" i="0" dirty="0">
              <a:solidFill>
                <a:srgbClr val="555555"/>
              </a:solidFill>
              <a:effectLst/>
              <a:latin typeface="__Roboto_ba6641"/>
            </a:endParaRPr>
          </a:p>
          <a:p>
            <a:endParaRPr lang="en-US" sz="3200" dirty="0">
              <a:solidFill>
                <a:srgbClr val="555555"/>
              </a:solidFill>
              <a:latin typeface="__Roboto_ba6641"/>
            </a:endParaRPr>
          </a:p>
          <a:p>
            <a:r>
              <a:rPr lang="en-US" sz="3200" b="0" i="0" dirty="0">
                <a:solidFill>
                  <a:srgbClr val="555555"/>
                </a:solidFill>
                <a:effectLst/>
                <a:latin typeface="__Roboto_ba6641"/>
              </a:rPr>
              <a:t>Known </a:t>
            </a:r>
            <a:r>
              <a:rPr lang="en-US" sz="3200" dirty="0">
                <a:solidFill>
                  <a:srgbClr val="555555"/>
                </a:solidFill>
                <a:latin typeface="__Roboto_ba6641"/>
              </a:rPr>
              <a:t>c</a:t>
            </a:r>
            <a:r>
              <a:rPr lang="en-US" sz="3200" b="0" i="0" dirty="0">
                <a:solidFill>
                  <a:srgbClr val="555555"/>
                </a:solidFill>
                <a:effectLst/>
                <a:latin typeface="__Roboto_ba6641"/>
              </a:rPr>
              <a:t>auses include those affecting the mother, the fetus, or the tissues and organs connecting them.</a:t>
            </a:r>
          </a:p>
          <a:p>
            <a:endParaRPr lang="en-US" sz="3200" dirty="0">
              <a:solidFill>
                <a:srgbClr val="555555"/>
              </a:solidFill>
              <a:latin typeface="__Roboto_ba6641"/>
            </a:endParaRPr>
          </a:p>
          <a:p>
            <a:r>
              <a:rPr lang="en-US" sz="1600" dirty="0"/>
              <a:t>https://my.clevelandclinic.org/health/diseases/9685-stillbirth</a:t>
            </a:r>
          </a:p>
        </p:txBody>
      </p:sp>
    </p:spTree>
    <p:extLst>
      <p:ext uri="{BB962C8B-B14F-4D97-AF65-F5344CB8AC3E}">
        <p14:creationId xmlns:p14="http://schemas.microsoft.com/office/powerpoint/2010/main" val="29693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9CD7-E4CA-1C8E-6474-CB3E0C0A45B5}"/>
              </a:ext>
            </a:extLst>
          </p:cNvPr>
          <p:cNvSpPr>
            <a:spLocks noGrp="1"/>
          </p:cNvSpPr>
          <p:nvPr>
            <p:ph type="title"/>
          </p:nvPr>
        </p:nvSpPr>
        <p:spPr/>
        <p:txBody>
          <a:bodyPr>
            <a:normAutofit/>
          </a:bodyPr>
          <a:lstStyle/>
          <a:p>
            <a:pPr algn="ctr"/>
            <a:r>
              <a:rPr lang="en-US" sz="4000" dirty="0"/>
              <a:t>Causes of Stillbirth</a:t>
            </a:r>
          </a:p>
        </p:txBody>
      </p:sp>
      <p:sp>
        <p:nvSpPr>
          <p:cNvPr id="3" name="Content Placeholder 2">
            <a:extLst>
              <a:ext uri="{FF2B5EF4-FFF2-40B4-BE49-F238E27FC236}">
                <a16:creationId xmlns:a16="http://schemas.microsoft.com/office/drawing/2014/main" id="{17CF714B-368B-DE77-DE20-80A8FA291A5D}"/>
              </a:ext>
            </a:extLst>
          </p:cNvPr>
          <p:cNvSpPr>
            <a:spLocks noGrp="1"/>
          </p:cNvSpPr>
          <p:nvPr>
            <p:ph sz="half" idx="1"/>
          </p:nvPr>
        </p:nvSpPr>
        <p:spPr/>
        <p:txBody>
          <a:bodyPr>
            <a:normAutofit fontScale="92500" lnSpcReduction="10000"/>
          </a:bodyPr>
          <a:lstStyle/>
          <a:p>
            <a:r>
              <a:rPr lang="en-US" sz="2400" b="1" i="0" u="sng" dirty="0">
                <a:solidFill>
                  <a:srgbClr val="363636"/>
                </a:solidFill>
                <a:effectLst/>
                <a:latin typeface="+mj-lt"/>
              </a:rPr>
              <a:t>Infections</a:t>
            </a:r>
          </a:p>
          <a:p>
            <a:r>
              <a:rPr lang="en-US" sz="2400" b="1" i="0" u="sng" dirty="0">
                <a:solidFill>
                  <a:srgbClr val="363636"/>
                </a:solidFill>
                <a:effectLst/>
                <a:latin typeface="+mj-lt"/>
              </a:rPr>
              <a:t>Problems with the placenta or umbilical cord</a:t>
            </a:r>
          </a:p>
          <a:p>
            <a:r>
              <a:rPr lang="en-US" sz="2400" b="1" i="0" u="sng" dirty="0">
                <a:solidFill>
                  <a:srgbClr val="363636"/>
                </a:solidFill>
                <a:effectLst/>
                <a:latin typeface="+mj-lt"/>
              </a:rPr>
              <a:t>Conditions affecting the fetus</a:t>
            </a:r>
          </a:p>
          <a:p>
            <a:r>
              <a:rPr lang="en-US" sz="2400" b="1" u="sng" dirty="0">
                <a:solidFill>
                  <a:srgbClr val="363636"/>
                </a:solidFill>
                <a:latin typeface="+mj-lt"/>
              </a:rPr>
              <a:t>Chronic health conditions of the mother including </a:t>
            </a:r>
            <a:endParaRPr lang="en-US" sz="2400" b="1" i="0" u="sng" dirty="0">
              <a:solidFill>
                <a:srgbClr val="363636"/>
              </a:solidFill>
              <a:effectLst/>
              <a:latin typeface="+mj-lt"/>
            </a:endParaRPr>
          </a:p>
          <a:p>
            <a:endParaRPr lang="en-US" dirty="0"/>
          </a:p>
        </p:txBody>
      </p:sp>
      <p:sp>
        <p:nvSpPr>
          <p:cNvPr id="4" name="Content Placeholder 3">
            <a:extLst>
              <a:ext uri="{FF2B5EF4-FFF2-40B4-BE49-F238E27FC236}">
                <a16:creationId xmlns:a16="http://schemas.microsoft.com/office/drawing/2014/main" id="{531EA765-618A-B263-2975-B7EE0460703C}"/>
              </a:ext>
            </a:extLst>
          </p:cNvPr>
          <p:cNvSpPr>
            <a:spLocks noGrp="1"/>
          </p:cNvSpPr>
          <p:nvPr>
            <p:ph sz="half" idx="2"/>
          </p:nvPr>
        </p:nvSpPr>
        <p:spPr>
          <a:xfrm>
            <a:off x="5384801" y="2228002"/>
            <a:ext cx="6226008" cy="3633048"/>
          </a:xfrm>
        </p:spPr>
        <p:txBody>
          <a:bodyPr>
            <a:normAutofit fontScale="92500" lnSpcReduction="10000"/>
          </a:bodyPr>
          <a:lstStyle/>
          <a:p>
            <a:pPr marL="0" indent="0" algn="l">
              <a:buNone/>
            </a:pPr>
            <a:r>
              <a:rPr lang="en-US" sz="2400" b="1" i="0" u="sng" dirty="0">
                <a:solidFill>
                  <a:schemeClr val="tx1"/>
                </a:solidFill>
                <a:effectLst/>
                <a:latin typeface="__Roboto_ba6641"/>
                <a:hlinkClick r:id="rId2">
                  <a:extLst>
                    <a:ext uri="{A12FA001-AC4F-418D-AE19-62706E023703}">
                      <ahyp:hlinkClr xmlns:ahyp="http://schemas.microsoft.com/office/drawing/2018/hyperlinkcolor" val="tx"/>
                    </a:ext>
                  </a:extLst>
                </a:hlinkClick>
              </a:rPr>
              <a:t>Pregnancy complications</a:t>
            </a:r>
            <a:endParaRPr lang="en-US" sz="2400" b="1" u="sng" dirty="0">
              <a:solidFill>
                <a:schemeClr val="tx1"/>
              </a:solidFill>
              <a:latin typeface="__Roboto_ba6641"/>
            </a:endParaRPr>
          </a:p>
          <a:p>
            <a:pPr>
              <a:buFont typeface="Wingdings" panose="05000000000000000000" pitchFamily="2" charset="2"/>
              <a:buChar char="§"/>
            </a:pPr>
            <a:r>
              <a:rPr lang="en-US" sz="2400" b="1" i="0" u="sng" dirty="0">
                <a:solidFill>
                  <a:schemeClr val="tx1"/>
                </a:solidFill>
                <a:effectLst/>
                <a:latin typeface="__Roboto_ba6641"/>
                <a:hlinkClick r:id="rId3">
                  <a:extLst>
                    <a:ext uri="{A12FA001-AC4F-418D-AE19-62706E023703}">
                      <ahyp:hlinkClr xmlns:ahyp="http://schemas.microsoft.com/office/drawing/2018/hyperlinkcolor" val="tx"/>
                    </a:ext>
                  </a:extLst>
                </a:hlinkClick>
              </a:rPr>
              <a:t>Preeclampsia</a:t>
            </a:r>
            <a:r>
              <a:rPr lang="en-US" sz="2400" b="1" i="0" dirty="0">
                <a:solidFill>
                  <a:schemeClr val="tx1"/>
                </a:solidFill>
                <a:effectLst/>
                <a:latin typeface="__Roboto_ba6641"/>
              </a:rPr>
              <a:t>: </a:t>
            </a:r>
            <a:r>
              <a:rPr lang="en-US" sz="2400" b="0" i="0" dirty="0">
                <a:solidFill>
                  <a:schemeClr val="tx1"/>
                </a:solidFill>
                <a:effectLst/>
                <a:latin typeface="__Roboto_ba6641"/>
              </a:rPr>
              <a:t>High blood pressure in the second half of pregnancy.</a:t>
            </a:r>
          </a:p>
          <a:p>
            <a:pPr>
              <a:buFont typeface="Wingdings" panose="05000000000000000000" pitchFamily="2" charset="2"/>
              <a:buChar char="§"/>
            </a:pPr>
            <a:r>
              <a:rPr lang="en-US" sz="2400" b="1" i="0" dirty="0">
                <a:solidFill>
                  <a:schemeClr val="tx1"/>
                </a:solidFill>
                <a:effectLst/>
                <a:latin typeface="__Roboto_ba6641"/>
                <a:hlinkClick r:id="rId4">
                  <a:extLst>
                    <a:ext uri="{A12FA001-AC4F-418D-AE19-62706E023703}">
                      <ahyp:hlinkClr xmlns:ahyp="http://schemas.microsoft.com/office/drawing/2018/hyperlinkcolor" val="tx"/>
                    </a:ext>
                  </a:extLst>
                </a:hlinkClick>
              </a:rPr>
              <a:t>Cholestasis of pregnancy</a:t>
            </a:r>
            <a:r>
              <a:rPr lang="en-US" sz="2400" b="1" i="0" dirty="0">
                <a:solidFill>
                  <a:schemeClr val="tx1"/>
                </a:solidFill>
                <a:effectLst/>
                <a:latin typeface="__Roboto_ba6641"/>
              </a:rPr>
              <a:t>: </a:t>
            </a:r>
            <a:r>
              <a:rPr lang="en-US" sz="2400" dirty="0">
                <a:solidFill>
                  <a:schemeClr val="tx1"/>
                </a:solidFill>
                <a:latin typeface="__Roboto_ba6641"/>
              </a:rPr>
              <a:t>L</a:t>
            </a:r>
            <a:r>
              <a:rPr lang="en-US" sz="2400" b="0" i="0" dirty="0">
                <a:solidFill>
                  <a:schemeClr val="tx1"/>
                </a:solidFill>
                <a:effectLst/>
                <a:latin typeface="__Roboto_ba6641"/>
              </a:rPr>
              <a:t>iver disease that develops toward the end of pregnancy.</a:t>
            </a:r>
          </a:p>
          <a:p>
            <a:pPr>
              <a:buFont typeface="Wingdings" panose="05000000000000000000" pitchFamily="2" charset="2"/>
              <a:buChar char="§"/>
            </a:pPr>
            <a:r>
              <a:rPr lang="en-US" sz="2400" b="1" i="0" dirty="0">
                <a:solidFill>
                  <a:schemeClr val="tx1"/>
                </a:solidFill>
                <a:effectLst/>
                <a:latin typeface="__Roboto_ba6641"/>
                <a:hlinkClick r:id="rId5">
                  <a:extLst>
                    <a:ext uri="{A12FA001-AC4F-418D-AE19-62706E023703}">
                      <ahyp:hlinkClr xmlns:ahyp="http://schemas.microsoft.com/office/drawing/2018/hyperlinkcolor" val="tx"/>
                    </a:ext>
                  </a:extLst>
                </a:hlinkClick>
              </a:rPr>
              <a:t>Premature birth</a:t>
            </a:r>
            <a:r>
              <a:rPr lang="en-US" sz="2400" b="1" i="0" dirty="0">
                <a:solidFill>
                  <a:schemeClr val="tx1"/>
                </a:solidFill>
                <a:effectLst/>
                <a:latin typeface="__Roboto_ba6641"/>
              </a:rPr>
              <a:t>: </a:t>
            </a:r>
            <a:r>
              <a:rPr lang="en-US" sz="2400" b="0" i="0" dirty="0">
                <a:solidFill>
                  <a:schemeClr val="tx1"/>
                </a:solidFill>
                <a:effectLst/>
                <a:latin typeface="__Roboto_ba6641"/>
              </a:rPr>
              <a:t>(before 37 weeks)</a:t>
            </a:r>
          </a:p>
          <a:p>
            <a:pPr>
              <a:buFont typeface="Wingdings" panose="05000000000000000000" pitchFamily="2" charset="2"/>
              <a:buChar char="§"/>
            </a:pPr>
            <a:r>
              <a:rPr lang="en-US" sz="2400" b="1" i="0" dirty="0">
                <a:solidFill>
                  <a:schemeClr val="tx1"/>
                </a:solidFill>
                <a:effectLst/>
                <a:latin typeface="__Roboto_ba6641"/>
                <a:hlinkClick r:id="rId6">
                  <a:extLst>
                    <a:ext uri="{A12FA001-AC4F-418D-AE19-62706E023703}">
                      <ahyp:hlinkClr xmlns:ahyp="http://schemas.microsoft.com/office/drawing/2018/hyperlinkcolor" val="tx"/>
                    </a:ext>
                  </a:extLst>
                </a:hlinkClick>
              </a:rPr>
              <a:t>Preterm premature rupture of membranes (PPROM)</a:t>
            </a:r>
            <a:r>
              <a:rPr lang="en-US" sz="2400" b="1" i="0" dirty="0">
                <a:solidFill>
                  <a:schemeClr val="tx1"/>
                </a:solidFill>
                <a:effectLst/>
                <a:latin typeface="__Roboto_ba6641"/>
              </a:rPr>
              <a:t>: </a:t>
            </a:r>
            <a:r>
              <a:rPr lang="en-US" sz="2400" dirty="0">
                <a:solidFill>
                  <a:schemeClr val="tx1"/>
                </a:solidFill>
                <a:latin typeface="__Roboto_ba6641"/>
              </a:rPr>
              <a:t>T</a:t>
            </a:r>
            <a:r>
              <a:rPr lang="en-US" sz="2400" b="0" i="0" dirty="0">
                <a:solidFill>
                  <a:schemeClr val="tx1"/>
                </a:solidFill>
                <a:effectLst/>
                <a:latin typeface="__Roboto_ba6641"/>
              </a:rPr>
              <a:t>he fluid-filled protective sac that </a:t>
            </a:r>
            <a:r>
              <a:rPr lang="en-US" sz="2400" dirty="0">
                <a:solidFill>
                  <a:schemeClr val="tx1"/>
                </a:solidFill>
                <a:latin typeface="__Roboto_ba6641"/>
              </a:rPr>
              <a:t>holds </a:t>
            </a:r>
            <a:r>
              <a:rPr lang="en-US" sz="2400" b="0" i="0" dirty="0">
                <a:solidFill>
                  <a:schemeClr val="tx1"/>
                </a:solidFill>
                <a:effectLst/>
                <a:latin typeface="__Roboto_ba6641"/>
              </a:rPr>
              <a:t>the baby breaks too early.</a:t>
            </a:r>
          </a:p>
          <a:p>
            <a:endParaRPr lang="en-US" dirty="0"/>
          </a:p>
        </p:txBody>
      </p:sp>
      <p:sp>
        <p:nvSpPr>
          <p:cNvPr id="6" name="TextBox 5">
            <a:extLst>
              <a:ext uri="{FF2B5EF4-FFF2-40B4-BE49-F238E27FC236}">
                <a16:creationId xmlns:a16="http://schemas.microsoft.com/office/drawing/2014/main" id="{956FA459-2F67-A308-9AD3-88E8BC525D4D}"/>
              </a:ext>
            </a:extLst>
          </p:cNvPr>
          <p:cNvSpPr txBox="1"/>
          <p:nvPr/>
        </p:nvSpPr>
        <p:spPr>
          <a:xfrm>
            <a:off x="680720" y="5205012"/>
            <a:ext cx="6096000" cy="923330"/>
          </a:xfrm>
          <a:prstGeom prst="rect">
            <a:avLst/>
          </a:prstGeom>
          <a:noFill/>
        </p:spPr>
        <p:txBody>
          <a:bodyPr wrap="square">
            <a:spAutoFit/>
          </a:bodyPr>
          <a:lstStyle/>
          <a:p>
            <a:endParaRPr lang="en-US" sz="3600" dirty="0">
              <a:solidFill>
                <a:srgbClr val="555555"/>
              </a:solidFill>
              <a:latin typeface="__Roboto_ba6641"/>
            </a:endParaRPr>
          </a:p>
          <a:p>
            <a:r>
              <a:rPr lang="en-US" sz="1800" dirty="0"/>
              <a:t>https://my.clevelandclinic.org/health/diseases/9685-stillbirth</a:t>
            </a:r>
          </a:p>
        </p:txBody>
      </p:sp>
    </p:spTree>
    <p:extLst>
      <p:ext uri="{BB962C8B-B14F-4D97-AF65-F5344CB8AC3E}">
        <p14:creationId xmlns:p14="http://schemas.microsoft.com/office/powerpoint/2010/main" val="390128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91A1-F49B-288F-729B-250A33DF6C3A}"/>
              </a:ext>
            </a:extLst>
          </p:cNvPr>
          <p:cNvSpPr>
            <a:spLocks noGrp="1"/>
          </p:cNvSpPr>
          <p:nvPr>
            <p:ph type="title"/>
          </p:nvPr>
        </p:nvSpPr>
        <p:spPr/>
        <p:txBody>
          <a:bodyPr/>
          <a:lstStyle/>
          <a:p>
            <a:pPr algn="ctr"/>
            <a:r>
              <a:rPr lang="en-US" sz="4000" b="1" dirty="0">
                <a:solidFill>
                  <a:srgbClr val="363636"/>
                </a:solidFill>
                <a:latin typeface="__Roboto_ba6641"/>
              </a:rPr>
              <a:t>Delivery of a Stillborn Child</a:t>
            </a:r>
            <a:br>
              <a:rPr lang="en-US" b="1" i="0" dirty="0">
                <a:solidFill>
                  <a:srgbClr val="363636"/>
                </a:solidFill>
                <a:effectLst/>
                <a:latin typeface="__Roboto_ba6641"/>
              </a:rPr>
            </a:br>
            <a:endParaRPr lang="en-US" dirty="0"/>
          </a:p>
        </p:txBody>
      </p:sp>
      <p:sp>
        <p:nvSpPr>
          <p:cNvPr id="3" name="Content Placeholder 2">
            <a:extLst>
              <a:ext uri="{FF2B5EF4-FFF2-40B4-BE49-F238E27FC236}">
                <a16:creationId xmlns:a16="http://schemas.microsoft.com/office/drawing/2014/main" id="{D863D9E2-A8D4-D68C-2926-E34D954CA76D}"/>
              </a:ext>
            </a:extLst>
          </p:cNvPr>
          <p:cNvSpPr>
            <a:spLocks noGrp="1"/>
          </p:cNvSpPr>
          <p:nvPr>
            <p:ph idx="1"/>
          </p:nvPr>
        </p:nvSpPr>
        <p:spPr>
          <a:xfrm>
            <a:off x="345440" y="1666240"/>
            <a:ext cx="11265367" cy="4309110"/>
          </a:xfrm>
        </p:spPr>
        <p:txBody>
          <a:bodyPr>
            <a:normAutofit fontScale="92500" lnSpcReduction="20000"/>
          </a:bodyPr>
          <a:lstStyle/>
          <a:p>
            <a:pPr marL="0" indent="0" algn="l">
              <a:buNone/>
            </a:pPr>
            <a:endParaRPr lang="en-US" sz="2800" b="0" i="0" dirty="0">
              <a:solidFill>
                <a:srgbClr val="555555"/>
              </a:solidFill>
              <a:effectLst/>
              <a:latin typeface="__Roboto_ba6641"/>
            </a:endParaRPr>
          </a:p>
          <a:p>
            <a:pPr marL="0" indent="0" algn="l">
              <a:buNone/>
            </a:pPr>
            <a:r>
              <a:rPr lang="en-US" sz="2800" b="0" i="0" dirty="0">
                <a:solidFill>
                  <a:srgbClr val="555555"/>
                </a:solidFill>
                <a:effectLst/>
                <a:latin typeface="__Roboto_ba6641"/>
              </a:rPr>
              <a:t>The experience is similar to the delivery of a live baby. There are a few different options:</a:t>
            </a:r>
          </a:p>
          <a:p>
            <a:pPr marL="0" indent="0" algn="l">
              <a:buNone/>
            </a:pPr>
            <a:r>
              <a:rPr lang="en-US" sz="2800" b="1" i="0" dirty="0">
                <a:solidFill>
                  <a:srgbClr val="555555"/>
                </a:solidFill>
                <a:effectLst/>
                <a:latin typeface="__Roboto_ba6641"/>
              </a:rPr>
              <a:t>Induced labor</a:t>
            </a:r>
            <a:r>
              <a:rPr lang="en-US" sz="2800" b="0" i="0" dirty="0">
                <a:solidFill>
                  <a:srgbClr val="555555"/>
                </a:solidFill>
                <a:effectLst/>
                <a:latin typeface="__Roboto_ba6641"/>
              </a:rPr>
              <a:t>: May be best for the woman’s health if she has a medical condition. </a:t>
            </a:r>
          </a:p>
          <a:p>
            <a:pPr marL="0" indent="0" algn="l">
              <a:buNone/>
            </a:pPr>
            <a:r>
              <a:rPr lang="en-US" sz="2800" b="1" i="0" dirty="0">
                <a:solidFill>
                  <a:srgbClr val="555555"/>
                </a:solidFill>
                <a:effectLst/>
                <a:latin typeface="__Roboto_ba6641"/>
              </a:rPr>
              <a:t>Natural birth</a:t>
            </a:r>
            <a:r>
              <a:rPr lang="en-US" sz="2800" b="0" i="0" dirty="0">
                <a:solidFill>
                  <a:srgbClr val="555555"/>
                </a:solidFill>
                <a:effectLst/>
                <a:latin typeface="__Roboto_ba6641"/>
              </a:rPr>
              <a:t>. Labor typically begins naturally within two weeks following the death of the fetus. </a:t>
            </a:r>
            <a:r>
              <a:rPr lang="en-US" sz="2800" dirty="0">
                <a:solidFill>
                  <a:srgbClr val="555555"/>
                </a:solidFill>
                <a:latin typeface="__Roboto_ba6641"/>
              </a:rPr>
              <a:t>A</a:t>
            </a:r>
            <a:r>
              <a:rPr lang="en-US" sz="2800" b="0" i="0" dirty="0">
                <a:solidFill>
                  <a:srgbClr val="555555"/>
                </a:solidFill>
                <a:effectLst/>
                <a:latin typeface="__Roboto_ba6641"/>
              </a:rPr>
              <a:t>n autopsy may be more difficult with this option.</a:t>
            </a:r>
          </a:p>
          <a:p>
            <a:pPr marL="0" indent="0" algn="l">
              <a:buNone/>
            </a:pPr>
            <a:r>
              <a:rPr lang="en-US" sz="2800" b="1" i="0" dirty="0">
                <a:solidFill>
                  <a:srgbClr val="555555"/>
                </a:solidFill>
                <a:effectLst/>
                <a:latin typeface="__Roboto_ba6641"/>
              </a:rPr>
              <a:t>Cesarean section (C-section)</a:t>
            </a:r>
            <a:r>
              <a:rPr lang="en-US" sz="2800" b="0" i="0" dirty="0">
                <a:solidFill>
                  <a:srgbClr val="555555"/>
                </a:solidFill>
                <a:effectLst/>
                <a:latin typeface="__Roboto_ba6641"/>
              </a:rPr>
              <a:t>. </a:t>
            </a:r>
            <a:r>
              <a:rPr lang="en-US" sz="2800" dirty="0">
                <a:solidFill>
                  <a:srgbClr val="555555"/>
                </a:solidFill>
                <a:latin typeface="__Roboto_ba6641"/>
              </a:rPr>
              <a:t>A rare option following a stillbirth. An</a:t>
            </a:r>
            <a:r>
              <a:rPr lang="en-US" sz="2800" b="0" i="0" dirty="0">
                <a:solidFill>
                  <a:srgbClr val="555555"/>
                </a:solidFill>
                <a:effectLst/>
                <a:latin typeface="__Roboto_ba6641"/>
              </a:rPr>
              <a:t> emergency C-section could</a:t>
            </a:r>
            <a:r>
              <a:rPr lang="en-US" sz="2800" dirty="0">
                <a:solidFill>
                  <a:srgbClr val="555555"/>
                </a:solidFill>
                <a:latin typeface="__Roboto_ba6641"/>
              </a:rPr>
              <a:t> be necessary if a woman’s </a:t>
            </a:r>
            <a:r>
              <a:rPr lang="en-US" sz="2800" b="0" i="0" dirty="0">
                <a:solidFill>
                  <a:srgbClr val="555555"/>
                </a:solidFill>
                <a:effectLst/>
                <a:latin typeface="__Roboto_ba6641"/>
              </a:rPr>
              <a:t>health is at risk.</a:t>
            </a:r>
          </a:p>
          <a:p>
            <a:pPr marL="0" indent="0" algn="l">
              <a:buNone/>
            </a:pPr>
            <a:endParaRPr lang="en-US" sz="1900" dirty="0">
              <a:solidFill>
                <a:srgbClr val="555555"/>
              </a:solidFill>
              <a:latin typeface="__Roboto_ba6641"/>
            </a:endParaRPr>
          </a:p>
          <a:p>
            <a:pPr marL="0" indent="0">
              <a:buNone/>
            </a:pPr>
            <a:r>
              <a:rPr lang="en-US" sz="1900" dirty="0"/>
              <a:t>https://my.clevelandclinic.org/health/diseases/9685-stillbirth</a:t>
            </a:r>
          </a:p>
          <a:p>
            <a:pPr marL="0" indent="0" algn="l">
              <a:buNone/>
            </a:pPr>
            <a:endParaRPr lang="en-US" sz="2800" b="0" i="0" dirty="0">
              <a:solidFill>
                <a:srgbClr val="555555"/>
              </a:solidFill>
              <a:effectLst/>
              <a:latin typeface="__Roboto_ba6641"/>
            </a:endParaRPr>
          </a:p>
          <a:p>
            <a:pPr marL="0" indent="0">
              <a:buNone/>
            </a:pPr>
            <a:endParaRPr lang="en-US" dirty="0"/>
          </a:p>
        </p:txBody>
      </p:sp>
    </p:spTree>
    <p:extLst>
      <p:ext uri="{BB962C8B-B14F-4D97-AF65-F5344CB8AC3E}">
        <p14:creationId xmlns:p14="http://schemas.microsoft.com/office/powerpoint/2010/main" val="393435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E259-716B-24E0-3DD7-07E7C2913EC1}"/>
              </a:ext>
            </a:extLst>
          </p:cNvPr>
          <p:cNvSpPr>
            <a:spLocks noGrp="1"/>
          </p:cNvSpPr>
          <p:nvPr>
            <p:ph type="title"/>
          </p:nvPr>
        </p:nvSpPr>
        <p:spPr>
          <a:xfrm>
            <a:off x="581192" y="396240"/>
            <a:ext cx="11029616" cy="934720"/>
          </a:xfrm>
        </p:spPr>
        <p:txBody>
          <a:bodyPr>
            <a:normAutofit/>
          </a:bodyPr>
          <a:lstStyle/>
          <a:p>
            <a:pPr algn="ctr"/>
            <a:r>
              <a:rPr lang="en-US" sz="4400" dirty="0">
                <a:solidFill>
                  <a:schemeClr val="bg1"/>
                </a:solidFill>
              </a:rPr>
              <a:t>Prevention</a:t>
            </a:r>
          </a:p>
        </p:txBody>
      </p:sp>
      <p:sp>
        <p:nvSpPr>
          <p:cNvPr id="3" name="Content Placeholder 2">
            <a:extLst>
              <a:ext uri="{FF2B5EF4-FFF2-40B4-BE49-F238E27FC236}">
                <a16:creationId xmlns:a16="http://schemas.microsoft.com/office/drawing/2014/main" id="{BE74C635-7A84-9DE6-7D8E-D2C5AB4912C5}"/>
              </a:ext>
            </a:extLst>
          </p:cNvPr>
          <p:cNvSpPr>
            <a:spLocks noGrp="1"/>
          </p:cNvSpPr>
          <p:nvPr>
            <p:ph idx="1"/>
          </p:nvPr>
        </p:nvSpPr>
        <p:spPr>
          <a:xfrm>
            <a:off x="406400" y="1016000"/>
            <a:ext cx="11673840" cy="5770880"/>
          </a:xfrm>
        </p:spPr>
        <p:txBody>
          <a:bodyPr>
            <a:noAutofit/>
          </a:bodyPr>
          <a:lstStyle/>
          <a:p>
            <a:pPr marL="0" indent="0" algn="l">
              <a:buNone/>
            </a:pPr>
            <a:r>
              <a:rPr lang="en-US" sz="2000" dirty="0">
                <a:solidFill>
                  <a:schemeClr val="bg1"/>
                </a:solidFill>
                <a:latin typeface="__Roboto_ba6641"/>
              </a:rPr>
              <a:t>Experts from the Cleveland Clinic contend that there is little women can do to prevent a stillbirth. </a:t>
            </a:r>
            <a:r>
              <a:rPr lang="en-US" sz="2000" b="0" i="0" dirty="0">
                <a:solidFill>
                  <a:schemeClr val="bg1"/>
                </a:solidFill>
                <a:effectLst/>
                <a:latin typeface="__Roboto_ba6641"/>
              </a:rPr>
              <a:t> Often</a:t>
            </a:r>
            <a:r>
              <a:rPr lang="en-US" sz="2000" dirty="0">
                <a:solidFill>
                  <a:schemeClr val="bg1"/>
                </a:solidFill>
                <a:latin typeface="__Roboto_ba6641"/>
              </a:rPr>
              <a:t>times it is the result of</a:t>
            </a:r>
            <a:r>
              <a:rPr lang="en-US" sz="2000" b="0" i="0" dirty="0">
                <a:solidFill>
                  <a:schemeClr val="bg1"/>
                </a:solidFill>
                <a:effectLst/>
                <a:latin typeface="__Roboto_ba6641"/>
              </a:rPr>
              <a:t> a medical condition or complication outside the woman’s control. </a:t>
            </a:r>
            <a:r>
              <a:rPr lang="en-US" sz="2000" dirty="0">
                <a:solidFill>
                  <a:schemeClr val="bg1"/>
                </a:solidFill>
                <a:latin typeface="__Roboto_ba6641"/>
              </a:rPr>
              <a:t>There are </a:t>
            </a:r>
            <a:r>
              <a:rPr lang="en-US" sz="2000" b="0" i="0" dirty="0">
                <a:solidFill>
                  <a:schemeClr val="bg1"/>
                </a:solidFill>
                <a:effectLst/>
                <a:latin typeface="__Roboto_ba6641"/>
              </a:rPr>
              <a:t>steps to increase the </a:t>
            </a:r>
            <a:r>
              <a:rPr lang="en-US" sz="2000" dirty="0">
                <a:solidFill>
                  <a:schemeClr val="bg1"/>
                </a:solidFill>
                <a:latin typeface="__Roboto_ba6641"/>
              </a:rPr>
              <a:t>likelihood of </a:t>
            </a:r>
            <a:r>
              <a:rPr lang="en-US" sz="2000" b="0" i="0" dirty="0">
                <a:solidFill>
                  <a:schemeClr val="bg1"/>
                </a:solidFill>
                <a:effectLst/>
                <a:latin typeface="__Roboto_ba6641"/>
              </a:rPr>
              <a:t>delivering a healthy baby. These include the following.  </a:t>
            </a:r>
          </a:p>
          <a:p>
            <a:pPr algn="l">
              <a:buFont typeface="Arial" panose="020B0604020202020204" pitchFamily="34" charset="0"/>
              <a:buChar char="•"/>
            </a:pPr>
            <a:r>
              <a:rPr lang="en-US" sz="2000" b="1" i="0" dirty="0">
                <a:solidFill>
                  <a:schemeClr val="bg1"/>
                </a:solidFill>
                <a:effectLst/>
                <a:latin typeface="__Roboto_ba6641"/>
              </a:rPr>
              <a:t>Avoid recreational drugs, tobacco and alcohol</a:t>
            </a:r>
            <a:r>
              <a:rPr lang="en-US" sz="2000" b="0" i="0" dirty="0">
                <a:solidFill>
                  <a:schemeClr val="bg1"/>
                </a:solidFill>
                <a:effectLst/>
                <a:latin typeface="__Roboto_ba6641"/>
              </a:rPr>
              <a:t>.</a:t>
            </a:r>
          </a:p>
          <a:p>
            <a:pPr algn="l">
              <a:buFont typeface="Arial" panose="020B0604020202020204" pitchFamily="34" charset="0"/>
              <a:buChar char="•"/>
            </a:pPr>
            <a:r>
              <a:rPr lang="en-US" sz="2000" b="1" i="0" dirty="0">
                <a:solidFill>
                  <a:schemeClr val="bg1"/>
                </a:solidFill>
                <a:effectLst/>
                <a:latin typeface="__Roboto_ba6641"/>
              </a:rPr>
              <a:t>Adjust your diet</a:t>
            </a:r>
            <a:r>
              <a:rPr lang="en-US" sz="2000" b="1" dirty="0">
                <a:solidFill>
                  <a:schemeClr val="bg1"/>
                </a:solidFill>
                <a:latin typeface="__Roboto_ba6641"/>
              </a:rPr>
              <a:t> to increase calories, avoid food-borne illnesses, and insure proper</a:t>
            </a:r>
            <a:r>
              <a:rPr lang="en-US" sz="2000" b="1" i="0" dirty="0">
                <a:solidFill>
                  <a:schemeClr val="bg1"/>
                </a:solidFill>
                <a:effectLst/>
                <a:latin typeface="__Roboto_ba6641"/>
              </a:rPr>
              <a:t> nutrition for you and the baby. </a:t>
            </a:r>
          </a:p>
          <a:p>
            <a:pPr algn="l">
              <a:buFont typeface="Arial" panose="020B0604020202020204" pitchFamily="34" charset="0"/>
              <a:buChar char="•"/>
            </a:pPr>
            <a:r>
              <a:rPr lang="en-US" sz="2000" b="1" i="0" dirty="0">
                <a:solidFill>
                  <a:schemeClr val="bg1"/>
                </a:solidFill>
                <a:effectLst/>
                <a:latin typeface="__Roboto_ba6641"/>
              </a:rPr>
              <a:t>Work toward a healthy weight before getting pregnant.</a:t>
            </a:r>
          </a:p>
          <a:p>
            <a:pPr algn="l">
              <a:buFont typeface="Arial" panose="020B0604020202020204" pitchFamily="34" charset="0"/>
              <a:buChar char="•"/>
            </a:pPr>
            <a:r>
              <a:rPr lang="en-US" sz="2000" b="1" i="0" dirty="0">
                <a:solidFill>
                  <a:schemeClr val="bg1"/>
                </a:solidFill>
                <a:effectLst/>
                <a:latin typeface="__Roboto_ba6641"/>
              </a:rPr>
              <a:t>Work to prevent infections by practicing good hygiene and getting recommended vaccines.</a:t>
            </a:r>
            <a:endParaRPr lang="en-US" sz="2000" b="0" i="0" dirty="0">
              <a:solidFill>
                <a:schemeClr val="bg1"/>
              </a:solidFill>
              <a:effectLst/>
              <a:latin typeface="__Roboto_ba6641"/>
            </a:endParaRPr>
          </a:p>
          <a:p>
            <a:pPr algn="l">
              <a:buFont typeface="Arial" panose="020B0604020202020204" pitchFamily="34" charset="0"/>
              <a:buChar char="•"/>
            </a:pPr>
            <a:r>
              <a:rPr lang="en-US" sz="2000" b="1" i="0" dirty="0">
                <a:solidFill>
                  <a:schemeClr val="bg1"/>
                </a:solidFill>
                <a:effectLst/>
                <a:latin typeface="__Roboto_ba6641"/>
              </a:rPr>
              <a:t>Do a daily “kick count.”</a:t>
            </a:r>
            <a:r>
              <a:rPr lang="en-US" sz="2000" b="0" i="0" dirty="0">
                <a:solidFill>
                  <a:schemeClr val="bg1"/>
                </a:solidFill>
                <a:effectLst/>
                <a:latin typeface="__Roboto_ba6641"/>
              </a:rPr>
              <a:t> </a:t>
            </a:r>
            <a:r>
              <a:rPr lang="en-US" sz="2000" b="1" i="0" dirty="0">
                <a:solidFill>
                  <a:schemeClr val="bg1"/>
                </a:solidFill>
                <a:effectLst/>
                <a:latin typeface="__Roboto_ba6641"/>
              </a:rPr>
              <a:t>Around 26 to 28 weeks, familiarize yourself with fetal movements. Learn what’s normal for the fetus. If they stop acting normally, contact your healthcare provider.</a:t>
            </a:r>
          </a:p>
          <a:p>
            <a:pPr algn="l">
              <a:buFont typeface="Arial" panose="020B0604020202020204" pitchFamily="34" charset="0"/>
              <a:buChar char="•"/>
            </a:pPr>
            <a:r>
              <a:rPr lang="en-US" sz="2000" b="1" i="0" dirty="0">
                <a:solidFill>
                  <a:schemeClr val="bg1"/>
                </a:solidFill>
                <a:effectLst/>
                <a:latin typeface="__Roboto_ba6641"/>
              </a:rPr>
              <a:t>Sleep on your side, not your back</a:t>
            </a:r>
            <a:r>
              <a:rPr lang="en-US" sz="2000" b="0" i="0" dirty="0">
                <a:solidFill>
                  <a:schemeClr val="bg1"/>
                </a:solidFill>
                <a:effectLst/>
                <a:latin typeface="__Roboto_ba6641"/>
              </a:rPr>
              <a:t>. </a:t>
            </a:r>
            <a:r>
              <a:rPr lang="en-US" sz="2000" b="1" i="0" dirty="0">
                <a:solidFill>
                  <a:schemeClr val="bg1"/>
                </a:solidFill>
                <a:effectLst/>
                <a:latin typeface="__Roboto_ba6641"/>
              </a:rPr>
              <a:t>Sleeping on your back can increase the risk of stillbirth if you’ve been pregnant for 28 weeks or more.  This is likely related to blood and oxygen flow to the fetus.</a:t>
            </a:r>
          </a:p>
          <a:p>
            <a:pPr algn="l">
              <a:buFont typeface="Arial" panose="020B0604020202020204" pitchFamily="34" charset="0"/>
              <a:buChar char="•"/>
            </a:pPr>
            <a:r>
              <a:rPr lang="en-US" sz="2000" b="1" i="0" dirty="0">
                <a:solidFill>
                  <a:schemeClr val="bg1"/>
                </a:solidFill>
                <a:effectLst/>
                <a:latin typeface="__Roboto_ba6641"/>
              </a:rPr>
              <a:t>Get routine tests, ultrasounds and/or fetal heart monitoring as needed.</a:t>
            </a:r>
            <a:r>
              <a:rPr lang="en-US" sz="2000" b="0" i="0" dirty="0">
                <a:solidFill>
                  <a:schemeClr val="bg1"/>
                </a:solidFill>
                <a:effectLst/>
                <a:latin typeface="__Roboto_ba6641"/>
              </a:rPr>
              <a:t> .</a:t>
            </a:r>
          </a:p>
          <a:p>
            <a:pPr algn="l">
              <a:buFont typeface="Arial" panose="020B0604020202020204" pitchFamily="34" charset="0"/>
              <a:buChar char="•"/>
            </a:pPr>
            <a:r>
              <a:rPr lang="en-US" sz="2000" b="1" i="0" dirty="0">
                <a:solidFill>
                  <a:schemeClr val="bg1"/>
                </a:solidFill>
                <a:effectLst/>
                <a:latin typeface="__Roboto_ba6641"/>
              </a:rPr>
              <a:t>Report symptoms </a:t>
            </a:r>
            <a:r>
              <a:rPr lang="en-US" sz="2000" i="0" dirty="0">
                <a:solidFill>
                  <a:schemeClr val="bg1"/>
                </a:solidFill>
                <a:effectLst/>
                <a:latin typeface="__Roboto_ba6641"/>
              </a:rPr>
              <a:t>like stomach pain or vaginal bleeding immediately.</a:t>
            </a:r>
          </a:p>
        </p:txBody>
      </p:sp>
    </p:spTree>
    <p:extLst>
      <p:ext uri="{BB962C8B-B14F-4D97-AF65-F5344CB8AC3E}">
        <p14:creationId xmlns:p14="http://schemas.microsoft.com/office/powerpoint/2010/main" val="232481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E64F-5856-B849-0C7F-8F788646E57B}"/>
              </a:ext>
            </a:extLst>
          </p:cNvPr>
          <p:cNvSpPr>
            <a:spLocks noGrp="1"/>
          </p:cNvSpPr>
          <p:nvPr>
            <p:ph type="title"/>
          </p:nvPr>
        </p:nvSpPr>
        <p:spPr/>
        <p:txBody>
          <a:bodyPr/>
          <a:lstStyle/>
          <a:p>
            <a:r>
              <a:rPr lang="en-US" dirty="0"/>
              <a:t>Additional Information Sources:</a:t>
            </a:r>
          </a:p>
        </p:txBody>
      </p:sp>
      <p:sp>
        <p:nvSpPr>
          <p:cNvPr id="3" name="Content Placeholder 2">
            <a:extLst>
              <a:ext uri="{FF2B5EF4-FFF2-40B4-BE49-F238E27FC236}">
                <a16:creationId xmlns:a16="http://schemas.microsoft.com/office/drawing/2014/main" id="{7AF877BA-DCD3-E65A-1FC7-34F6E898287F}"/>
              </a:ext>
            </a:extLst>
          </p:cNvPr>
          <p:cNvSpPr>
            <a:spLocks noGrp="1"/>
          </p:cNvSpPr>
          <p:nvPr>
            <p:ph idx="1"/>
          </p:nvPr>
        </p:nvSpPr>
        <p:spPr/>
        <p:txBody>
          <a:bodyPr/>
          <a:lstStyle/>
          <a:p>
            <a:r>
              <a:rPr lang="fr-FR" sz="1800" b="1" kern="100" dirty="0">
                <a:effectLst/>
                <a:latin typeface="Aptos" panose="020B0004020202020204" pitchFamily="34" charset="0"/>
                <a:ea typeface="Aptos" panose="020B0004020202020204" pitchFamily="34" charset="0"/>
                <a:cs typeface="Times New Roman" panose="02020603050405020304" pitchFamily="18" charset="0"/>
              </a:rPr>
              <a:t>International </a:t>
            </a:r>
            <a:r>
              <a:rPr lang="fr-FR" sz="1800" b="1" kern="100" dirty="0" err="1">
                <a:effectLst/>
                <a:latin typeface="Aptos" panose="020B0004020202020204" pitchFamily="34" charset="0"/>
                <a:ea typeface="Aptos" panose="020B0004020202020204" pitchFamily="34" charset="0"/>
                <a:cs typeface="Times New Roman" panose="02020603050405020304" pitchFamily="18" charset="0"/>
              </a:rPr>
              <a:t>Stillbirth</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 Alliance: https://www.stillbirthalliance.org/</a:t>
            </a:r>
          </a:p>
          <a:p>
            <a:r>
              <a:rPr lang="fr-FR" sz="1800" b="1" kern="100" dirty="0" err="1">
                <a:effectLst/>
                <a:latin typeface="Aptos" panose="020B0004020202020204" pitchFamily="34" charset="0"/>
                <a:ea typeface="Aptos" panose="020B0004020202020204" pitchFamily="34" charset="0"/>
                <a:cs typeface="Times New Roman" panose="02020603050405020304" pitchFamily="18" charset="0"/>
              </a:rPr>
              <a:t>Marufu</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 T. C., </a:t>
            </a:r>
            <a:r>
              <a:rPr lang="fr-FR" sz="1800" b="1" kern="100" dirty="0" err="1">
                <a:effectLst/>
                <a:latin typeface="Aptos" panose="020B0004020202020204" pitchFamily="34" charset="0"/>
                <a:ea typeface="Aptos" panose="020B0004020202020204" pitchFamily="34" charset="0"/>
                <a:cs typeface="Times New Roman" panose="02020603050405020304" pitchFamily="18" charset="0"/>
              </a:rPr>
              <a:t>Ahankari</a:t>
            </a:r>
            <a:r>
              <a:rPr lang="fr-FR" sz="1800" b="1" kern="100" dirty="0">
                <a:effectLst/>
                <a:latin typeface="Aptos" panose="020B0004020202020204" pitchFamily="34" charset="0"/>
                <a:ea typeface="Aptos" panose="020B0004020202020204" pitchFamily="34" charset="0"/>
                <a:cs typeface="Times New Roman" panose="02020603050405020304" pitchFamily="18" charset="0"/>
              </a:rPr>
              <a:t>, A., Coleman, T., &amp; Lewis, S. (2015).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Maternal smoking and the risk of still birth: systematic review and meta-analysis.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BMC public health</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15</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239. </a:t>
            </a:r>
          </a:p>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Mills, T. A., Roberts, S. A., Camacho, E.,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Heazell</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 E. P., Massey, R. N., Melvin, C., Newport, R., Smith, D. M.,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Storey</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 O., Taylor, W., &amp; Lavender, T. (2022). Better maternity care pathways in pregnancies after stillbirth or neonatal death: a feasibility study.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BMC pregnancy and childbirth</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22</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 634.</a:t>
            </a:r>
          </a:p>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Stillbirth Centre of Research Excellence: https://stillbirthcre.org.au/search/DECREASED+FETAL+MOVEMENTS/</a:t>
            </a:r>
          </a:p>
          <a:p>
            <a:endParaRPr lang="en-US" dirty="0"/>
          </a:p>
        </p:txBody>
      </p:sp>
    </p:spTree>
    <p:extLst>
      <p:ext uri="{BB962C8B-B14F-4D97-AF65-F5344CB8AC3E}">
        <p14:creationId xmlns:p14="http://schemas.microsoft.com/office/powerpoint/2010/main" val="412877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7226447" y="1934348"/>
            <a:ext cx="4840367" cy="4744038"/>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TextBox 3"/>
          <p:cNvSpPr txBox="1"/>
          <p:nvPr/>
        </p:nvSpPr>
        <p:spPr>
          <a:xfrm>
            <a:off x="685800" y="1754733"/>
            <a:ext cx="6369809" cy="1970411"/>
          </a:xfrm>
          <a:prstGeom prst="rect">
            <a:avLst/>
          </a:prstGeom>
        </p:spPr>
        <p:txBody>
          <a:bodyPr lIns="0" tIns="0" rIns="0" bIns="0" rtlCol="0" anchor="t">
            <a:spAutoFit/>
          </a:bodyPr>
          <a:lstStyle/>
          <a:p>
            <a:pPr>
              <a:lnSpc>
                <a:spcPts val="5244"/>
              </a:lnSpc>
            </a:pPr>
            <a:r>
              <a:rPr lang="en-US" sz="4034" spc="20"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326840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638620" y="863695"/>
            <a:ext cx="3511233" cy="3779995"/>
          </a:xfrm>
        </p:spPr>
        <p:txBody>
          <a:bodyPr vert="horz" lIns="91440" tIns="45720" rIns="91440" bIns="45720" rtlCol="0" anchor="ctr">
            <a:normAutofit/>
          </a:bodyPr>
          <a:lstStyle/>
          <a:p>
            <a:r>
              <a:rPr lang="en-US" sz="3600" dirty="0">
                <a:solidFill>
                  <a:schemeClr val="tx1"/>
                </a:solidFill>
              </a:rPr>
              <a:t>Stillbirth</a:t>
            </a:r>
            <a:r>
              <a:rPr lang="en-US" sz="3600" b="1" dirty="0">
                <a:solidFill>
                  <a:schemeClr val="tx1"/>
                </a:solidFill>
              </a:rPr>
              <a:t>:</a:t>
            </a:r>
            <a:r>
              <a:rPr lang="en-US" sz="3600" dirty="0">
                <a:solidFill>
                  <a:schemeClr val="tx1"/>
                </a:solidFill>
              </a:rPr>
              <a:t> Statistics, Causes, and Prevention</a:t>
            </a:r>
          </a:p>
        </p:txBody>
      </p:sp>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Placeholder 9" descr="A stethoscope on a clipboard">
            <a:extLst>
              <a:ext uri="{FF2B5EF4-FFF2-40B4-BE49-F238E27FC236}">
                <a16:creationId xmlns:a16="http://schemas.microsoft.com/office/drawing/2014/main" id="{CC4B82FA-2EA0-5319-6B9C-8D78349FCB09}"/>
              </a:ext>
            </a:extLst>
          </p:cNvPr>
          <p:cNvPicPr>
            <a:picLocks noGrp="1" noChangeAspect="1"/>
          </p:cNvPicPr>
          <p:nvPr>
            <p:ph type="pic" sz="quarter" idx="13"/>
          </p:nvPr>
        </p:nvPicPr>
        <p:blipFill rotWithShape="1">
          <a:blip r:embed="rId3"/>
          <a:srcRect l="13317" r="13316" b="-1"/>
          <a:stretch/>
        </p:blipFill>
        <p:spPr>
          <a:xfrm>
            <a:off x="4868848" y="264160"/>
            <a:ext cx="7068703" cy="6431280"/>
          </a:xfrm>
          <a:prstGeom prst="rect">
            <a:avLst/>
          </a:prstGeom>
        </p:spPr>
      </p:pic>
    </p:spTree>
    <p:extLst>
      <p:ext uri="{BB962C8B-B14F-4D97-AF65-F5344CB8AC3E}">
        <p14:creationId xmlns:p14="http://schemas.microsoft.com/office/powerpoint/2010/main" val="103975908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Placeholder 21" descr="A close-up of a stethoscope">
            <a:extLst>
              <a:ext uri="{FF2B5EF4-FFF2-40B4-BE49-F238E27FC236}">
                <a16:creationId xmlns:a16="http://schemas.microsoft.com/office/drawing/2014/main" id="{63F55FD3-B051-BD22-347E-065B72C87E1C}"/>
              </a:ext>
            </a:extLst>
          </p:cNvPr>
          <p:cNvPicPr>
            <a:picLocks noGrp="1" noChangeAspect="1"/>
          </p:cNvPicPr>
          <p:nvPr>
            <p:ph type="pic" sz="quarter" idx="13"/>
          </p:nvPr>
        </p:nvPicPr>
        <p:blipFill>
          <a:blip r:embed="rId3"/>
          <a:srcRect l="148" r="148"/>
          <a:stretch/>
        </p:blipFill>
        <p:spPr>
          <a:xfrm>
            <a:off x="720636" y="1428301"/>
            <a:ext cx="5476375" cy="4201863"/>
          </a:xfrm>
          <a:prstGeom prst="rect">
            <a:avLst/>
          </a:prstGeom>
        </p:spPr>
      </p:pic>
      <p:sp>
        <p:nvSpPr>
          <p:cNvPr id="49" name="Rectangle 48">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a:xfrm>
            <a:off x="6786880" y="938023"/>
            <a:ext cx="4805680" cy="585978"/>
          </a:xfrm>
        </p:spPr>
        <p:txBody>
          <a:bodyPr vert="horz" lIns="91440" tIns="45720" rIns="91440" bIns="45720" rtlCol="0" anchor="b">
            <a:normAutofit/>
          </a:bodyPr>
          <a:lstStyle/>
          <a:p>
            <a:r>
              <a:rPr lang="en-US" dirty="0">
                <a:solidFill>
                  <a:srgbClr val="FFFFFF"/>
                </a:solidFill>
              </a:rPr>
              <a:t>The Nature of Stillbirth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a:xfrm>
            <a:off x="6786880" y="1666240"/>
            <a:ext cx="4684484" cy="4467862"/>
          </a:xfrm>
        </p:spPr>
        <p:txBody>
          <a:bodyPr vert="horz" lIns="91440" tIns="45720" rIns="91440" bIns="45720" rtlCol="0" anchor="ctr">
            <a:normAutofit fontScale="92500"/>
          </a:bodyPr>
          <a:lstStyle/>
          <a:p>
            <a:r>
              <a:rPr lang="en-US" sz="2400" dirty="0">
                <a:solidFill>
                  <a:srgbClr val="FFFFFF"/>
                </a:solidFill>
              </a:rPr>
              <a:t>A stillbirth occurs when a fetus dies after the 20</a:t>
            </a:r>
            <a:r>
              <a:rPr lang="en-US" sz="2400" baseline="30000" dirty="0">
                <a:solidFill>
                  <a:srgbClr val="FFFFFF"/>
                </a:solidFill>
              </a:rPr>
              <a:t>th</a:t>
            </a:r>
            <a:r>
              <a:rPr lang="en-US" sz="2400" dirty="0">
                <a:solidFill>
                  <a:srgbClr val="FFFFFF"/>
                </a:solidFill>
              </a:rPr>
              <a:t> week of gestation. There are many known causes of stillbirth (e.g., problems with the placenta, umbilical cord, or genetic conditions) and oftentimes the exact cause in indeterminable.  Most fetuses die in utero, and very infrequently during labor.  Typically, the loss is identified while the fetus is in the mother’s womb and intervention occurs.</a:t>
            </a:r>
          </a:p>
          <a:p>
            <a:r>
              <a:rPr lang="en-US" sz="1600" dirty="0">
                <a:solidFill>
                  <a:srgbClr val="FFFFFF"/>
                </a:solidFill>
              </a:rPr>
              <a:t>Source: https://my.clevelandclinic.org/health/diseases/9685-stillbirth</a:t>
            </a:r>
          </a:p>
        </p:txBody>
      </p:sp>
    </p:spTree>
    <p:extLst>
      <p:ext uri="{BB962C8B-B14F-4D97-AF65-F5344CB8AC3E}">
        <p14:creationId xmlns:p14="http://schemas.microsoft.com/office/powerpoint/2010/main" val="22011259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b="0" kern="1200" cap="all">
                <a:solidFill>
                  <a:srgbClr val="FFFFFF"/>
                </a:solidFill>
                <a:latin typeface="+mj-lt"/>
                <a:ea typeface="+mj-ea"/>
                <a:cs typeface="+mj-cs"/>
              </a:rPr>
              <a:t>Classification </a:t>
            </a:r>
            <a:br>
              <a:rPr lang="en-US" b="0" kern="1200" cap="all">
                <a:solidFill>
                  <a:srgbClr val="FFFFFF"/>
                </a:solidFill>
                <a:latin typeface="+mj-lt"/>
                <a:ea typeface="+mj-ea"/>
                <a:cs typeface="+mj-cs"/>
              </a:rPr>
            </a:br>
            <a:r>
              <a:rPr lang="en-US" b="0" kern="1200" cap="all">
                <a:solidFill>
                  <a:srgbClr val="FFFFFF"/>
                </a:solidFill>
                <a:latin typeface="+mj-lt"/>
                <a:ea typeface="+mj-ea"/>
                <a:cs typeface="+mj-cs"/>
              </a:rPr>
              <a:t>of Stillbirth</a:t>
            </a:r>
          </a:p>
        </p:txBody>
      </p:sp>
      <p:sp>
        <p:nvSpPr>
          <p:cNvPr id="31" name="Rectangle 3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a:xfrm>
            <a:off x="671513" y="2407444"/>
            <a:ext cx="3259016" cy="3800523"/>
          </a:xfrm>
        </p:spPr>
        <p:txBody>
          <a:bodyPr vert="horz" lIns="91440" tIns="45720" rIns="91440" bIns="45720" rtlCol="0" anchor="t">
            <a:normAutofit fontScale="92500" lnSpcReduction="10000"/>
          </a:bodyPr>
          <a:lstStyle/>
          <a:p>
            <a:pPr>
              <a:lnSpc>
                <a:spcPct val="90000"/>
              </a:lnSpc>
              <a:buFont typeface="Wingdings 2" panose="05020102010507070707" pitchFamily="18" charset="2"/>
              <a:buChar char=""/>
            </a:pPr>
            <a:endParaRPr lang="en-US" sz="1500" b="1" i="0" dirty="0">
              <a:solidFill>
                <a:srgbClr val="FFFFFF"/>
              </a:solidFill>
              <a:effectLst/>
            </a:endParaRPr>
          </a:p>
          <a:p>
            <a:pPr>
              <a:lnSpc>
                <a:spcPct val="90000"/>
              </a:lnSpc>
              <a:buFont typeface="Wingdings 2" panose="05020102010507070707" pitchFamily="18" charset="2"/>
              <a:buChar char=""/>
            </a:pPr>
            <a:r>
              <a:rPr lang="en-US" sz="2000" b="1" i="0" dirty="0">
                <a:solidFill>
                  <a:srgbClr val="FFFFFF"/>
                </a:solidFill>
                <a:effectLst/>
              </a:rPr>
              <a:t>Early:</a:t>
            </a:r>
            <a:r>
              <a:rPr lang="en-US" sz="2000" b="0" i="0" dirty="0">
                <a:solidFill>
                  <a:srgbClr val="FFFFFF"/>
                </a:solidFill>
                <a:effectLst/>
              </a:rPr>
              <a:t> The fetus dies between 20 and 27 weeks.</a:t>
            </a:r>
          </a:p>
          <a:p>
            <a:pPr>
              <a:lnSpc>
                <a:spcPct val="90000"/>
              </a:lnSpc>
              <a:buFont typeface="Wingdings 2" panose="05020102010507070707" pitchFamily="18" charset="2"/>
              <a:buChar char=""/>
            </a:pPr>
            <a:endParaRPr lang="en-US" sz="1500" b="1" dirty="0">
              <a:solidFill>
                <a:srgbClr val="FFFFFF"/>
              </a:solidFill>
            </a:endParaRPr>
          </a:p>
          <a:p>
            <a:pPr>
              <a:lnSpc>
                <a:spcPct val="90000"/>
              </a:lnSpc>
              <a:buFont typeface="Wingdings 2" panose="05020102010507070707" pitchFamily="18" charset="2"/>
              <a:buChar char=""/>
            </a:pPr>
            <a:r>
              <a:rPr lang="en-US" sz="2000" b="1" i="0" dirty="0">
                <a:solidFill>
                  <a:srgbClr val="FFFFFF"/>
                </a:solidFill>
                <a:effectLst/>
              </a:rPr>
              <a:t>Late:</a:t>
            </a:r>
            <a:r>
              <a:rPr lang="en-US" sz="2000" b="0" i="0" dirty="0">
                <a:solidFill>
                  <a:srgbClr val="FFFFFF"/>
                </a:solidFill>
                <a:effectLst/>
              </a:rPr>
              <a:t> The fetus dies between 28 and 36 weeks.</a:t>
            </a:r>
          </a:p>
          <a:p>
            <a:pPr>
              <a:lnSpc>
                <a:spcPct val="90000"/>
              </a:lnSpc>
              <a:buFont typeface="Wingdings 2" panose="05020102010507070707" pitchFamily="18" charset="2"/>
              <a:buChar char=""/>
            </a:pPr>
            <a:endParaRPr lang="en-US" sz="2000" b="1" i="0" dirty="0">
              <a:solidFill>
                <a:srgbClr val="FFFFFF"/>
              </a:solidFill>
              <a:effectLst/>
            </a:endParaRPr>
          </a:p>
          <a:p>
            <a:pPr>
              <a:lnSpc>
                <a:spcPct val="90000"/>
              </a:lnSpc>
              <a:buFont typeface="Wingdings 2" panose="05020102010507070707" pitchFamily="18" charset="2"/>
              <a:buChar char=""/>
            </a:pPr>
            <a:r>
              <a:rPr lang="en-US" sz="2000" b="1" i="0" dirty="0">
                <a:solidFill>
                  <a:srgbClr val="FFFFFF"/>
                </a:solidFill>
                <a:effectLst/>
              </a:rPr>
              <a:t>Term:</a:t>
            </a:r>
            <a:r>
              <a:rPr lang="en-US" sz="2000" b="0" i="0" dirty="0">
                <a:solidFill>
                  <a:srgbClr val="FFFFFF"/>
                </a:solidFill>
                <a:effectLst/>
              </a:rPr>
              <a:t> The fetus dies the 37th week or after.</a:t>
            </a:r>
          </a:p>
          <a:p>
            <a:pPr>
              <a:lnSpc>
                <a:spcPct val="90000"/>
              </a:lnSpc>
              <a:buFont typeface="Wingdings 2" panose="05020102010507070707" pitchFamily="18" charset="2"/>
              <a:buChar char=""/>
            </a:pPr>
            <a:endParaRPr lang="en-US" sz="1500" dirty="0">
              <a:solidFill>
                <a:srgbClr val="FFFFFF"/>
              </a:solidFill>
            </a:endParaRPr>
          </a:p>
          <a:p>
            <a:pPr marL="0" indent="0">
              <a:lnSpc>
                <a:spcPct val="90000"/>
              </a:lnSpc>
              <a:buNone/>
            </a:pPr>
            <a:r>
              <a:rPr lang="en-US" sz="1500" dirty="0">
                <a:solidFill>
                  <a:srgbClr val="FFFFFF"/>
                </a:solidFill>
              </a:rPr>
              <a:t> Source: https://my.clevelandclinic.org/health/diseases/9685-stillbirth</a:t>
            </a:r>
          </a:p>
          <a:p>
            <a:pPr>
              <a:lnSpc>
                <a:spcPct val="90000"/>
              </a:lnSpc>
              <a:buFont typeface="Wingdings 2" panose="05020102010507070707" pitchFamily="18" charset="2"/>
              <a:buChar char=""/>
            </a:pPr>
            <a:endParaRPr lang="en-US" sz="1500" b="0" i="0" dirty="0">
              <a:solidFill>
                <a:srgbClr val="FFFFFF"/>
              </a:solidFill>
              <a:effectLst/>
            </a:endParaRPr>
          </a:p>
          <a:p>
            <a:pPr>
              <a:lnSpc>
                <a:spcPct val="90000"/>
              </a:lnSpc>
              <a:buFont typeface="Wingdings 2" panose="05020102010507070707" pitchFamily="18" charset="2"/>
              <a:buChar char=""/>
            </a:pPr>
            <a:endParaRPr lang="en-US" sz="1500" dirty="0">
              <a:solidFill>
                <a:srgbClr val="FFFFFF"/>
              </a:solidFill>
            </a:endParaRPr>
          </a:p>
        </p:txBody>
      </p:sp>
      <p:pic>
        <p:nvPicPr>
          <p:cNvPr id="16" name="Picture Placeholder 15" descr="A group of surgeons wearing surgical caps and masks">
            <a:extLst>
              <a:ext uri="{FF2B5EF4-FFF2-40B4-BE49-F238E27FC236}">
                <a16:creationId xmlns:a16="http://schemas.microsoft.com/office/drawing/2014/main" id="{6EFD6230-A50E-3A63-7B72-59A8449CAEE2}"/>
              </a:ext>
            </a:extLst>
          </p:cNvPr>
          <p:cNvPicPr>
            <a:picLocks noGrp="1" noChangeAspect="1"/>
          </p:cNvPicPr>
          <p:nvPr>
            <p:ph type="pic" sz="quarter" idx="19"/>
          </p:nvPr>
        </p:nvPicPr>
        <p:blipFill rotWithShape="1">
          <a:blip r:embed="rId3"/>
          <a:srcRect l="6742" r="6742"/>
          <a:stretch/>
        </p:blipFill>
        <p:spPr>
          <a:xfrm>
            <a:off x="4241830" y="601200"/>
            <a:ext cx="7503636" cy="5789365"/>
          </a:xfrm>
          <a:prstGeom prst="rect">
            <a:avLst/>
          </a:prstGeom>
        </p:spPr>
      </p:pic>
    </p:spTree>
    <p:extLst>
      <p:ext uri="{BB962C8B-B14F-4D97-AF65-F5344CB8AC3E}">
        <p14:creationId xmlns:p14="http://schemas.microsoft.com/office/powerpoint/2010/main" val="36958200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6CF7-69F4-F432-4747-28EF15528DB9}"/>
              </a:ext>
            </a:extLst>
          </p:cNvPr>
          <p:cNvSpPr>
            <a:spLocks noGrp="1"/>
          </p:cNvSpPr>
          <p:nvPr>
            <p:ph type="ctrTitle"/>
          </p:nvPr>
        </p:nvSpPr>
        <p:spPr>
          <a:xfrm>
            <a:off x="680720" y="629920"/>
            <a:ext cx="3362962" cy="1280160"/>
          </a:xfrm>
        </p:spPr>
        <p:txBody>
          <a:bodyPr/>
          <a:lstStyle/>
          <a:p>
            <a:r>
              <a:rPr lang="en-US" dirty="0"/>
              <a:t>Is Stillbirth Rare?</a:t>
            </a:r>
          </a:p>
        </p:txBody>
      </p:sp>
      <p:sp>
        <p:nvSpPr>
          <p:cNvPr id="3" name="Subtitle 2">
            <a:extLst>
              <a:ext uri="{FF2B5EF4-FFF2-40B4-BE49-F238E27FC236}">
                <a16:creationId xmlns:a16="http://schemas.microsoft.com/office/drawing/2014/main" id="{44082E89-DB15-6D26-7098-DA9792B0B085}"/>
              </a:ext>
            </a:extLst>
          </p:cNvPr>
          <p:cNvSpPr>
            <a:spLocks noGrp="1"/>
          </p:cNvSpPr>
          <p:nvPr>
            <p:ph type="subTitle" idx="1"/>
          </p:nvPr>
        </p:nvSpPr>
        <p:spPr>
          <a:xfrm>
            <a:off x="264160" y="1910080"/>
            <a:ext cx="3708401" cy="3037841"/>
          </a:xfrm>
        </p:spPr>
        <p:txBody>
          <a:bodyPr/>
          <a:lstStyle/>
          <a:p>
            <a:r>
              <a:rPr lang="en-US" sz="1800" b="0" i="0" dirty="0">
                <a:solidFill>
                  <a:srgbClr val="555555"/>
                </a:solidFill>
                <a:effectLst/>
                <a:latin typeface="__Roboto_ba6641"/>
              </a:rPr>
              <a:t>Compared to miscarriage (10-20% of known pregnancies), stillbirth is very rare. Stillbirth rates differ across the world. </a:t>
            </a:r>
            <a:r>
              <a:rPr lang="en-US" sz="1800" dirty="0">
                <a:solidFill>
                  <a:srgbClr val="555555"/>
                </a:solidFill>
                <a:latin typeface="__Roboto_ba6641"/>
              </a:rPr>
              <a:t>In underdeveloped countries as many as </a:t>
            </a:r>
            <a:r>
              <a:rPr lang="en-US" sz="1800" b="0" i="0" dirty="0">
                <a:solidFill>
                  <a:srgbClr val="555555"/>
                </a:solidFill>
                <a:effectLst/>
                <a:latin typeface="__Roboto_ba6641"/>
              </a:rPr>
              <a:t>22 stillbirths occur for every 1,000 births. </a:t>
            </a:r>
            <a:r>
              <a:rPr lang="en-US" sz="1800" dirty="0">
                <a:solidFill>
                  <a:srgbClr val="555555"/>
                </a:solidFill>
                <a:latin typeface="__Roboto_ba6641"/>
              </a:rPr>
              <a:t>In developed countries like the</a:t>
            </a:r>
            <a:r>
              <a:rPr lang="en-US" sz="1800" b="0" i="0" dirty="0">
                <a:solidFill>
                  <a:srgbClr val="555555"/>
                </a:solidFill>
                <a:effectLst/>
                <a:latin typeface="__Roboto_ba6641"/>
              </a:rPr>
              <a:t> U.S., the rare is approximately 6 Per 1,000 births. In the U.K., there are only 3.5 stillbirths per 1,000 births.</a:t>
            </a:r>
            <a:br>
              <a:rPr lang="en-US" sz="1800" b="0" i="0" dirty="0">
                <a:solidFill>
                  <a:srgbClr val="555555"/>
                </a:solidFill>
                <a:effectLst/>
                <a:latin typeface="__Roboto_ba6641"/>
              </a:rPr>
            </a:br>
            <a:br>
              <a:rPr lang="en-US" sz="1800" b="0" i="0" dirty="0">
                <a:solidFill>
                  <a:srgbClr val="555555"/>
                </a:solidFill>
                <a:effectLst/>
                <a:latin typeface="__Roboto_ba6641"/>
              </a:rPr>
            </a:br>
            <a:r>
              <a:rPr lang="en-US" sz="1600" dirty="0">
                <a:solidFill>
                  <a:schemeClr val="tx1"/>
                </a:solidFill>
              </a:rPr>
              <a:t>Sources: </a:t>
            </a:r>
            <a:r>
              <a:rPr lang="en-US" sz="1400" dirty="0">
                <a:solidFill>
                  <a:schemeClr val="tx1"/>
                </a:solidFill>
                <a:hlinkClick r:id="rId3"/>
              </a:rPr>
              <a:t>https://my.clevelandclinic.org/health/diseases/9685-stillbirth</a:t>
            </a:r>
            <a:endParaRPr lang="en-US" sz="1400" dirty="0">
              <a:solidFill>
                <a:schemeClr val="tx1"/>
              </a:solidFill>
            </a:endParaRPr>
          </a:p>
          <a:p>
            <a:r>
              <a:rPr lang="en-US" sz="1400" dirty="0">
                <a:solidFill>
                  <a:schemeClr val="tx1"/>
                </a:solidFill>
                <a:hlinkClick r:id="rId4"/>
              </a:rPr>
              <a:t>https://my.clevelandclinic.org/health/diseases/9688-miscarriage</a:t>
            </a:r>
            <a:r>
              <a:rPr lang="en-US" sz="1400" dirty="0">
                <a:solidFill>
                  <a:schemeClr val="tx1"/>
                </a:solidFill>
              </a:rPr>
              <a:t> </a:t>
            </a:r>
            <a:br>
              <a:rPr lang="en-US" sz="1800" dirty="0">
                <a:solidFill>
                  <a:schemeClr val="tx1"/>
                </a:solidFill>
              </a:rPr>
            </a:br>
            <a:br>
              <a:rPr lang="en-US" sz="1800" b="0" i="0" dirty="0">
                <a:solidFill>
                  <a:srgbClr val="555555"/>
                </a:solidFill>
                <a:effectLst/>
                <a:latin typeface="__Roboto_ba6641"/>
              </a:rPr>
            </a:br>
            <a:endParaRPr lang="en-US" dirty="0"/>
          </a:p>
        </p:txBody>
      </p:sp>
      <p:pic>
        <p:nvPicPr>
          <p:cNvPr id="21" name="Picture Placeholder 20">
            <a:extLst>
              <a:ext uri="{FF2B5EF4-FFF2-40B4-BE49-F238E27FC236}">
                <a16:creationId xmlns:a16="http://schemas.microsoft.com/office/drawing/2014/main" id="{244AC564-6A07-A90A-B027-67CD2423BBD3}"/>
              </a:ext>
            </a:extLst>
          </p:cNvPr>
          <p:cNvPicPr>
            <a:picLocks noGrp="1" noChangeAspect="1"/>
          </p:cNvPicPr>
          <p:nvPr>
            <p:ph type="pic" sz="quarter" idx="13"/>
          </p:nvPr>
        </p:nvPicPr>
        <p:blipFill>
          <a:blip r:embed="rId5"/>
          <a:srcRect t="24667" b="24667"/>
          <a:stretch/>
        </p:blipFill>
        <p:spPr/>
      </p:pic>
    </p:spTree>
    <p:extLst>
      <p:ext uri="{BB962C8B-B14F-4D97-AF65-F5344CB8AC3E}">
        <p14:creationId xmlns:p14="http://schemas.microsoft.com/office/powerpoint/2010/main" val="160530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F231-17B5-AC09-67C2-BAD1C4965009}"/>
              </a:ext>
            </a:extLst>
          </p:cNvPr>
          <p:cNvSpPr>
            <a:spLocks noGrp="1"/>
          </p:cNvSpPr>
          <p:nvPr>
            <p:ph type="title"/>
          </p:nvPr>
        </p:nvSpPr>
        <p:spPr>
          <a:xfrm>
            <a:off x="8249920" y="1788160"/>
            <a:ext cx="3535680" cy="3698240"/>
          </a:xfrm>
        </p:spPr>
        <p:txBody>
          <a:bodyPr>
            <a:noAutofit/>
          </a:bodyPr>
          <a:lstStyle/>
          <a:p>
            <a:pPr algn="ctr"/>
            <a:r>
              <a:rPr lang="en-US" sz="3200" dirty="0"/>
              <a:t>Lifestyle and Environmental Factors that increase Risk </a:t>
            </a:r>
            <a:br>
              <a:rPr lang="en-US" sz="3200" dirty="0"/>
            </a:br>
            <a:r>
              <a:rPr lang="en-US" sz="3200" dirty="0"/>
              <a:t>of Stillbirth</a:t>
            </a:r>
          </a:p>
        </p:txBody>
      </p:sp>
    </p:spTree>
    <p:extLst>
      <p:ext uri="{BB962C8B-B14F-4D97-AF65-F5344CB8AC3E}">
        <p14:creationId xmlns:p14="http://schemas.microsoft.com/office/powerpoint/2010/main" val="152895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745C-975F-C79C-9BEF-F510D69F18AE}"/>
              </a:ext>
            </a:extLst>
          </p:cNvPr>
          <p:cNvSpPr>
            <a:spLocks noGrp="1"/>
          </p:cNvSpPr>
          <p:nvPr>
            <p:ph type="title"/>
          </p:nvPr>
        </p:nvSpPr>
        <p:spPr>
          <a:xfrm>
            <a:off x="863600" y="792480"/>
            <a:ext cx="11067247" cy="1192802"/>
          </a:xfrm>
        </p:spPr>
        <p:txBody>
          <a:bodyPr>
            <a:normAutofit/>
          </a:bodyPr>
          <a:lstStyle/>
          <a:p>
            <a:pPr algn="ctr"/>
            <a:r>
              <a:rPr lang="en-US" sz="2800" dirty="0"/>
              <a:t>Lifestyle and Environmental Factors that </a:t>
            </a:r>
            <a:br>
              <a:rPr lang="en-US" sz="2800" dirty="0"/>
            </a:br>
            <a:r>
              <a:rPr lang="en-US" sz="2800" dirty="0"/>
              <a:t>increase Risk of Stillbirth</a:t>
            </a:r>
            <a:endParaRPr lang="en-US" dirty="0"/>
          </a:p>
        </p:txBody>
      </p:sp>
      <p:sp>
        <p:nvSpPr>
          <p:cNvPr id="3" name="Content Placeholder 2">
            <a:extLst>
              <a:ext uri="{FF2B5EF4-FFF2-40B4-BE49-F238E27FC236}">
                <a16:creationId xmlns:a16="http://schemas.microsoft.com/office/drawing/2014/main" id="{7095F691-8E50-4E85-D816-9AECEBD20455}"/>
              </a:ext>
            </a:extLst>
          </p:cNvPr>
          <p:cNvSpPr>
            <a:spLocks noGrp="1"/>
          </p:cNvSpPr>
          <p:nvPr>
            <p:ph sz="half" idx="1"/>
          </p:nvPr>
        </p:nvSpPr>
        <p:spPr>
          <a:xfrm>
            <a:off x="581191" y="2228003"/>
            <a:ext cx="5194769" cy="3633048"/>
          </a:xfrm>
        </p:spPr>
        <p:txBody>
          <a:bodyPr>
            <a:normAutofit fontScale="92500" lnSpcReduction="10000"/>
          </a:bodyPr>
          <a:lstStyle/>
          <a:p>
            <a:r>
              <a:rPr lang="en-US" sz="2800" b="1" i="0" dirty="0">
                <a:solidFill>
                  <a:srgbClr val="555555"/>
                </a:solidFill>
                <a:effectLst/>
                <a:latin typeface="__Roboto_ba6641"/>
              </a:rPr>
              <a:t>Substance use/abuse</a:t>
            </a:r>
            <a:r>
              <a:rPr lang="en-US" sz="2800" dirty="0">
                <a:solidFill>
                  <a:srgbClr val="555555"/>
                </a:solidFill>
                <a:latin typeface="__Roboto_ba6641"/>
              </a:rPr>
              <a:t>.</a:t>
            </a:r>
            <a:r>
              <a:rPr lang="en-US" sz="2800" b="0" i="0" dirty="0">
                <a:solidFill>
                  <a:srgbClr val="555555"/>
                </a:solidFill>
                <a:effectLst/>
                <a:latin typeface="__Roboto_ba6641"/>
              </a:rPr>
              <a:t> </a:t>
            </a:r>
            <a:r>
              <a:rPr lang="en-US" sz="2800" dirty="0">
                <a:solidFill>
                  <a:srgbClr val="555555"/>
                </a:solidFill>
                <a:latin typeface="__Roboto_ba6641"/>
              </a:rPr>
              <a:t>R</a:t>
            </a:r>
            <a:r>
              <a:rPr lang="en-US" sz="2800" b="0" i="0" dirty="0">
                <a:solidFill>
                  <a:srgbClr val="555555"/>
                </a:solidFill>
                <a:effectLst/>
                <a:latin typeface="__Roboto_ba6641"/>
              </a:rPr>
              <a:t>ecreational drugs, smoking and drinking alcohol Combinations of these substances raise the risk.</a:t>
            </a:r>
          </a:p>
          <a:p>
            <a:r>
              <a:rPr lang="en-US" sz="2800" b="1" i="0" dirty="0">
                <a:solidFill>
                  <a:srgbClr val="555555"/>
                </a:solidFill>
                <a:effectLst/>
                <a:latin typeface="__Roboto_ba6641"/>
              </a:rPr>
              <a:t>Stressful life experiences (e.g., relational or financial). </a:t>
            </a:r>
          </a:p>
          <a:p>
            <a:endParaRPr lang="en-US" sz="2800" b="1" dirty="0">
              <a:solidFill>
                <a:srgbClr val="555555"/>
              </a:solidFill>
              <a:latin typeface="__Roboto_ba6641"/>
            </a:endParaRPr>
          </a:p>
          <a:p>
            <a:pPr marL="0" marR="0" lvl="0" indent="0" algn="l" defTabSz="457200" rtl="0" eaLnBrk="1" fontAlgn="auto" latinLnBrk="0" hangingPunct="1">
              <a:lnSpc>
                <a:spcPct val="100000"/>
              </a:lnSpc>
              <a:spcBef>
                <a:spcPct val="20000"/>
              </a:spcBef>
              <a:spcAft>
                <a:spcPts val="600"/>
              </a:spcAft>
              <a:buClr>
                <a:srgbClr val="ED8428"/>
              </a:buClr>
              <a:buSzPct val="92000"/>
              <a:buFont typeface="Wingdings 2" panose="05020102010507070707" pitchFamily="18" charset="2"/>
              <a:buNone/>
              <a:tabLst/>
              <a:defRPr/>
            </a:pPr>
            <a:r>
              <a:rPr kumimoji="0" lang="en-US" sz="1700" b="0" i="0" strike="noStrike" kern="1200" cap="none" spc="0" normalizeH="0" baseline="0" noProof="0" dirty="0">
                <a:ln>
                  <a:noFill/>
                </a:ln>
                <a:solidFill>
                  <a:schemeClr val="tx1"/>
                </a:solidFill>
                <a:effectLst/>
                <a:uLnTx/>
                <a:uFillTx/>
                <a:latin typeface="Gill Sans MT" panose="020B0502020104020203"/>
                <a:ea typeface="+mn-ea"/>
                <a:cs typeface="+mn-cs"/>
                <a:hlinkClick r:id="rId2">
                  <a:extLst>
                    <a:ext uri="{A12FA001-AC4F-418D-AE19-62706E023703}">
                      <ahyp:hlinkClr xmlns:ahyp="http://schemas.microsoft.com/office/drawing/2018/hyperlinkcolor" val="tx"/>
                    </a:ext>
                  </a:extLst>
                </a:hlinkClick>
              </a:rPr>
              <a:t>Source: </a:t>
            </a:r>
            <a:r>
              <a:rPr kumimoji="0" lang="en-US" sz="1700" b="0" i="0" u="none" strike="noStrike" kern="1200" cap="none" spc="0" normalizeH="0" baseline="0" noProof="0" dirty="0">
                <a:ln>
                  <a:noFill/>
                </a:ln>
                <a:solidFill>
                  <a:schemeClr val="tx1"/>
                </a:solidFill>
                <a:effectLst/>
                <a:uLnTx/>
                <a:uFillTx/>
                <a:latin typeface="Gill Sans MT" panose="020B0502020104020203"/>
                <a:ea typeface="+mn-ea"/>
                <a:cs typeface="+mn-cs"/>
                <a:hlinkClick r:id="rId2">
                  <a:extLst>
                    <a:ext uri="{A12FA001-AC4F-418D-AE19-62706E023703}">
                      <ahyp:hlinkClr xmlns:ahyp="http://schemas.microsoft.com/office/drawing/2018/hyperlinkcolor" val="tx"/>
                    </a:ext>
                  </a:extLst>
                </a:hlinkClick>
              </a:rPr>
              <a:t>https://my.clevelandclinic.org/health/diseases/9685-stillbirth</a:t>
            </a:r>
            <a:endParaRPr kumimoji="0" lang="en-US" sz="1700" b="0" i="0" u="none" strike="noStrike" kern="1200" cap="none" spc="0" normalizeH="0" baseline="0" noProof="0" dirty="0">
              <a:ln>
                <a:noFill/>
              </a:ln>
              <a:solidFill>
                <a:schemeClr val="tx1"/>
              </a:solidFill>
              <a:effectLst/>
              <a:uLnTx/>
              <a:uFillTx/>
              <a:latin typeface="Gill Sans MT" panose="020B0502020104020203"/>
              <a:ea typeface="+mn-ea"/>
              <a:cs typeface="+mn-cs"/>
            </a:endParaRPr>
          </a:p>
          <a:p>
            <a:pPr marL="0" indent="0">
              <a:buNone/>
            </a:pPr>
            <a:endParaRPr lang="en-US" sz="2800" dirty="0"/>
          </a:p>
        </p:txBody>
      </p:sp>
      <p:sp>
        <p:nvSpPr>
          <p:cNvPr id="4" name="Content Placeholder 3">
            <a:extLst>
              <a:ext uri="{FF2B5EF4-FFF2-40B4-BE49-F238E27FC236}">
                <a16:creationId xmlns:a16="http://schemas.microsoft.com/office/drawing/2014/main" id="{D3B70FB3-022C-E762-2DAB-BD08F2CFC816}"/>
              </a:ext>
            </a:extLst>
          </p:cNvPr>
          <p:cNvSpPr>
            <a:spLocks noGrp="1"/>
          </p:cNvSpPr>
          <p:nvPr>
            <p:ph sz="half" idx="2"/>
          </p:nvPr>
        </p:nvSpPr>
        <p:spPr>
          <a:xfrm>
            <a:off x="6258560" y="2154190"/>
            <a:ext cx="5352249" cy="3633048"/>
          </a:xfrm>
        </p:spPr>
        <p:txBody>
          <a:bodyPr>
            <a:normAutofit fontScale="92500" lnSpcReduction="10000"/>
          </a:bodyPr>
          <a:lstStyle/>
          <a:p>
            <a:r>
              <a:rPr lang="en-US" sz="2800" b="1" dirty="0">
                <a:solidFill>
                  <a:srgbClr val="555555"/>
                </a:solidFill>
                <a:latin typeface="__Roboto_ba6641"/>
              </a:rPr>
              <a:t>Limited access to pregnancy r</a:t>
            </a:r>
            <a:r>
              <a:rPr lang="en-US" sz="2800" b="1" i="0" dirty="0">
                <a:solidFill>
                  <a:srgbClr val="555555"/>
                </a:solidFill>
                <a:effectLst/>
                <a:latin typeface="__Roboto_ba6641"/>
              </a:rPr>
              <a:t>esources and prenatal care. </a:t>
            </a:r>
            <a:r>
              <a:rPr lang="en-US" sz="2800" i="0" dirty="0">
                <a:solidFill>
                  <a:srgbClr val="555555"/>
                </a:solidFill>
                <a:effectLst/>
                <a:latin typeface="__Roboto_ba6641"/>
              </a:rPr>
              <a:t>This may be at the national level or within regions/neighborhood of a particular country. </a:t>
            </a:r>
          </a:p>
          <a:p>
            <a:pPr marL="0" indent="0">
              <a:buNone/>
            </a:pPr>
            <a:endParaRPr lang="en-US" dirty="0"/>
          </a:p>
        </p:txBody>
      </p:sp>
    </p:spTree>
    <p:extLst>
      <p:ext uri="{BB962C8B-B14F-4D97-AF65-F5344CB8AC3E}">
        <p14:creationId xmlns:p14="http://schemas.microsoft.com/office/powerpoint/2010/main" val="277452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3C70-C74F-4658-EF08-8ADCBCD67280}"/>
              </a:ext>
            </a:extLst>
          </p:cNvPr>
          <p:cNvSpPr>
            <a:spLocks noGrp="1"/>
          </p:cNvSpPr>
          <p:nvPr>
            <p:ph type="title"/>
          </p:nvPr>
        </p:nvSpPr>
        <p:spPr>
          <a:xfrm>
            <a:off x="3434080" y="2956560"/>
            <a:ext cx="9072880" cy="3535680"/>
          </a:xfrm>
        </p:spPr>
        <p:txBody>
          <a:bodyPr>
            <a:normAutofit/>
          </a:bodyPr>
          <a:lstStyle/>
          <a:p>
            <a:r>
              <a:rPr lang="en-US" b="1" dirty="0">
                <a:solidFill>
                  <a:schemeClr val="bg1"/>
                </a:solidFill>
              </a:rPr>
              <a:t>Demographic &amp; health-related factors </a:t>
            </a:r>
            <a:br>
              <a:rPr lang="en-US" b="1" dirty="0">
                <a:solidFill>
                  <a:schemeClr val="bg1"/>
                </a:solidFill>
              </a:rPr>
            </a:br>
            <a:r>
              <a:rPr lang="en-US" b="1" dirty="0">
                <a:solidFill>
                  <a:schemeClr val="bg1"/>
                </a:solidFill>
              </a:rPr>
              <a:t>increase Risk of Stillbirth</a:t>
            </a:r>
          </a:p>
        </p:txBody>
      </p:sp>
    </p:spTree>
    <p:extLst>
      <p:ext uri="{BB962C8B-B14F-4D97-AF65-F5344CB8AC3E}">
        <p14:creationId xmlns:p14="http://schemas.microsoft.com/office/powerpoint/2010/main" val="138091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745C-975F-C79C-9BEF-F510D69F18AE}"/>
              </a:ext>
            </a:extLst>
          </p:cNvPr>
          <p:cNvSpPr>
            <a:spLocks noGrp="1"/>
          </p:cNvSpPr>
          <p:nvPr>
            <p:ph type="title"/>
          </p:nvPr>
        </p:nvSpPr>
        <p:spPr>
          <a:xfrm>
            <a:off x="863600" y="792480"/>
            <a:ext cx="11067247" cy="1192802"/>
          </a:xfrm>
        </p:spPr>
        <p:txBody>
          <a:bodyPr>
            <a:normAutofit/>
          </a:bodyPr>
          <a:lstStyle/>
          <a:p>
            <a:pPr algn="ctr"/>
            <a:r>
              <a:rPr lang="en-US" dirty="0"/>
              <a:t>Demographic and health-related factors</a:t>
            </a:r>
            <a:r>
              <a:rPr lang="en-US" sz="2800" dirty="0"/>
              <a:t> </a:t>
            </a:r>
            <a:br>
              <a:rPr lang="en-US" sz="2800" dirty="0"/>
            </a:br>
            <a:r>
              <a:rPr lang="en-US" sz="2800" dirty="0"/>
              <a:t>increase Risk of Stillbirth</a:t>
            </a:r>
            <a:endParaRPr lang="en-US" dirty="0"/>
          </a:p>
        </p:txBody>
      </p:sp>
      <p:sp>
        <p:nvSpPr>
          <p:cNvPr id="3" name="Content Placeholder 2">
            <a:extLst>
              <a:ext uri="{FF2B5EF4-FFF2-40B4-BE49-F238E27FC236}">
                <a16:creationId xmlns:a16="http://schemas.microsoft.com/office/drawing/2014/main" id="{7095F691-8E50-4E85-D816-9AECEBD20455}"/>
              </a:ext>
            </a:extLst>
          </p:cNvPr>
          <p:cNvSpPr>
            <a:spLocks noGrp="1"/>
          </p:cNvSpPr>
          <p:nvPr>
            <p:ph sz="half" idx="1"/>
          </p:nvPr>
        </p:nvSpPr>
        <p:spPr>
          <a:xfrm>
            <a:off x="581191" y="2641601"/>
            <a:ext cx="5311610" cy="3219450"/>
          </a:xfrm>
        </p:spPr>
        <p:txBody>
          <a:bodyPr>
            <a:normAutofit fontScale="92500" lnSpcReduction="10000"/>
          </a:bodyPr>
          <a:lstStyle/>
          <a:p>
            <a:r>
              <a:rPr lang="en-US" sz="2800" b="1" i="0" dirty="0">
                <a:solidFill>
                  <a:srgbClr val="555555"/>
                </a:solidFill>
                <a:effectLst/>
                <a:latin typeface="__Roboto_ba6641"/>
              </a:rPr>
              <a:t>Age:</a:t>
            </a:r>
            <a:r>
              <a:rPr lang="en-US" sz="2800" b="0" i="0" dirty="0">
                <a:solidFill>
                  <a:srgbClr val="555555"/>
                </a:solidFill>
                <a:effectLst/>
                <a:latin typeface="__Roboto_ba6641"/>
              </a:rPr>
              <a:t> Under age 20 and over 35</a:t>
            </a:r>
            <a:r>
              <a:rPr lang="en-US" sz="2800" dirty="0">
                <a:solidFill>
                  <a:srgbClr val="555555"/>
                </a:solidFill>
                <a:latin typeface="__Roboto_ba6641"/>
              </a:rPr>
              <a:t>.</a:t>
            </a:r>
            <a:endParaRPr lang="en-US" sz="2800" b="0" i="0" dirty="0">
              <a:solidFill>
                <a:srgbClr val="555555"/>
              </a:solidFill>
              <a:effectLst/>
              <a:latin typeface="__Roboto_ba6641"/>
            </a:endParaRPr>
          </a:p>
          <a:p>
            <a:r>
              <a:rPr lang="en-US" sz="2800" b="1" i="0" dirty="0">
                <a:solidFill>
                  <a:srgbClr val="555555"/>
                </a:solidFill>
                <a:effectLst/>
                <a:latin typeface="__Roboto_ba6641"/>
              </a:rPr>
              <a:t>Health conditions</a:t>
            </a:r>
            <a:r>
              <a:rPr lang="en-US" sz="2800" dirty="0">
                <a:solidFill>
                  <a:srgbClr val="555555"/>
                </a:solidFill>
                <a:latin typeface="__Roboto_ba6641"/>
              </a:rPr>
              <a:t> including</a:t>
            </a:r>
            <a:r>
              <a:rPr lang="en-US" sz="2800" b="0" i="0" dirty="0">
                <a:solidFill>
                  <a:srgbClr val="555555"/>
                </a:solidFill>
                <a:effectLst/>
                <a:latin typeface="__Roboto_ba6641"/>
              </a:rPr>
              <a:t> diabetes, high blood pressure, blood clotting disorders, thyroid disorders, lupus and obesity.</a:t>
            </a:r>
          </a:p>
          <a:p>
            <a:pPr marL="0" marR="0" lvl="0" indent="0" algn="l" defTabSz="457200" rtl="0" eaLnBrk="1" fontAlgn="auto" latinLnBrk="0" hangingPunct="1">
              <a:lnSpc>
                <a:spcPct val="100000"/>
              </a:lnSpc>
              <a:spcBef>
                <a:spcPct val="20000"/>
              </a:spcBef>
              <a:spcAft>
                <a:spcPts val="600"/>
              </a:spcAft>
              <a:buClr>
                <a:srgbClr val="ED8428"/>
              </a:buClr>
              <a:buSzPct val="92000"/>
              <a:buFont typeface="Wingdings 2" panose="05020102010507070707" pitchFamily="18" charset="2"/>
              <a:buNone/>
              <a:tabLst/>
              <a:defRPr/>
            </a:pPr>
            <a:endPar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ct val="20000"/>
              </a:spcBef>
              <a:spcAft>
                <a:spcPts val="600"/>
              </a:spcAft>
              <a:buClr>
                <a:srgbClr val="ED8428"/>
              </a:buClr>
              <a:buSzPct val="92000"/>
              <a:buFont typeface="Wingdings 2" panose="05020102010507070707" pitchFamily="18" charset="2"/>
              <a:buNone/>
              <a:tabLst/>
              <a:defRPr/>
            </a:pPr>
            <a:endPar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ct val="20000"/>
              </a:spcBef>
              <a:spcAft>
                <a:spcPts val="600"/>
              </a:spcAft>
              <a:buClr>
                <a:srgbClr val="ED8428"/>
              </a:buClr>
              <a:buSzPct val="92000"/>
              <a:buFont typeface="Wingdings 2" panose="05020102010507070707" pitchFamily="18" charset="2"/>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Source: https://my.clevelandclinic.org/health/diseases/9685-stillbirth</a:t>
            </a:r>
            <a:endPar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indent="0">
              <a:buNone/>
            </a:pPr>
            <a:endParaRPr lang="en-US" sz="2800" b="0" i="0" dirty="0">
              <a:solidFill>
                <a:srgbClr val="555555"/>
              </a:solidFill>
              <a:effectLst/>
              <a:latin typeface="__Roboto_ba6641"/>
            </a:endParaRPr>
          </a:p>
          <a:p>
            <a:endParaRPr lang="en-US" dirty="0"/>
          </a:p>
        </p:txBody>
      </p:sp>
      <p:sp>
        <p:nvSpPr>
          <p:cNvPr id="4" name="Content Placeholder 3">
            <a:extLst>
              <a:ext uri="{FF2B5EF4-FFF2-40B4-BE49-F238E27FC236}">
                <a16:creationId xmlns:a16="http://schemas.microsoft.com/office/drawing/2014/main" id="{D3B70FB3-022C-E762-2DAB-BD08F2CFC816}"/>
              </a:ext>
            </a:extLst>
          </p:cNvPr>
          <p:cNvSpPr>
            <a:spLocks noGrp="1"/>
          </p:cNvSpPr>
          <p:nvPr>
            <p:ph sz="half" idx="2"/>
          </p:nvPr>
        </p:nvSpPr>
        <p:spPr>
          <a:xfrm>
            <a:off x="6299200" y="1087120"/>
            <a:ext cx="5311609" cy="4480560"/>
          </a:xfrm>
        </p:spPr>
        <p:txBody>
          <a:bodyPr>
            <a:normAutofit fontScale="92500" lnSpcReduction="10000"/>
          </a:bodyPr>
          <a:lstStyle/>
          <a:p>
            <a:r>
              <a:rPr lang="en-US" sz="2800" b="1" dirty="0">
                <a:solidFill>
                  <a:srgbClr val="555555"/>
                </a:solidFill>
                <a:latin typeface="__Roboto_ba6641"/>
              </a:rPr>
              <a:t>Pregnancies involving multiples.</a:t>
            </a:r>
            <a:endParaRPr lang="en-US" sz="2800" b="0" i="0" dirty="0">
              <a:solidFill>
                <a:srgbClr val="555555"/>
              </a:solidFill>
              <a:effectLst/>
              <a:latin typeface="__Roboto_ba6641"/>
            </a:endParaRPr>
          </a:p>
          <a:p>
            <a:r>
              <a:rPr lang="en-US" sz="2800" b="1" i="0" dirty="0">
                <a:solidFill>
                  <a:srgbClr val="555555"/>
                </a:solidFill>
                <a:effectLst/>
                <a:latin typeface="__Roboto_ba6641"/>
              </a:rPr>
              <a:t>Previous pregnancy complications, </a:t>
            </a:r>
            <a:r>
              <a:rPr lang="en-US" sz="2800" i="0" dirty="0">
                <a:solidFill>
                  <a:srgbClr val="555555"/>
                </a:solidFill>
                <a:effectLst/>
                <a:latin typeface="__Roboto_ba6641"/>
              </a:rPr>
              <a:t>such as a history of stillbirth or pre-term birth.  </a:t>
            </a:r>
          </a:p>
          <a:p>
            <a:pPr marL="0" indent="0">
              <a:buNone/>
            </a:pPr>
            <a:endParaRPr lang="en-US" dirty="0"/>
          </a:p>
        </p:txBody>
      </p:sp>
    </p:spTree>
    <p:extLst>
      <p:ext uri="{BB962C8B-B14F-4D97-AF65-F5344CB8AC3E}">
        <p14:creationId xmlns:p14="http://schemas.microsoft.com/office/powerpoint/2010/main" val="3664314138"/>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2.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{353D2B67-318A-4E84-A989-2D21268F5824}tf45205285_win32</Template>
  <TotalTime>853</TotalTime>
  <Words>1076</Words>
  <Application>Microsoft Macintosh PowerPoint</Application>
  <PresentationFormat>Widescreen</PresentationFormat>
  <Paragraphs>79</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__Roboto_ba6641</vt:lpstr>
      <vt:lpstr>Aptos</vt:lpstr>
      <vt:lpstr>Arial</vt:lpstr>
      <vt:lpstr>Calibri</vt:lpstr>
      <vt:lpstr>Ethic New</vt:lpstr>
      <vt:lpstr>Gill Sans MT</vt:lpstr>
      <vt:lpstr>Wingdings</vt:lpstr>
      <vt:lpstr>Wingdings 2</vt:lpstr>
      <vt:lpstr>DividendVTI</vt:lpstr>
      <vt:lpstr>PowerPoint Presentation</vt:lpstr>
      <vt:lpstr>Stillbirth: Statistics, Causes, and Prevention</vt:lpstr>
      <vt:lpstr>The Nature of Stillbirth </vt:lpstr>
      <vt:lpstr>Classification  of Stillbirth</vt:lpstr>
      <vt:lpstr>Is Stillbirth Rare?</vt:lpstr>
      <vt:lpstr>Lifestyle and Environmental Factors that increase Risk  of Stillbirth</vt:lpstr>
      <vt:lpstr>Lifestyle and Environmental Factors that  increase Risk of Stillbirth</vt:lpstr>
      <vt:lpstr>Demographic &amp; health-related factors  increase Risk of Stillbirth</vt:lpstr>
      <vt:lpstr>Demographic and health-related factors  increase Risk of Stillbirth</vt:lpstr>
      <vt:lpstr>Causes of Stillbirth</vt:lpstr>
      <vt:lpstr>Causes of Stillbirth</vt:lpstr>
      <vt:lpstr>Delivery of a Stillborn Child </vt:lpstr>
      <vt:lpstr>Prevention</vt:lpstr>
      <vt:lpstr>Additional Information 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Priscilla Coleman</dc:creator>
  <cp:lastModifiedBy>Raquel Guzman</cp:lastModifiedBy>
  <cp:revision>13</cp:revision>
  <dcterms:created xsi:type="dcterms:W3CDTF">2024-07-13T16:18:45Z</dcterms:created>
  <dcterms:modified xsi:type="dcterms:W3CDTF">2025-11-19T01:55:10Z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