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handoutMasterIdLst>
    <p:handoutMasterId r:id="rId30"/>
  </p:handoutMasterIdLst>
  <p:sldIdLst>
    <p:sldId id="633" r:id="rId5"/>
    <p:sldId id="335" r:id="rId6"/>
    <p:sldId id="336" r:id="rId7"/>
    <p:sldId id="337" r:id="rId8"/>
    <p:sldId id="338" r:id="rId9"/>
    <p:sldId id="340" r:id="rId10"/>
    <p:sldId id="339" r:id="rId11"/>
    <p:sldId id="348" r:id="rId12"/>
    <p:sldId id="343" r:id="rId13"/>
    <p:sldId id="345" r:id="rId14"/>
    <p:sldId id="349" r:id="rId15"/>
    <p:sldId id="350" r:id="rId16"/>
    <p:sldId id="351" r:id="rId17"/>
    <p:sldId id="352" r:id="rId18"/>
    <p:sldId id="354" r:id="rId19"/>
    <p:sldId id="353" r:id="rId20"/>
    <p:sldId id="355" r:id="rId21"/>
    <p:sldId id="356" r:id="rId22"/>
    <p:sldId id="357" r:id="rId23"/>
    <p:sldId id="358" r:id="rId24"/>
    <p:sldId id="359" r:id="rId25"/>
    <p:sldId id="361" r:id="rId26"/>
    <p:sldId id="360" r:id="rId27"/>
    <p:sldId id="25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5" autoAdjust="0"/>
    <p:restoredTop sz="95374" autoAdjust="0"/>
  </p:normalViewPr>
  <p:slideViewPr>
    <p:cSldViewPr snapToGrid="0">
      <p:cViewPr varScale="1">
        <p:scale>
          <a:sx n="99" d="100"/>
          <a:sy n="99" d="100"/>
        </p:scale>
        <p:origin x="200" y="672"/>
      </p:cViewPr>
      <p:guideLst>
        <p:guide pos="6504"/>
        <p:guide orient="horz" pos="3696"/>
        <p:guide orient="horz" pos="19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08BD4F-D5A1-4D83-9242-5801E483F9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2AEC021-75C2-47F7-A7E9-3FF1E1024010}">
      <dgm:prSet custT="1"/>
      <dgm:spPr/>
      <dgm:t>
        <a:bodyPr/>
        <a:lstStyle/>
        <a:p>
          <a:r>
            <a:rPr lang="en-US" sz="2400" b="1" dirty="0"/>
            <a:t>General Introduction</a:t>
          </a:r>
          <a:endParaRPr lang="en-US" sz="2400" dirty="0"/>
        </a:p>
      </dgm:t>
    </dgm:pt>
    <dgm:pt modelId="{C12E08CF-B143-443F-B67C-43D6F7949766}" type="parTrans" cxnId="{BE9EE068-79B3-42C9-A6E3-7B044C1713A8}">
      <dgm:prSet/>
      <dgm:spPr/>
      <dgm:t>
        <a:bodyPr/>
        <a:lstStyle/>
        <a:p>
          <a:endParaRPr lang="en-US"/>
        </a:p>
      </dgm:t>
    </dgm:pt>
    <dgm:pt modelId="{9F2014A8-F6BF-4D57-8C01-A069740ED309}" type="sibTrans" cxnId="{BE9EE068-79B3-42C9-A6E3-7B044C1713A8}">
      <dgm:prSet/>
      <dgm:spPr/>
      <dgm:t>
        <a:bodyPr/>
        <a:lstStyle/>
        <a:p>
          <a:endParaRPr lang="en-US"/>
        </a:p>
      </dgm:t>
    </dgm:pt>
    <dgm:pt modelId="{25AFCC4E-06B1-414A-85FA-BD7D985B7962}">
      <dgm:prSet custT="1"/>
      <dgm:spPr/>
      <dgm:t>
        <a:bodyPr/>
        <a:lstStyle/>
        <a:p>
          <a:r>
            <a:rPr lang="en-US" sz="2400" b="1" dirty="0"/>
            <a:t>Qualitative/Traditional Literature Reviews</a:t>
          </a:r>
          <a:endParaRPr lang="en-US" sz="2400" dirty="0"/>
        </a:p>
      </dgm:t>
    </dgm:pt>
    <dgm:pt modelId="{8D283011-12DE-4E0C-9762-5B813AFE5A29}" type="parTrans" cxnId="{2534F324-A198-40FA-A695-C23CC2B005CB}">
      <dgm:prSet/>
      <dgm:spPr/>
      <dgm:t>
        <a:bodyPr/>
        <a:lstStyle/>
        <a:p>
          <a:endParaRPr lang="en-US"/>
        </a:p>
      </dgm:t>
    </dgm:pt>
    <dgm:pt modelId="{4E2E78DB-57BA-40EC-A404-81225254E5B0}" type="sibTrans" cxnId="{2534F324-A198-40FA-A695-C23CC2B005CB}">
      <dgm:prSet/>
      <dgm:spPr/>
      <dgm:t>
        <a:bodyPr/>
        <a:lstStyle/>
        <a:p>
          <a:endParaRPr lang="en-US"/>
        </a:p>
      </dgm:t>
    </dgm:pt>
    <dgm:pt modelId="{BABCA50B-A6DD-4372-97B3-F9C7F6508A73}">
      <dgm:prSet custT="1"/>
      <dgm:spPr/>
      <dgm:t>
        <a:bodyPr/>
        <a:lstStyle/>
        <a:p>
          <a:r>
            <a:rPr lang="en-US" sz="2400" b="1" dirty="0"/>
            <a:t>Quantitative/Meta-Analytic Literature Reviews </a:t>
          </a:r>
          <a:endParaRPr lang="en-US" sz="2400" dirty="0"/>
        </a:p>
      </dgm:t>
    </dgm:pt>
    <dgm:pt modelId="{C3747B66-DC74-4645-B247-1A45C3F66F8A}" type="parTrans" cxnId="{3B00CB17-A95E-47A1-831B-A62D4DD60C96}">
      <dgm:prSet/>
      <dgm:spPr/>
      <dgm:t>
        <a:bodyPr/>
        <a:lstStyle/>
        <a:p>
          <a:endParaRPr lang="en-US"/>
        </a:p>
      </dgm:t>
    </dgm:pt>
    <dgm:pt modelId="{85900CD5-9436-471A-B1FB-2456F3674BC4}" type="sibTrans" cxnId="{3B00CB17-A95E-47A1-831B-A62D4DD60C96}">
      <dgm:prSet/>
      <dgm:spPr/>
      <dgm:t>
        <a:bodyPr/>
        <a:lstStyle/>
        <a:p>
          <a:endParaRPr lang="en-US"/>
        </a:p>
      </dgm:t>
    </dgm:pt>
    <dgm:pt modelId="{45FC9B5C-D66D-4B17-9DAD-F5DC372FD93B}">
      <dgm:prSet custT="1"/>
      <dgm:spPr/>
      <dgm:t>
        <a:bodyPr/>
        <a:lstStyle/>
        <a:p>
          <a:r>
            <a:rPr lang="en-US" sz="2400" b="1" dirty="0"/>
            <a:t>Literature Reviews that Serve as an Introduction to an Empirical Paper </a:t>
          </a:r>
          <a:endParaRPr lang="en-US" sz="2400" dirty="0"/>
        </a:p>
      </dgm:t>
    </dgm:pt>
    <dgm:pt modelId="{D5C1F026-9C4A-48D8-BFB1-12433087AAE2}" type="parTrans" cxnId="{2622FC92-469D-41FA-9738-3D08D852736F}">
      <dgm:prSet/>
      <dgm:spPr/>
      <dgm:t>
        <a:bodyPr/>
        <a:lstStyle/>
        <a:p>
          <a:endParaRPr lang="en-US"/>
        </a:p>
      </dgm:t>
    </dgm:pt>
    <dgm:pt modelId="{42179951-014D-418A-85B8-6514B1B9B96B}" type="sibTrans" cxnId="{2622FC92-469D-41FA-9738-3D08D852736F}">
      <dgm:prSet/>
      <dgm:spPr/>
      <dgm:t>
        <a:bodyPr/>
        <a:lstStyle/>
        <a:p>
          <a:endParaRPr lang="en-US"/>
        </a:p>
      </dgm:t>
    </dgm:pt>
    <dgm:pt modelId="{DE2C318F-A30E-4DBC-928E-6243511753CE}" type="pres">
      <dgm:prSet presAssocID="{AE08BD4F-D5A1-4D83-9242-5801E483F99D}" presName="linear" presStyleCnt="0">
        <dgm:presLayoutVars>
          <dgm:animLvl val="lvl"/>
          <dgm:resizeHandles val="exact"/>
        </dgm:presLayoutVars>
      </dgm:prSet>
      <dgm:spPr/>
    </dgm:pt>
    <dgm:pt modelId="{F58C904A-A9D6-41EF-AC0B-01EFEE463F61}" type="pres">
      <dgm:prSet presAssocID="{02AEC021-75C2-47F7-A7E9-3FF1E1024010}" presName="parentText" presStyleLbl="node1" presStyleIdx="0" presStyleCnt="4">
        <dgm:presLayoutVars>
          <dgm:chMax val="0"/>
          <dgm:bulletEnabled val="1"/>
        </dgm:presLayoutVars>
      </dgm:prSet>
      <dgm:spPr/>
    </dgm:pt>
    <dgm:pt modelId="{C1746211-439C-439C-9ADF-493CED8A714D}" type="pres">
      <dgm:prSet presAssocID="{9F2014A8-F6BF-4D57-8C01-A069740ED309}" presName="spacer" presStyleCnt="0"/>
      <dgm:spPr/>
    </dgm:pt>
    <dgm:pt modelId="{E8F0607A-3414-471F-BEE1-02D6E3DDE4ED}" type="pres">
      <dgm:prSet presAssocID="{25AFCC4E-06B1-414A-85FA-BD7D985B7962}" presName="parentText" presStyleLbl="node1" presStyleIdx="1" presStyleCnt="4">
        <dgm:presLayoutVars>
          <dgm:chMax val="0"/>
          <dgm:bulletEnabled val="1"/>
        </dgm:presLayoutVars>
      </dgm:prSet>
      <dgm:spPr/>
    </dgm:pt>
    <dgm:pt modelId="{63F552BE-77BB-4BF1-A284-716EB53420FF}" type="pres">
      <dgm:prSet presAssocID="{4E2E78DB-57BA-40EC-A404-81225254E5B0}" presName="spacer" presStyleCnt="0"/>
      <dgm:spPr/>
    </dgm:pt>
    <dgm:pt modelId="{32B9ACCF-31E6-40DA-99B4-995A6DE7202E}" type="pres">
      <dgm:prSet presAssocID="{BABCA50B-A6DD-4372-97B3-F9C7F6508A73}" presName="parentText" presStyleLbl="node1" presStyleIdx="2" presStyleCnt="4">
        <dgm:presLayoutVars>
          <dgm:chMax val="0"/>
          <dgm:bulletEnabled val="1"/>
        </dgm:presLayoutVars>
      </dgm:prSet>
      <dgm:spPr/>
    </dgm:pt>
    <dgm:pt modelId="{3E8A1748-515B-4E27-AB6C-6C8F98D74E27}" type="pres">
      <dgm:prSet presAssocID="{85900CD5-9436-471A-B1FB-2456F3674BC4}" presName="spacer" presStyleCnt="0"/>
      <dgm:spPr/>
    </dgm:pt>
    <dgm:pt modelId="{337D0573-D74B-427C-BF33-B6CCEE667B2F}" type="pres">
      <dgm:prSet presAssocID="{45FC9B5C-D66D-4B17-9DAD-F5DC372FD93B}" presName="parentText" presStyleLbl="node1" presStyleIdx="3" presStyleCnt="4">
        <dgm:presLayoutVars>
          <dgm:chMax val="0"/>
          <dgm:bulletEnabled val="1"/>
        </dgm:presLayoutVars>
      </dgm:prSet>
      <dgm:spPr/>
    </dgm:pt>
  </dgm:ptLst>
  <dgm:cxnLst>
    <dgm:cxn modelId="{3B00CB17-A95E-47A1-831B-A62D4DD60C96}" srcId="{AE08BD4F-D5A1-4D83-9242-5801E483F99D}" destId="{BABCA50B-A6DD-4372-97B3-F9C7F6508A73}" srcOrd="2" destOrd="0" parTransId="{C3747B66-DC74-4645-B247-1A45C3F66F8A}" sibTransId="{85900CD5-9436-471A-B1FB-2456F3674BC4}"/>
    <dgm:cxn modelId="{413E5A23-6C68-4B95-B2E5-BA8F7B98D808}" type="presOf" srcId="{25AFCC4E-06B1-414A-85FA-BD7D985B7962}" destId="{E8F0607A-3414-471F-BEE1-02D6E3DDE4ED}" srcOrd="0" destOrd="0" presId="urn:microsoft.com/office/officeart/2005/8/layout/vList2"/>
    <dgm:cxn modelId="{2534F324-A198-40FA-A695-C23CC2B005CB}" srcId="{AE08BD4F-D5A1-4D83-9242-5801E483F99D}" destId="{25AFCC4E-06B1-414A-85FA-BD7D985B7962}" srcOrd="1" destOrd="0" parTransId="{8D283011-12DE-4E0C-9762-5B813AFE5A29}" sibTransId="{4E2E78DB-57BA-40EC-A404-81225254E5B0}"/>
    <dgm:cxn modelId="{CEF2C547-E83D-41A5-BD35-2377EC6128C2}" type="presOf" srcId="{45FC9B5C-D66D-4B17-9DAD-F5DC372FD93B}" destId="{337D0573-D74B-427C-BF33-B6CCEE667B2F}" srcOrd="0" destOrd="0" presId="urn:microsoft.com/office/officeart/2005/8/layout/vList2"/>
    <dgm:cxn modelId="{BE9EE068-79B3-42C9-A6E3-7B044C1713A8}" srcId="{AE08BD4F-D5A1-4D83-9242-5801E483F99D}" destId="{02AEC021-75C2-47F7-A7E9-3FF1E1024010}" srcOrd="0" destOrd="0" parTransId="{C12E08CF-B143-443F-B67C-43D6F7949766}" sibTransId="{9F2014A8-F6BF-4D57-8C01-A069740ED309}"/>
    <dgm:cxn modelId="{ED74FE82-41B2-4FFF-8DC9-2767E94BBDF3}" type="presOf" srcId="{BABCA50B-A6DD-4372-97B3-F9C7F6508A73}" destId="{32B9ACCF-31E6-40DA-99B4-995A6DE7202E}" srcOrd="0" destOrd="0" presId="urn:microsoft.com/office/officeart/2005/8/layout/vList2"/>
    <dgm:cxn modelId="{2622FC92-469D-41FA-9738-3D08D852736F}" srcId="{AE08BD4F-D5A1-4D83-9242-5801E483F99D}" destId="{45FC9B5C-D66D-4B17-9DAD-F5DC372FD93B}" srcOrd="3" destOrd="0" parTransId="{D5C1F026-9C4A-48D8-BFB1-12433087AAE2}" sibTransId="{42179951-014D-418A-85B8-6514B1B9B96B}"/>
    <dgm:cxn modelId="{3D6F4BCC-A7F7-4B7E-8F3E-E4C27C2B3083}" type="presOf" srcId="{AE08BD4F-D5A1-4D83-9242-5801E483F99D}" destId="{DE2C318F-A30E-4DBC-928E-6243511753CE}" srcOrd="0" destOrd="0" presId="urn:microsoft.com/office/officeart/2005/8/layout/vList2"/>
    <dgm:cxn modelId="{2371C8E9-2902-4FEB-8510-E896C911D808}" type="presOf" srcId="{02AEC021-75C2-47F7-A7E9-3FF1E1024010}" destId="{F58C904A-A9D6-41EF-AC0B-01EFEE463F61}" srcOrd="0" destOrd="0" presId="urn:microsoft.com/office/officeart/2005/8/layout/vList2"/>
    <dgm:cxn modelId="{95F4A7DA-61AF-486A-9ED6-49C0D65BE62E}" type="presParOf" srcId="{DE2C318F-A30E-4DBC-928E-6243511753CE}" destId="{F58C904A-A9D6-41EF-AC0B-01EFEE463F61}" srcOrd="0" destOrd="0" presId="urn:microsoft.com/office/officeart/2005/8/layout/vList2"/>
    <dgm:cxn modelId="{531B7B4F-D337-44E5-B4DD-2B708F8A3043}" type="presParOf" srcId="{DE2C318F-A30E-4DBC-928E-6243511753CE}" destId="{C1746211-439C-439C-9ADF-493CED8A714D}" srcOrd="1" destOrd="0" presId="urn:microsoft.com/office/officeart/2005/8/layout/vList2"/>
    <dgm:cxn modelId="{DE2942A1-0323-41BD-B521-ECA2BC9034C4}" type="presParOf" srcId="{DE2C318F-A30E-4DBC-928E-6243511753CE}" destId="{E8F0607A-3414-471F-BEE1-02D6E3DDE4ED}" srcOrd="2" destOrd="0" presId="urn:microsoft.com/office/officeart/2005/8/layout/vList2"/>
    <dgm:cxn modelId="{3F8C108D-7C43-4F28-B180-0741F54830B1}" type="presParOf" srcId="{DE2C318F-A30E-4DBC-928E-6243511753CE}" destId="{63F552BE-77BB-4BF1-A284-716EB53420FF}" srcOrd="3" destOrd="0" presId="urn:microsoft.com/office/officeart/2005/8/layout/vList2"/>
    <dgm:cxn modelId="{A1062F4A-703C-466C-91AB-C4DDFD0639CA}" type="presParOf" srcId="{DE2C318F-A30E-4DBC-928E-6243511753CE}" destId="{32B9ACCF-31E6-40DA-99B4-995A6DE7202E}" srcOrd="4" destOrd="0" presId="urn:microsoft.com/office/officeart/2005/8/layout/vList2"/>
    <dgm:cxn modelId="{53C8FBF2-6352-4F11-9E91-6A92B695316E}" type="presParOf" srcId="{DE2C318F-A30E-4DBC-928E-6243511753CE}" destId="{3E8A1748-515B-4E27-AB6C-6C8F98D74E27}" srcOrd="5" destOrd="0" presId="urn:microsoft.com/office/officeart/2005/8/layout/vList2"/>
    <dgm:cxn modelId="{E2C920C3-8739-49FA-8AA3-2D4A842665D5}" type="presParOf" srcId="{DE2C318F-A30E-4DBC-928E-6243511753CE}" destId="{337D0573-D74B-427C-BF33-B6CCEE667B2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C904A-A9D6-41EF-AC0B-01EFEE463F61}">
      <dsp:nvSpPr>
        <dsp:cNvPr id="0" name=""/>
        <dsp:cNvSpPr/>
      </dsp:nvSpPr>
      <dsp:spPr>
        <a:xfrm>
          <a:off x="0" y="126"/>
          <a:ext cx="6192837" cy="911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General Introduction</a:t>
          </a:r>
          <a:endParaRPr lang="en-US" sz="2400" kern="1200" dirty="0"/>
        </a:p>
      </dsp:txBody>
      <dsp:txXfrm>
        <a:off x="44496" y="44622"/>
        <a:ext cx="6103845" cy="822517"/>
      </dsp:txXfrm>
    </dsp:sp>
    <dsp:sp modelId="{E8F0607A-3414-471F-BEE1-02D6E3DDE4ED}">
      <dsp:nvSpPr>
        <dsp:cNvPr id="0" name=""/>
        <dsp:cNvSpPr/>
      </dsp:nvSpPr>
      <dsp:spPr>
        <a:xfrm>
          <a:off x="0" y="925459"/>
          <a:ext cx="6192837" cy="911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Qualitative/Traditional Literature Reviews</a:t>
          </a:r>
          <a:endParaRPr lang="en-US" sz="2400" kern="1200" dirty="0"/>
        </a:p>
      </dsp:txBody>
      <dsp:txXfrm>
        <a:off x="44496" y="969955"/>
        <a:ext cx="6103845" cy="822517"/>
      </dsp:txXfrm>
    </dsp:sp>
    <dsp:sp modelId="{32B9ACCF-31E6-40DA-99B4-995A6DE7202E}">
      <dsp:nvSpPr>
        <dsp:cNvPr id="0" name=""/>
        <dsp:cNvSpPr/>
      </dsp:nvSpPr>
      <dsp:spPr>
        <a:xfrm>
          <a:off x="0" y="1850793"/>
          <a:ext cx="6192837" cy="911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Quantitative/Meta-Analytic Literature Reviews </a:t>
          </a:r>
          <a:endParaRPr lang="en-US" sz="2400" kern="1200" dirty="0"/>
        </a:p>
      </dsp:txBody>
      <dsp:txXfrm>
        <a:off x="44496" y="1895289"/>
        <a:ext cx="6103845" cy="822517"/>
      </dsp:txXfrm>
    </dsp:sp>
    <dsp:sp modelId="{337D0573-D74B-427C-BF33-B6CCEE667B2F}">
      <dsp:nvSpPr>
        <dsp:cNvPr id="0" name=""/>
        <dsp:cNvSpPr/>
      </dsp:nvSpPr>
      <dsp:spPr>
        <a:xfrm>
          <a:off x="0" y="2776126"/>
          <a:ext cx="6192837" cy="9115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Literature Reviews that Serve as an Introduction to an Empirical Paper </a:t>
          </a:r>
          <a:endParaRPr lang="en-US" sz="2400" kern="1200" dirty="0"/>
        </a:p>
      </dsp:txBody>
      <dsp:txXfrm>
        <a:off x="44496" y="2820622"/>
        <a:ext cx="6103845" cy="8225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B96D7-F201-492C-AA50-574A730BC27F}" type="datetimeFigureOut">
              <a:rPr lang="en-US" smtClean="0"/>
              <a:t>11/23/25</a:t>
            </a:fld>
            <a:endParaRPr lang="en-US" dirty="0"/>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563E-BCB2-465B-8A3C-AC86CE64F69C}" type="slidenum">
              <a:rPr lang="en-US" smtClean="0"/>
              <a:t>‹#›</a:t>
            </a:fld>
            <a:endParaRPr lang="en-US" dirty="0"/>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6CA8-7DCC-4F2C-A1EF-C632B9D3E96D}" type="datetimeFigureOut">
              <a:rPr lang="en-US" smtClean="0"/>
              <a:t>11/23/25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0660-4B7D-4C11-96DB-B19FFA8CA93C}" type="slidenum">
              <a:rPr lang="en-US" smtClean="0"/>
              <a:t>‹#›</a:t>
            </a:fld>
            <a:endParaRPr lang="en-US" dirty="0"/>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12</a:t>
            </a:fld>
            <a:endParaRPr lang="en-US" dirty="0"/>
          </a:p>
        </p:txBody>
      </p:sp>
    </p:spTree>
    <p:extLst>
      <p:ext uri="{BB962C8B-B14F-4D97-AF65-F5344CB8AC3E}">
        <p14:creationId xmlns:p14="http://schemas.microsoft.com/office/powerpoint/2010/main" val="379422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16</a:t>
            </a:fld>
            <a:endParaRPr lang="en-US" dirty="0"/>
          </a:p>
        </p:txBody>
      </p:sp>
    </p:spTree>
    <p:extLst>
      <p:ext uri="{BB962C8B-B14F-4D97-AF65-F5344CB8AC3E}">
        <p14:creationId xmlns:p14="http://schemas.microsoft.com/office/powerpoint/2010/main" val="338665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20</a:t>
            </a:fld>
            <a:endParaRPr lang="en-US" dirty="0"/>
          </a:p>
        </p:txBody>
      </p:sp>
    </p:spTree>
    <p:extLst>
      <p:ext uri="{BB962C8B-B14F-4D97-AF65-F5344CB8AC3E}">
        <p14:creationId xmlns:p14="http://schemas.microsoft.com/office/powerpoint/2010/main" val="274128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dirty="0"/>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Property of IIRL</a:t>
            </a:r>
            <a:endParaRPr lang="en-US" dirty="0"/>
          </a:p>
        </p:txBody>
      </p:sp>
    </p:spTree>
    <p:extLst>
      <p:ext uri="{BB962C8B-B14F-4D97-AF65-F5344CB8AC3E}">
        <p14:creationId xmlns:p14="http://schemas.microsoft.com/office/powerpoint/2010/main" val="219634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Property of IIRL</a:t>
            </a:r>
            <a:endParaRPr lang="en-US" dirty="0"/>
          </a:p>
        </p:txBody>
      </p:sp>
    </p:spTree>
    <p:extLst>
      <p:ext uri="{BB962C8B-B14F-4D97-AF65-F5344CB8AC3E}">
        <p14:creationId xmlns:p14="http://schemas.microsoft.com/office/powerpoint/2010/main" val="367682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Tree>
    <p:extLst>
      <p:ext uri="{BB962C8B-B14F-4D97-AF65-F5344CB8AC3E}">
        <p14:creationId xmlns:p14="http://schemas.microsoft.com/office/powerpoint/2010/main" val="382815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dirty="0"/>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dirty="0"/>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dirty="0"/>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dirty="0"/>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dirty="0"/>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dirty="0"/>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dirty="0"/>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dirty="0"/>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dirty="0"/>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dirty="0"/>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dirty="0"/>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dirty="0"/>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dirty="0"/>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dirty="0"/>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dirty="0"/>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dirty="0"/>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dirty="0"/>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dirty="0"/>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dirty="0"/>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dirty="0"/>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dirty="0"/>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dirty="0"/>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dirty="0"/>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dirty="0"/>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dirty="0"/>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dirty="0"/>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dirty="0"/>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dirty="0"/>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dirty="0"/>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dirty="0"/>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dirty="0"/>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dirty="0"/>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dirty="0"/>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9165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11/23/25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9520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Property of IIRL</a:t>
            </a:r>
            <a:endParaRPr lang="en-US" dirty="0"/>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16123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endParaRPr lang="en-US" dirty="0"/>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443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627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dirty="0"/>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dirty="0"/>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3187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dirty="0"/>
              <a:t>Click to add content</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Property of IIRL</a:t>
            </a:r>
            <a:endParaRPr lang="en-US" dirty="0"/>
          </a:p>
        </p:txBody>
      </p:sp>
    </p:spTree>
    <p:extLst>
      <p:ext uri="{BB962C8B-B14F-4D97-AF65-F5344CB8AC3E}">
        <p14:creationId xmlns:p14="http://schemas.microsoft.com/office/powerpoint/2010/main" val="4401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Property of IIRL</a:t>
            </a:r>
            <a:endParaRPr lang="en-US" dirty="0"/>
          </a:p>
        </p:txBody>
      </p:sp>
    </p:spTree>
    <p:extLst>
      <p:ext uri="{BB962C8B-B14F-4D97-AF65-F5344CB8AC3E}">
        <p14:creationId xmlns:p14="http://schemas.microsoft.com/office/powerpoint/2010/main" val="20948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28326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230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a:t>Property of IIRL</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1">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5" r:id="rId3"/>
    <p:sldLayoutId id="2147483696"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51" r:id="rId13"/>
    <p:sldLayoutId id="2147483706" r:id="rId14"/>
  </p:sldLayoutIdLst>
  <p:hf hdr="0" dt="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www.scribbr.com/methodology/literature-review/" TargetMode="External"/><Relationship Id="rId2" Type="http://schemas.openxmlformats.org/officeDocument/2006/relationships/hyperlink" Target="https://owl.purdue.edu/owl/research_and_citation/conducting_research/writing_a_literature_review.html" TargetMode="External"/><Relationship Id="rId1" Type="http://schemas.openxmlformats.org/officeDocument/2006/relationships/slideLayout" Target="../slideLayouts/slideLayout2.xml"/><Relationship Id="rId4" Type="http://schemas.openxmlformats.org/officeDocument/2006/relationships/hyperlink" Target="https://writingcenter.unc.edu/tips-and-tools/literature-review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ordsrated.com/number-of-academic-papers-published-per-year/" TargetMode="External"/><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2388595" y="1075189"/>
            <a:ext cx="7414810" cy="4251372"/>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355694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1326514"/>
          </a:xfrm>
        </p:spPr>
        <p:txBody>
          <a:bodyPr/>
          <a:lstStyle/>
          <a:p>
            <a:r>
              <a:rPr lang="en-US" dirty="0"/>
              <a:t>Qualitative reviews: shortcomings</a:t>
            </a:r>
            <a:endParaRPr lang="en-ZA" dirty="0"/>
          </a:p>
        </p:txBody>
      </p:sp>
      <p:sp>
        <p:nvSpPr>
          <p:cNvPr id="5" name="Content Placeholder 4">
            <a:extLst>
              <a:ext uri="{FF2B5EF4-FFF2-40B4-BE49-F238E27FC236}">
                <a16:creationId xmlns:a16="http://schemas.microsoft.com/office/drawing/2014/main" id="{2726E51D-0E5E-98CC-19AE-F6AC7B00BF2E}"/>
              </a:ext>
            </a:extLst>
          </p:cNvPr>
          <p:cNvSpPr>
            <a:spLocks noGrp="1"/>
          </p:cNvSpPr>
          <p:nvPr>
            <p:ph sz="quarter" idx="14"/>
          </p:nvPr>
        </p:nvSpPr>
        <p:spPr>
          <a:xfrm>
            <a:off x="791146" y="1656080"/>
            <a:ext cx="10405174" cy="4368799"/>
          </a:xfrm>
        </p:spPr>
        <p:txBody>
          <a:bodyPr>
            <a:normAutofit fontScale="85000" lnSpcReduction="20000"/>
          </a:bodyPr>
          <a:lstStyle/>
          <a:p>
            <a:pPr marR="0" indent="0">
              <a:spcBef>
                <a:spcPts val="0"/>
              </a:spcBef>
              <a:spcAft>
                <a:spcPts val="0"/>
              </a:spcAft>
              <a:buNone/>
            </a:pPr>
            <a:r>
              <a:rPr lang="en-US" sz="2400" b="1" dirty="0">
                <a:effectLst/>
                <a:ea typeface="Times New Roman" panose="02020603050405020304" pitchFamily="18" charset="0"/>
              </a:rPr>
              <a:t>1) With traditional reviews of large literatures, reviewers tend to focus on a small subset of studies, often without describing how the subset was selected.</a:t>
            </a:r>
          </a:p>
          <a:p>
            <a:pPr marR="0" indent="0">
              <a:spcBef>
                <a:spcPts val="0"/>
              </a:spcBef>
              <a:spcAft>
                <a:spcPts val="0"/>
              </a:spcAft>
              <a:buNone/>
            </a:pPr>
            <a:r>
              <a:rPr lang="en-US" sz="2400" b="1" dirty="0">
                <a:effectLst/>
                <a:ea typeface="Times New Roman" panose="02020603050405020304" pitchFamily="18" charset="0"/>
              </a:rPr>
              <a:t> </a:t>
            </a:r>
          </a:p>
          <a:p>
            <a:pPr marR="0" indent="0">
              <a:spcBef>
                <a:spcPts val="0"/>
              </a:spcBef>
              <a:spcAft>
                <a:spcPts val="0"/>
              </a:spcAft>
              <a:buNone/>
            </a:pPr>
            <a:r>
              <a:rPr lang="en-US" sz="2400" b="1" dirty="0">
                <a:effectLst/>
                <a:ea typeface="Times New Roman" panose="02020603050405020304" pitchFamily="18" charset="0"/>
              </a:rPr>
              <a:t>2) Selection of studies is sometimes based on the author’s </a:t>
            </a:r>
            <a:r>
              <a:rPr lang="en-US" sz="2400" b="1" dirty="0">
                <a:ea typeface="Times New Roman" panose="02020603050405020304" pitchFamily="18" charset="0"/>
              </a:rPr>
              <a:t>subjective opinion regarding what to include or exclude, </a:t>
            </a:r>
            <a:r>
              <a:rPr lang="en-US" sz="2400" b="1" dirty="0">
                <a:effectLst/>
                <a:ea typeface="Times New Roman" panose="02020603050405020304" pitchFamily="18" charset="0"/>
              </a:rPr>
              <a:t>rather than on </a:t>
            </a:r>
            <a:r>
              <a:rPr lang="en-US" sz="2400" b="1" dirty="0">
                <a:ea typeface="Times New Roman" panose="02020603050405020304" pitchFamily="18" charset="0"/>
              </a:rPr>
              <a:t>a set of established </a:t>
            </a:r>
            <a:r>
              <a:rPr lang="en-US" sz="2400" b="1" dirty="0">
                <a:effectLst/>
                <a:ea typeface="Times New Roman" panose="02020603050405020304" pitchFamily="18" charset="0"/>
              </a:rPr>
              <a:t>standards.</a:t>
            </a:r>
          </a:p>
          <a:p>
            <a:pPr marR="0" indent="0">
              <a:spcBef>
                <a:spcPts val="0"/>
              </a:spcBef>
              <a:spcAft>
                <a:spcPts val="0"/>
              </a:spcAft>
              <a:buNone/>
            </a:pPr>
            <a:r>
              <a:rPr lang="en-US" sz="2400" b="1" dirty="0">
                <a:effectLst/>
                <a:ea typeface="Times New Roman" panose="02020603050405020304" pitchFamily="18" charset="0"/>
              </a:rPr>
              <a:t> </a:t>
            </a:r>
          </a:p>
          <a:p>
            <a:pPr marR="0" indent="0">
              <a:spcBef>
                <a:spcPts val="0"/>
              </a:spcBef>
              <a:spcAft>
                <a:spcPts val="0"/>
              </a:spcAft>
              <a:buNone/>
            </a:pPr>
            <a:r>
              <a:rPr lang="en-US" sz="2400" b="1" dirty="0">
                <a:effectLst/>
                <a:ea typeface="Times New Roman" panose="02020603050405020304" pitchFamily="18" charset="0"/>
              </a:rPr>
              <a:t>3) Narrative reviews lack accepted rules of inference for going from the findings of studies to overall generalizations about the research literature.</a:t>
            </a:r>
          </a:p>
          <a:p>
            <a:pPr marR="0" indent="0">
              <a:spcBef>
                <a:spcPts val="0"/>
              </a:spcBef>
              <a:spcAft>
                <a:spcPts val="0"/>
              </a:spcAft>
              <a:buNone/>
            </a:pPr>
            <a:endParaRPr lang="en-US" sz="2400" b="1" dirty="0">
              <a:ea typeface="Times New Roman" panose="02020603050405020304" pitchFamily="18" charset="0"/>
            </a:endParaRPr>
          </a:p>
          <a:p>
            <a:pPr marR="0" indent="0">
              <a:spcBef>
                <a:spcPts val="0"/>
              </a:spcBef>
              <a:spcAft>
                <a:spcPts val="0"/>
              </a:spcAft>
              <a:buNone/>
            </a:pPr>
            <a:r>
              <a:rPr lang="en-US" sz="2400" b="1" dirty="0">
                <a:effectLst/>
                <a:ea typeface="Times New Roman" panose="02020603050405020304" pitchFamily="18" charset="0"/>
              </a:rPr>
              <a:t>4) Many reviews have grown too large for a human to accurately synthesize without the aid of statistical inference.</a:t>
            </a:r>
          </a:p>
          <a:p>
            <a:pPr marR="0" indent="0">
              <a:spcBef>
                <a:spcPts val="0"/>
              </a:spcBef>
              <a:spcAft>
                <a:spcPts val="0"/>
              </a:spcAft>
              <a:buNone/>
            </a:pPr>
            <a:endParaRPr lang="en-US" sz="2400" b="1" dirty="0">
              <a:effectLst/>
              <a:ea typeface="Times New Roman" panose="02020603050405020304" pitchFamily="18" charset="0"/>
            </a:endParaRPr>
          </a:p>
          <a:p>
            <a:pPr marR="0" indent="0">
              <a:spcBef>
                <a:spcPts val="0"/>
              </a:spcBef>
              <a:spcAft>
                <a:spcPts val="0"/>
              </a:spcAft>
              <a:buNone/>
            </a:pPr>
            <a:r>
              <a:rPr lang="en-US" sz="2400" b="1" dirty="0">
                <a:effectLst/>
                <a:ea typeface="Times New Roman" panose="02020603050405020304" pitchFamily="18" charset="0"/>
              </a:rPr>
              <a:t>5) Reviewers are usually active and prominent in the field under review. Therefore, they might not be inclined to give full weight to evidence that is contrary to their own work/positions.</a:t>
            </a:r>
          </a:p>
          <a:p>
            <a:pPr marL="0" marR="0" indent="0">
              <a:spcBef>
                <a:spcPts val="0"/>
              </a:spcBef>
              <a:spcAft>
                <a:spcPts val="0"/>
              </a:spcAft>
              <a:buNone/>
            </a:pPr>
            <a:r>
              <a:rPr lang="en-US" sz="1800" b="1" dirty="0">
                <a:effectLst/>
                <a:ea typeface="Times New Roman" panose="02020603050405020304" pitchFamily="18" charset="0"/>
              </a:rPr>
              <a:t> </a:t>
            </a:r>
            <a:endParaRPr lang="en-US" sz="1800" dirty="0">
              <a:effectLst/>
              <a:ea typeface="Times New Roman" panose="02020603050405020304" pitchFamily="18" charset="0"/>
            </a:endParaRPr>
          </a:p>
          <a:p>
            <a:endParaRPr lang="en-US" dirty="0"/>
          </a:p>
        </p:txBody>
      </p:sp>
      <p:sp>
        <p:nvSpPr>
          <p:cNvPr id="3" name="Footer Placeholder 2">
            <a:extLst>
              <a:ext uri="{FF2B5EF4-FFF2-40B4-BE49-F238E27FC236}">
                <a16:creationId xmlns:a16="http://schemas.microsoft.com/office/drawing/2014/main" id="{4B048F22-5F7A-CF1B-72A6-91299F593F10}"/>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1E6A85C2-77A4-B784-02B2-8664F0591AD1}"/>
              </a:ext>
            </a:extLst>
          </p:cNvPr>
          <p:cNvSpPr>
            <a:spLocks noGrp="1"/>
          </p:cNvSpPr>
          <p:nvPr>
            <p:ph type="sldNum" sz="quarter" idx="12"/>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168446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3EB6-FF15-BD7F-9806-D0689A782B4B}"/>
              </a:ext>
            </a:extLst>
          </p:cNvPr>
          <p:cNvSpPr>
            <a:spLocks noGrp="1"/>
          </p:cNvSpPr>
          <p:nvPr>
            <p:ph type="title"/>
          </p:nvPr>
        </p:nvSpPr>
        <p:spPr>
          <a:xfrm>
            <a:off x="5872480" y="863600"/>
            <a:ext cx="6087872" cy="3718560"/>
          </a:xfrm>
        </p:spPr>
        <p:txBody>
          <a:bodyPr/>
          <a:lstStyle/>
          <a:p>
            <a:r>
              <a:rPr lang="en-US" dirty="0"/>
              <a:t>Quantitative Reviews of Literature: </a:t>
            </a:r>
            <a:br>
              <a:rPr lang="en-US" dirty="0"/>
            </a:br>
            <a:r>
              <a:rPr lang="en-US" dirty="0"/>
              <a:t>Meta-analysis </a:t>
            </a:r>
          </a:p>
        </p:txBody>
      </p:sp>
      <p:pic>
        <p:nvPicPr>
          <p:cNvPr id="8" name="Picture Placeholder 7" descr="A close-up of colorful beads&#10;&#10;Description automatically generated">
            <a:extLst>
              <a:ext uri="{FF2B5EF4-FFF2-40B4-BE49-F238E27FC236}">
                <a16:creationId xmlns:a16="http://schemas.microsoft.com/office/drawing/2014/main" id="{409A7367-C8A0-6DBF-6852-25F84F46B930}"/>
              </a:ext>
            </a:extLst>
          </p:cNvPr>
          <p:cNvPicPr>
            <a:picLocks noGrp="1" noChangeAspect="1"/>
          </p:cNvPicPr>
          <p:nvPr>
            <p:ph type="pic" sz="quarter" idx="10"/>
          </p:nvPr>
        </p:nvPicPr>
        <p:blipFill>
          <a:blip r:embed="rId2"/>
          <a:srcRect l="21904" r="21904"/>
          <a:stretch>
            <a:fillRect/>
          </a:stretch>
        </p:blipFill>
        <p:spPr>
          <a:xfrm>
            <a:off x="324803" y="183356"/>
            <a:ext cx="5070157" cy="6122821"/>
          </a:xfrm>
        </p:spPr>
      </p:pic>
    </p:spTree>
    <p:extLst>
      <p:ext uri="{BB962C8B-B14F-4D97-AF65-F5344CB8AC3E}">
        <p14:creationId xmlns:p14="http://schemas.microsoft.com/office/powerpoint/2010/main" val="1201312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FDB7-A77D-9FFD-B8B6-83183605CE9B}"/>
              </a:ext>
            </a:extLst>
          </p:cNvPr>
          <p:cNvSpPr>
            <a:spLocks noGrp="1"/>
          </p:cNvSpPr>
          <p:nvPr>
            <p:ph type="title"/>
          </p:nvPr>
        </p:nvSpPr>
        <p:spPr>
          <a:xfrm>
            <a:off x="839915" y="-313562"/>
            <a:ext cx="10405174" cy="1326514"/>
          </a:xfrm>
        </p:spPr>
        <p:txBody>
          <a:bodyPr/>
          <a:lstStyle/>
          <a:p>
            <a:r>
              <a:rPr lang="en-US" dirty="0"/>
              <a:t>Quantitative Reviews</a:t>
            </a:r>
          </a:p>
        </p:txBody>
      </p:sp>
      <p:pic>
        <p:nvPicPr>
          <p:cNvPr id="7" name="Content Placeholder 6" descr="A person holding up a sign&#10;&#10;Description automatically generated">
            <a:extLst>
              <a:ext uri="{FF2B5EF4-FFF2-40B4-BE49-F238E27FC236}">
                <a16:creationId xmlns:a16="http://schemas.microsoft.com/office/drawing/2014/main" id="{1D0DB87B-35C1-5AEE-6EC3-F68161C48F1C}"/>
              </a:ext>
            </a:extLst>
          </p:cNvPr>
          <p:cNvPicPr>
            <a:picLocks noGrp="1" noChangeAspect="1"/>
          </p:cNvPicPr>
          <p:nvPr>
            <p:ph sz="quarter" idx="13"/>
          </p:nvPr>
        </p:nvPicPr>
        <p:blipFill>
          <a:blip r:embed="rId3"/>
          <a:stretch>
            <a:fillRect/>
          </a:stretch>
        </p:blipFill>
        <p:spPr>
          <a:xfrm>
            <a:off x="489295" y="2059616"/>
            <a:ext cx="3389285" cy="3609664"/>
          </a:xfrm>
        </p:spPr>
      </p:pic>
      <p:sp>
        <p:nvSpPr>
          <p:cNvPr id="4" name="Content Placeholder 3">
            <a:extLst>
              <a:ext uri="{FF2B5EF4-FFF2-40B4-BE49-F238E27FC236}">
                <a16:creationId xmlns:a16="http://schemas.microsoft.com/office/drawing/2014/main" id="{DF7E2088-1B48-A6B4-FD34-41785976C447}"/>
              </a:ext>
            </a:extLst>
          </p:cNvPr>
          <p:cNvSpPr>
            <a:spLocks noGrp="1"/>
          </p:cNvSpPr>
          <p:nvPr>
            <p:ph sz="quarter" idx="14"/>
          </p:nvPr>
        </p:nvSpPr>
        <p:spPr>
          <a:xfrm>
            <a:off x="4175760" y="1399032"/>
            <a:ext cx="7609839" cy="5212715"/>
          </a:xfrm>
        </p:spPr>
        <p:txBody>
          <a:bodyPr>
            <a:normAutofit lnSpcReduction="10000"/>
          </a:bodyPr>
          <a:lstStyle/>
          <a:p>
            <a:r>
              <a:rPr lang="en-US" sz="2400" dirty="0"/>
              <a:t>In 1976, Gene Glass proposed a method to integrate and summarize the findings from a body of research. He called the method meta-analysis. </a:t>
            </a:r>
          </a:p>
          <a:p>
            <a:r>
              <a:rPr lang="en-US" sz="2400" dirty="0"/>
              <a:t>Meta-analysis is the statistical or quantitative synthesis of a collection of individual studies.</a:t>
            </a:r>
          </a:p>
          <a:p>
            <a:r>
              <a:rPr lang="en-US" sz="2400" dirty="0"/>
              <a:t>A meta-analysis is a survey in which the results of all similar studies are combined and analyzed as if they were one study.   </a:t>
            </a:r>
          </a:p>
          <a:p>
            <a:r>
              <a:rPr lang="en-US" sz="2400" dirty="0"/>
              <a:t>In general, a high-quality meta-analysis will be a much better guide to practice than an individual article.</a:t>
            </a:r>
          </a:p>
          <a:p>
            <a:r>
              <a:rPr lang="en-US" sz="2400" dirty="0"/>
              <a:t>The term meta-analysis denotes the entire process from systematic literature review to the summarizing of effect sizes observed in individual studies.</a:t>
            </a:r>
          </a:p>
          <a:p>
            <a:endParaRPr lang="en-US" sz="2400" dirty="0"/>
          </a:p>
          <a:p>
            <a:endParaRPr lang="en-US" dirty="0"/>
          </a:p>
        </p:txBody>
      </p:sp>
      <p:sp>
        <p:nvSpPr>
          <p:cNvPr id="3" name="Footer Placeholder 2">
            <a:extLst>
              <a:ext uri="{FF2B5EF4-FFF2-40B4-BE49-F238E27FC236}">
                <a16:creationId xmlns:a16="http://schemas.microsoft.com/office/drawing/2014/main" id="{2B017F1D-99A5-8643-56F3-144BFFEB0ACC}"/>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4FA0B121-C394-5B41-47E7-BEBEB34874A0}"/>
              </a:ext>
            </a:extLst>
          </p:cNvPr>
          <p:cNvSpPr>
            <a:spLocks noGrp="1"/>
          </p:cNvSpPr>
          <p:nvPr>
            <p:ph type="sldNum" sz="quarter" idx="12"/>
          </p:nvPr>
        </p:nvSpPr>
        <p:spPr/>
        <p:txBody>
          <a:bodyPr/>
          <a:lstStyle/>
          <a:p>
            <a:fld id="{B5CEABB6-07DC-46E8-9B57-56EC44A396E5}" type="slidenum">
              <a:rPr lang="en-US" smtClean="0"/>
              <a:pPr/>
              <a:t>12</a:t>
            </a:fld>
            <a:endParaRPr lang="en-US" dirty="0"/>
          </a:p>
        </p:txBody>
      </p:sp>
    </p:spTree>
    <p:extLst>
      <p:ext uri="{BB962C8B-B14F-4D97-AF65-F5344CB8AC3E}">
        <p14:creationId xmlns:p14="http://schemas.microsoft.com/office/powerpoint/2010/main" val="343183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B4B2-9D55-38BD-864C-954D030F26A7}"/>
              </a:ext>
            </a:extLst>
          </p:cNvPr>
          <p:cNvSpPr>
            <a:spLocks noGrp="1"/>
          </p:cNvSpPr>
          <p:nvPr>
            <p:ph type="title"/>
          </p:nvPr>
        </p:nvSpPr>
        <p:spPr>
          <a:xfrm>
            <a:off x="911352" y="72518"/>
            <a:ext cx="10386886" cy="1776602"/>
          </a:xfrm>
        </p:spPr>
        <p:txBody>
          <a:bodyPr>
            <a:normAutofit fontScale="90000"/>
          </a:bodyPr>
          <a:lstStyle/>
          <a:p>
            <a:pPr algn="ctr"/>
            <a:r>
              <a:rPr lang="en-US" sz="3600" dirty="0"/>
              <a:t>Quantitative reviews: </a:t>
            </a:r>
            <a:r>
              <a:rPr lang="en-US" sz="3600" b="1" i="1" dirty="0"/>
              <a:t>Types of Questions Addressed in a Meta-Analysis </a:t>
            </a:r>
            <a:br>
              <a:rPr lang="en-US" sz="3600" b="1" i="1" dirty="0"/>
            </a:br>
            <a:endParaRPr lang="en-US" sz="3600" dirty="0"/>
          </a:p>
        </p:txBody>
      </p:sp>
      <p:sp>
        <p:nvSpPr>
          <p:cNvPr id="4" name="Content Placeholder 3">
            <a:extLst>
              <a:ext uri="{FF2B5EF4-FFF2-40B4-BE49-F238E27FC236}">
                <a16:creationId xmlns:a16="http://schemas.microsoft.com/office/drawing/2014/main" id="{3515F887-4E3C-C33D-7BE4-FF13D10B956F}"/>
              </a:ext>
            </a:extLst>
          </p:cNvPr>
          <p:cNvSpPr>
            <a:spLocks noGrp="1"/>
          </p:cNvSpPr>
          <p:nvPr>
            <p:ph sz="quarter" idx="13"/>
          </p:nvPr>
        </p:nvSpPr>
        <p:spPr>
          <a:xfrm>
            <a:off x="5177794" y="1416829"/>
            <a:ext cx="6045200" cy="5087746"/>
          </a:xfrm>
          <a:gradFill>
            <a:gsLst>
              <a:gs pos="1000">
                <a:schemeClr val="accent3">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pPr marL="0" indent="0">
              <a:buNone/>
            </a:pPr>
            <a:r>
              <a:rPr lang="en-US" sz="2400" b="1" u="sng" dirty="0"/>
              <a:t>1) Has the reported association between variables X and Y been replicated systematically in research findings? </a:t>
            </a:r>
          </a:p>
          <a:p>
            <a:pPr marL="0" indent="0">
              <a:buNone/>
            </a:pPr>
            <a:r>
              <a:rPr lang="en-US" sz="2400" dirty="0"/>
              <a:t>For example, do studies generally show an association between abortion and pre-term birth? Has this finding been replicated systematically across studies? </a:t>
            </a:r>
          </a:p>
          <a:p>
            <a:pPr marL="0" indent="0">
              <a:buNone/>
            </a:pPr>
            <a:r>
              <a:rPr lang="en-US" sz="2400" b="1" u="sng" dirty="0"/>
              <a:t>2) Has the reported efficacy of treatment “T” been replicated systematically in clinical trials?</a:t>
            </a:r>
            <a:r>
              <a:rPr lang="en-US" sz="2400" b="1" dirty="0"/>
              <a:t> </a:t>
            </a:r>
          </a:p>
          <a:p>
            <a:pPr marL="0" indent="0">
              <a:buNone/>
            </a:pPr>
            <a:r>
              <a:rPr lang="en-US" sz="2400" dirty="0"/>
              <a:t>For example, does mindfulness training benefit parents who have endured a perinatal loss?</a:t>
            </a:r>
          </a:p>
          <a:p>
            <a:endParaRPr lang="en-US" dirty="0"/>
          </a:p>
        </p:txBody>
      </p:sp>
      <p:sp>
        <p:nvSpPr>
          <p:cNvPr id="3" name="Footer Placeholder 2">
            <a:extLst>
              <a:ext uri="{FF2B5EF4-FFF2-40B4-BE49-F238E27FC236}">
                <a16:creationId xmlns:a16="http://schemas.microsoft.com/office/drawing/2014/main" id="{08B7B0D8-66BD-6835-B45B-A24510474100}"/>
              </a:ext>
            </a:extLst>
          </p:cNvPr>
          <p:cNvSpPr>
            <a:spLocks noGrp="1"/>
          </p:cNvSpPr>
          <p:nvPr>
            <p:ph type="ftr" sz="quarter" idx="11"/>
          </p:nvPr>
        </p:nvSpPr>
        <p:spPr/>
        <p:txBody>
          <a:bodyPr/>
          <a:lstStyle/>
          <a:p>
            <a:r>
              <a:rPr lang="en-US"/>
              <a:t>Property of IIRL</a:t>
            </a:r>
            <a:endParaRPr lang="en-US" dirty="0"/>
          </a:p>
        </p:txBody>
      </p:sp>
      <p:pic>
        <p:nvPicPr>
          <p:cNvPr id="13" name="Content Placeholder 12" descr="A close-up of several paper tags with a pen&#10;&#10;Description automatically generated">
            <a:extLst>
              <a:ext uri="{FF2B5EF4-FFF2-40B4-BE49-F238E27FC236}">
                <a16:creationId xmlns:a16="http://schemas.microsoft.com/office/drawing/2014/main" id="{69CBD133-D31D-F52F-5F59-294B0B189FC0}"/>
              </a:ext>
            </a:extLst>
          </p:cNvPr>
          <p:cNvPicPr>
            <a:picLocks noGrp="1" noChangeAspect="1"/>
          </p:cNvPicPr>
          <p:nvPr>
            <p:ph sz="quarter" idx="14"/>
          </p:nvPr>
        </p:nvPicPr>
        <p:blipFill>
          <a:blip r:embed="rId2"/>
          <a:stretch>
            <a:fillRect/>
          </a:stretch>
        </p:blipFill>
        <p:spPr>
          <a:xfrm>
            <a:off x="1742503" y="1647123"/>
            <a:ext cx="2954187" cy="4425161"/>
          </a:xfrm>
          <a:effectLst>
            <a:softEdge rad="317500"/>
          </a:effectLst>
        </p:spPr>
      </p:pic>
      <p:sp>
        <p:nvSpPr>
          <p:cNvPr id="5" name="Slide Number Placeholder 4">
            <a:extLst>
              <a:ext uri="{FF2B5EF4-FFF2-40B4-BE49-F238E27FC236}">
                <a16:creationId xmlns:a16="http://schemas.microsoft.com/office/drawing/2014/main" id="{48192C4A-2051-4F65-F44F-51BC8D5E852F}"/>
              </a:ext>
            </a:extLst>
          </p:cNvPr>
          <p:cNvSpPr>
            <a:spLocks noGrp="1"/>
          </p:cNvSpPr>
          <p:nvPr>
            <p:ph type="sldNum" sz="quarter" idx="12"/>
          </p:nvPr>
        </p:nvSpPr>
        <p:spPr/>
        <p:txBody>
          <a:bodyPr/>
          <a:lstStyle/>
          <a:p>
            <a:fld id="{B5CEABB6-07DC-46E8-9B57-56EC44A396E5}" type="slidenum">
              <a:rPr lang="en-US" smtClean="0"/>
              <a:pPr/>
              <a:t>13</a:t>
            </a:fld>
            <a:endParaRPr lang="en-US" dirty="0"/>
          </a:p>
        </p:txBody>
      </p:sp>
    </p:spTree>
    <p:extLst>
      <p:ext uri="{BB962C8B-B14F-4D97-AF65-F5344CB8AC3E}">
        <p14:creationId xmlns:p14="http://schemas.microsoft.com/office/powerpoint/2010/main" val="3949802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325D3-EBE6-1FBD-6F81-2FD61C9ACDCC}"/>
              </a:ext>
            </a:extLst>
          </p:cNvPr>
          <p:cNvSpPr>
            <a:spLocks noGrp="1"/>
          </p:cNvSpPr>
          <p:nvPr>
            <p:ph type="title"/>
          </p:nvPr>
        </p:nvSpPr>
        <p:spPr>
          <a:xfrm>
            <a:off x="5638800" y="304800"/>
            <a:ext cx="3708400" cy="2885440"/>
          </a:xfrm>
        </p:spPr>
        <p:txBody>
          <a:bodyPr>
            <a:normAutofit/>
          </a:bodyPr>
          <a:lstStyle/>
          <a:p>
            <a:r>
              <a:rPr lang="en-US" sz="3600" dirty="0"/>
              <a:t>Quantitative reviews: steps in a meta-analysis </a:t>
            </a:r>
          </a:p>
        </p:txBody>
      </p:sp>
      <p:sp>
        <p:nvSpPr>
          <p:cNvPr id="3" name="Footer Placeholder 2">
            <a:extLst>
              <a:ext uri="{FF2B5EF4-FFF2-40B4-BE49-F238E27FC236}">
                <a16:creationId xmlns:a16="http://schemas.microsoft.com/office/drawing/2014/main" id="{8EE5C736-F0DA-3106-79AD-0D7FD93335CA}"/>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B2EC1213-9C67-9F1C-208A-B876C21710CD}"/>
              </a:ext>
            </a:extLst>
          </p:cNvPr>
          <p:cNvSpPr>
            <a:spLocks noGrp="1"/>
          </p:cNvSpPr>
          <p:nvPr>
            <p:ph type="sldNum" sz="quarter" idx="12"/>
          </p:nvPr>
        </p:nvSpPr>
        <p:spPr/>
        <p:txBody>
          <a:bodyPr/>
          <a:lstStyle/>
          <a:p>
            <a:fld id="{B5CEABB6-07DC-46E8-9B57-56EC44A396E5}" type="slidenum">
              <a:rPr lang="en-US" smtClean="0"/>
              <a:pPr/>
              <a:t>14</a:t>
            </a:fld>
            <a:endParaRPr lang="en-US" dirty="0"/>
          </a:p>
        </p:txBody>
      </p:sp>
    </p:spTree>
    <p:extLst>
      <p:ext uri="{BB962C8B-B14F-4D97-AF65-F5344CB8AC3E}">
        <p14:creationId xmlns:p14="http://schemas.microsoft.com/office/powerpoint/2010/main" val="1717007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90D0-3233-5D89-8EA5-5C2F2C8108BF}"/>
              </a:ext>
            </a:extLst>
          </p:cNvPr>
          <p:cNvSpPr>
            <a:spLocks noGrp="1"/>
          </p:cNvSpPr>
          <p:nvPr>
            <p:ph type="title"/>
          </p:nvPr>
        </p:nvSpPr>
        <p:spPr/>
        <p:txBody>
          <a:bodyPr>
            <a:normAutofit/>
          </a:bodyPr>
          <a:lstStyle/>
          <a:p>
            <a:pPr algn="ctr"/>
            <a:r>
              <a:rPr lang="en-US" sz="3200" dirty="0"/>
              <a:t>Quantitative reviews: </a:t>
            </a:r>
            <a:br>
              <a:rPr lang="en-US" sz="3200" dirty="0"/>
            </a:br>
            <a:r>
              <a:rPr lang="en-US" sz="3200" dirty="0"/>
              <a:t>steps in a meta-analysis </a:t>
            </a:r>
          </a:p>
        </p:txBody>
      </p:sp>
      <p:sp>
        <p:nvSpPr>
          <p:cNvPr id="3" name="Text Placeholder 2">
            <a:extLst>
              <a:ext uri="{FF2B5EF4-FFF2-40B4-BE49-F238E27FC236}">
                <a16:creationId xmlns:a16="http://schemas.microsoft.com/office/drawing/2014/main" id="{365876E2-8FDF-76F1-56F3-1798FDBE19EF}"/>
              </a:ext>
            </a:extLst>
          </p:cNvPr>
          <p:cNvSpPr>
            <a:spLocks noGrp="1"/>
          </p:cNvSpPr>
          <p:nvPr>
            <p:ph sz="quarter" idx="13"/>
          </p:nvPr>
        </p:nvSpPr>
        <p:spPr>
          <a:xfrm>
            <a:off x="1899919" y="2265680"/>
            <a:ext cx="3881437" cy="3495358"/>
          </a:xfrm>
        </p:spPr>
        <p:txBody>
          <a:bodyPr/>
          <a:lstStyle/>
          <a:p>
            <a:r>
              <a:rPr lang="en-US" sz="3200" b="1" dirty="0"/>
              <a:t>1) A systematic search of the world literature is step one.</a:t>
            </a:r>
          </a:p>
          <a:p>
            <a:pPr marL="0" indent="0">
              <a:buNone/>
            </a:pPr>
            <a:r>
              <a:rPr lang="en-US" sz="2000" dirty="0"/>
              <a:t> 	</a:t>
            </a:r>
            <a:endParaRPr lang="en-US" dirty="0"/>
          </a:p>
        </p:txBody>
      </p:sp>
      <p:pic>
        <p:nvPicPr>
          <p:cNvPr id="7" name="Content Placeholder 6" descr="A bookshelf with books in it&#10;&#10;Description automatically generated">
            <a:extLst>
              <a:ext uri="{FF2B5EF4-FFF2-40B4-BE49-F238E27FC236}">
                <a16:creationId xmlns:a16="http://schemas.microsoft.com/office/drawing/2014/main" id="{DD50A596-2A7F-F351-FA69-71C1C8AAB21C}"/>
              </a:ext>
            </a:extLst>
          </p:cNvPr>
          <p:cNvPicPr>
            <a:picLocks noGrp="1" noChangeAspect="1"/>
          </p:cNvPicPr>
          <p:nvPr>
            <p:ph sz="quarter" idx="14"/>
          </p:nvPr>
        </p:nvPicPr>
        <p:blipFill>
          <a:blip r:embed="rId2"/>
          <a:stretch>
            <a:fillRect/>
          </a:stretch>
        </p:blipFill>
        <p:spPr>
          <a:xfrm>
            <a:off x="6563360" y="1524104"/>
            <a:ext cx="4348480" cy="5074953"/>
          </a:xfrm>
          <a:effectLst>
            <a:softEdge rad="127000"/>
          </a:effectLst>
        </p:spPr>
      </p:pic>
      <p:sp>
        <p:nvSpPr>
          <p:cNvPr id="5" name="Footer Placeholder 4">
            <a:extLst>
              <a:ext uri="{FF2B5EF4-FFF2-40B4-BE49-F238E27FC236}">
                <a16:creationId xmlns:a16="http://schemas.microsoft.com/office/drawing/2014/main" id="{6D690741-54E4-199E-3CC7-44068C7D845A}"/>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46518B99-81A0-3A5D-7B9E-BD3FCDA1A286}"/>
              </a:ext>
            </a:extLst>
          </p:cNvPr>
          <p:cNvSpPr>
            <a:spLocks noGrp="1"/>
          </p:cNvSpPr>
          <p:nvPr>
            <p:ph type="sldNum" sz="quarter" idx="12"/>
          </p:nvPr>
        </p:nvSpPr>
        <p:spPr/>
        <p:txBody>
          <a:bodyPr/>
          <a:lstStyle/>
          <a:p>
            <a:fld id="{B5CEABB6-07DC-46E8-9B57-56EC44A396E5}" type="slidenum">
              <a:rPr lang="en-US" smtClean="0"/>
              <a:pPr/>
              <a:t>15</a:t>
            </a:fld>
            <a:endParaRPr lang="en-US" dirty="0"/>
          </a:p>
        </p:txBody>
      </p:sp>
    </p:spTree>
    <p:extLst>
      <p:ext uri="{BB962C8B-B14F-4D97-AF65-F5344CB8AC3E}">
        <p14:creationId xmlns:p14="http://schemas.microsoft.com/office/powerpoint/2010/main" val="2995234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1F83-5690-3FF9-1B4B-3461EB8A36A5}"/>
              </a:ext>
            </a:extLst>
          </p:cNvPr>
          <p:cNvSpPr>
            <a:spLocks noGrp="1"/>
          </p:cNvSpPr>
          <p:nvPr>
            <p:ph type="title"/>
          </p:nvPr>
        </p:nvSpPr>
        <p:spPr>
          <a:xfrm>
            <a:off x="893064" y="72518"/>
            <a:ext cx="10465816" cy="1326514"/>
          </a:xfrm>
        </p:spPr>
        <p:txBody>
          <a:bodyPr/>
          <a:lstStyle/>
          <a:p>
            <a:pPr algn="ctr"/>
            <a:r>
              <a:rPr lang="en-US" dirty="0"/>
              <a:t>Quantitative reviews: </a:t>
            </a:r>
            <a:br>
              <a:rPr lang="en-US" dirty="0"/>
            </a:br>
            <a:r>
              <a:rPr lang="en-US" dirty="0"/>
              <a:t>steps in a meta-analysis: </a:t>
            </a:r>
          </a:p>
        </p:txBody>
      </p:sp>
      <p:sp>
        <p:nvSpPr>
          <p:cNvPr id="6" name="Text Placeholder 5">
            <a:extLst>
              <a:ext uri="{FF2B5EF4-FFF2-40B4-BE49-F238E27FC236}">
                <a16:creationId xmlns:a16="http://schemas.microsoft.com/office/drawing/2014/main" id="{52C4B236-1AC1-22A1-8193-FC34C3040801}"/>
              </a:ext>
            </a:extLst>
          </p:cNvPr>
          <p:cNvSpPr>
            <a:spLocks noGrp="1"/>
          </p:cNvSpPr>
          <p:nvPr>
            <p:ph type="body" sz="quarter" idx="13"/>
          </p:nvPr>
        </p:nvSpPr>
        <p:spPr>
          <a:xfrm>
            <a:off x="721361" y="1747520"/>
            <a:ext cx="10637519" cy="4307840"/>
          </a:xfrm>
        </p:spPr>
        <p:txBody>
          <a:bodyPr>
            <a:noAutofit/>
          </a:bodyPr>
          <a:lstStyle/>
          <a:p>
            <a:pPr marL="0" indent="0">
              <a:buNone/>
            </a:pPr>
            <a:r>
              <a:rPr lang="en-US" b="1" dirty="0"/>
              <a:t>2) The establishment of criteria for selection of studies is step two. The decision on particular studies to include should be based on a focused research question. Key aspects to consider are the following:</a:t>
            </a:r>
          </a:p>
          <a:p>
            <a:pPr marL="0" indent="0">
              <a:buNone/>
            </a:pPr>
            <a:r>
              <a:rPr lang="en-US" dirty="0"/>
              <a:t>(1) Types of study designs. </a:t>
            </a:r>
          </a:p>
          <a:p>
            <a:pPr marL="0" indent="0">
              <a:buNone/>
            </a:pPr>
            <a:r>
              <a:rPr lang="en-US" dirty="0"/>
              <a:t>(2) Types of subjects (for example, gender, age, medical condition(s), etc.). </a:t>
            </a:r>
          </a:p>
          <a:p>
            <a:pPr marL="0" indent="0">
              <a:buNone/>
            </a:pPr>
            <a:r>
              <a:rPr lang="en-US" dirty="0"/>
              <a:t>(3) Types of publications (for example, published journal articles only versus published and unpublished articles).</a:t>
            </a:r>
          </a:p>
          <a:p>
            <a:pPr marL="0" indent="0">
              <a:buNone/>
            </a:pPr>
            <a:r>
              <a:rPr lang="en-US" dirty="0"/>
              <a:t>(4) Language restrictions, if any (for example, English-language articles only versus all). </a:t>
            </a:r>
          </a:p>
          <a:p>
            <a:pPr marL="0" indent="0">
              <a:buNone/>
            </a:pPr>
            <a:r>
              <a:rPr lang="en-US" dirty="0"/>
              <a:t>(5) Types of interventions (for example, medications versus behavioral).</a:t>
            </a:r>
          </a:p>
          <a:p>
            <a:pPr marL="0" indent="0">
              <a:buNone/>
            </a:pPr>
            <a:r>
              <a:rPr lang="en-US" dirty="0"/>
              <a:t>(6) Time frame for studies included.</a:t>
            </a:r>
          </a:p>
        </p:txBody>
      </p:sp>
      <p:sp>
        <p:nvSpPr>
          <p:cNvPr id="3" name="Footer Placeholder 2">
            <a:extLst>
              <a:ext uri="{FF2B5EF4-FFF2-40B4-BE49-F238E27FC236}">
                <a16:creationId xmlns:a16="http://schemas.microsoft.com/office/drawing/2014/main" id="{4AFB9E6E-CD52-13CF-2AB8-8E034C86B0BB}"/>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89748EF1-8528-4147-ADA6-E8DBB97D4855}"/>
              </a:ext>
            </a:extLst>
          </p:cNvPr>
          <p:cNvSpPr>
            <a:spLocks noGrp="1"/>
          </p:cNvSpPr>
          <p:nvPr>
            <p:ph type="sldNum" sz="quarter" idx="12"/>
          </p:nvPr>
        </p:nvSpPr>
        <p:spPr/>
        <p:txBody>
          <a:bodyPr/>
          <a:lstStyle/>
          <a:p>
            <a:fld id="{B5CEABB6-07DC-46E8-9B57-56EC44A396E5}" type="slidenum">
              <a:rPr lang="en-US" smtClean="0"/>
              <a:pPr/>
              <a:t>16</a:t>
            </a:fld>
            <a:endParaRPr lang="en-US" dirty="0"/>
          </a:p>
        </p:txBody>
      </p:sp>
    </p:spTree>
    <p:extLst>
      <p:ext uri="{BB962C8B-B14F-4D97-AF65-F5344CB8AC3E}">
        <p14:creationId xmlns:p14="http://schemas.microsoft.com/office/powerpoint/2010/main" val="3375600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4A27-D131-7139-34D7-CC88958BE822}"/>
              </a:ext>
            </a:extLst>
          </p:cNvPr>
          <p:cNvSpPr>
            <a:spLocks noGrp="1"/>
          </p:cNvSpPr>
          <p:nvPr>
            <p:ph type="title"/>
          </p:nvPr>
        </p:nvSpPr>
        <p:spPr>
          <a:xfrm>
            <a:off x="865631" y="246253"/>
            <a:ext cx="9846056" cy="1326514"/>
          </a:xfrm>
        </p:spPr>
        <p:txBody>
          <a:bodyPr/>
          <a:lstStyle/>
          <a:p>
            <a:r>
              <a:rPr lang="en-US" sz="2800" dirty="0"/>
              <a:t>Quantitative reviews: steps in a meta-analysis</a:t>
            </a:r>
            <a:endParaRPr lang="en-US" dirty="0"/>
          </a:p>
        </p:txBody>
      </p:sp>
      <p:sp>
        <p:nvSpPr>
          <p:cNvPr id="3" name="Text Placeholder 2">
            <a:extLst>
              <a:ext uri="{FF2B5EF4-FFF2-40B4-BE49-F238E27FC236}">
                <a16:creationId xmlns:a16="http://schemas.microsoft.com/office/drawing/2014/main" id="{6E83BA11-B552-33A6-6131-9F9AFABB7B58}"/>
              </a:ext>
            </a:extLst>
          </p:cNvPr>
          <p:cNvSpPr>
            <a:spLocks noGrp="1"/>
          </p:cNvSpPr>
          <p:nvPr>
            <p:ph type="body" sz="quarter" idx="13"/>
          </p:nvPr>
        </p:nvSpPr>
        <p:spPr/>
        <p:txBody>
          <a:bodyPr/>
          <a:lstStyle/>
          <a:p>
            <a:pPr marL="0" indent="0">
              <a:lnSpc>
                <a:spcPct val="100000"/>
              </a:lnSpc>
              <a:buNone/>
            </a:pPr>
            <a:r>
              <a:rPr lang="en-US" sz="2800" dirty="0"/>
              <a:t>3) The recording of data from the included studies is step three. </a:t>
            </a:r>
          </a:p>
          <a:p>
            <a:pPr marL="0" indent="0">
              <a:lnSpc>
                <a:spcPct val="100000"/>
              </a:lnSpc>
              <a:buNone/>
            </a:pPr>
            <a:endParaRPr lang="en-US" sz="2800" dirty="0"/>
          </a:p>
          <a:p>
            <a:pPr marL="0" indent="0">
              <a:lnSpc>
                <a:spcPct val="100000"/>
              </a:lnSpc>
              <a:buNone/>
            </a:pPr>
            <a:r>
              <a:rPr lang="en-US" sz="2800" dirty="0"/>
              <a:t>4) The statistical analysis of the data is step four.</a:t>
            </a:r>
          </a:p>
          <a:p>
            <a:endParaRPr lang="en-US" dirty="0"/>
          </a:p>
        </p:txBody>
      </p:sp>
      <p:sp>
        <p:nvSpPr>
          <p:cNvPr id="5" name="Footer Placeholder 4">
            <a:extLst>
              <a:ext uri="{FF2B5EF4-FFF2-40B4-BE49-F238E27FC236}">
                <a16:creationId xmlns:a16="http://schemas.microsoft.com/office/drawing/2014/main" id="{174EC86A-554A-1A5B-E4C9-DC0E257DABB3}"/>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28C07E62-79F7-9FD6-D28E-73681EB703E7}"/>
              </a:ext>
            </a:extLst>
          </p:cNvPr>
          <p:cNvSpPr>
            <a:spLocks noGrp="1"/>
          </p:cNvSpPr>
          <p:nvPr>
            <p:ph type="sldNum" sz="quarter" idx="12"/>
          </p:nvPr>
        </p:nvSpPr>
        <p:spPr/>
        <p:txBody>
          <a:bodyPr/>
          <a:lstStyle/>
          <a:p>
            <a:fld id="{B5CEABB6-07DC-46E8-9B57-56EC44A396E5}" type="slidenum">
              <a:rPr lang="en-US" smtClean="0"/>
              <a:pPr/>
              <a:t>17</a:t>
            </a:fld>
            <a:endParaRPr lang="en-US" dirty="0"/>
          </a:p>
        </p:txBody>
      </p:sp>
    </p:spTree>
    <p:extLst>
      <p:ext uri="{BB962C8B-B14F-4D97-AF65-F5344CB8AC3E}">
        <p14:creationId xmlns:p14="http://schemas.microsoft.com/office/powerpoint/2010/main" val="305732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7A82-326C-E22A-A76F-47AB6841F561}"/>
              </a:ext>
            </a:extLst>
          </p:cNvPr>
          <p:cNvSpPr>
            <a:spLocks noGrp="1"/>
          </p:cNvSpPr>
          <p:nvPr>
            <p:ph type="title"/>
          </p:nvPr>
        </p:nvSpPr>
        <p:spPr>
          <a:xfrm>
            <a:off x="629920" y="1737360"/>
            <a:ext cx="6136640" cy="3332480"/>
          </a:xfrm>
        </p:spPr>
        <p:txBody>
          <a:bodyPr>
            <a:normAutofit fontScale="90000"/>
          </a:bodyPr>
          <a:lstStyle/>
          <a:p>
            <a:r>
              <a:rPr lang="en-US" dirty="0">
                <a:effectLst/>
              </a:rPr>
              <a:t>The introduction section of an </a:t>
            </a:r>
            <a:br>
              <a:rPr lang="en-US" dirty="0">
                <a:effectLst/>
              </a:rPr>
            </a:br>
            <a:r>
              <a:rPr lang="en-US" dirty="0">
                <a:effectLst/>
              </a:rPr>
              <a:t>empirical paper Incorporates a Literature Review</a:t>
            </a:r>
            <a:br>
              <a:rPr lang="en-US" sz="4400" dirty="0">
                <a:effectLst/>
              </a:rPr>
            </a:br>
            <a:endParaRPr lang="en-US" sz="4400" dirty="0"/>
          </a:p>
        </p:txBody>
      </p:sp>
      <p:sp>
        <p:nvSpPr>
          <p:cNvPr id="3" name="Picture Placeholder 2">
            <a:extLst>
              <a:ext uri="{FF2B5EF4-FFF2-40B4-BE49-F238E27FC236}">
                <a16:creationId xmlns:a16="http://schemas.microsoft.com/office/drawing/2014/main" id="{14D81C8E-F7BF-566D-78CB-31876F932CA3}"/>
              </a:ext>
            </a:extLst>
          </p:cNvPr>
          <p:cNvSpPr>
            <a:spLocks noGrp="1"/>
          </p:cNvSpPr>
          <p:nvPr>
            <p:ph type="pic" sz="quarter" idx="10"/>
          </p:nvPr>
        </p:nvSpPr>
        <p:spPr>
          <a:xfrm>
            <a:off x="6543040" y="828039"/>
            <a:ext cx="4658614" cy="5151121"/>
          </a:xfrm>
        </p:spPr>
        <p:txBody>
          <a:bodyPr>
            <a:normAutofit lnSpcReduction="10000"/>
          </a:bodyPr>
          <a:lstStyle/>
          <a:p>
            <a:pPr marR="0" lvl="0" algn="l">
              <a:spcBef>
                <a:spcPts val="0"/>
              </a:spcBef>
              <a:spcAft>
                <a:spcPts val="0"/>
              </a:spcAft>
              <a:buSzPts val="800"/>
              <a:tabLst>
                <a:tab pos="914400" algn="l"/>
              </a:tabLst>
            </a:pPr>
            <a:r>
              <a:rPr lang="en-US" sz="2400" b="1" dirty="0">
                <a:solidFill>
                  <a:srgbClr val="000000"/>
                </a:solidFill>
                <a:effectLst/>
                <a:ea typeface="Times New Roman" panose="02020603050405020304" pitchFamily="18" charset="0"/>
              </a:rPr>
              <a:t>Researchers authoring an empirical paper should include a focused discussion or review of what is known about the subject and how that knowledge was acquired.  </a:t>
            </a:r>
            <a:endParaRPr lang="en-US" sz="2400" b="1" dirty="0">
              <a:effectLst/>
              <a:ea typeface="Times New Roman" panose="02020603050405020304" pitchFamily="18" charset="0"/>
            </a:endParaRPr>
          </a:p>
          <a:p>
            <a:pPr marL="0" marR="0" algn="l">
              <a:spcBef>
                <a:spcPts val="0"/>
              </a:spcBef>
              <a:spcAft>
                <a:spcPts val="0"/>
              </a:spcAft>
            </a:pPr>
            <a:r>
              <a:rPr lang="en-US" sz="2400" b="1" dirty="0">
                <a:solidFill>
                  <a:srgbClr val="000000"/>
                </a:solidFill>
                <a:effectLst/>
                <a:ea typeface="Times New Roman" panose="02020603050405020304" pitchFamily="18" charset="0"/>
              </a:rPr>
              <a:t> </a:t>
            </a:r>
            <a:endParaRPr lang="en-US" sz="2400" b="1" dirty="0">
              <a:effectLst/>
              <a:ea typeface="Times New Roman" panose="02020603050405020304" pitchFamily="18" charset="0"/>
            </a:endParaRPr>
          </a:p>
          <a:p>
            <a:pPr marR="0" lvl="0" algn="l">
              <a:spcBef>
                <a:spcPts val="0"/>
              </a:spcBef>
              <a:spcAft>
                <a:spcPts val="0"/>
              </a:spcAft>
              <a:buSzPts val="800"/>
              <a:tabLst>
                <a:tab pos="914400" algn="l"/>
              </a:tabLst>
            </a:pPr>
            <a:r>
              <a:rPr lang="en-US" sz="2400" b="1" dirty="0">
                <a:solidFill>
                  <a:srgbClr val="000000"/>
                </a:solidFill>
                <a:effectLst/>
                <a:ea typeface="Times New Roman" panose="02020603050405020304" pitchFamily="18" charset="0"/>
              </a:rPr>
              <a:t>Once the general and specific context of the existing knowledge is established, then the researcher can build on the work of others.  </a:t>
            </a:r>
            <a:endParaRPr lang="en-US" sz="2400" b="1" dirty="0">
              <a:effectLst/>
              <a:ea typeface="Times New Roman" panose="02020603050405020304" pitchFamily="18" charset="0"/>
            </a:endParaRPr>
          </a:p>
          <a:p>
            <a:pPr marL="0" marR="0" algn="l">
              <a:spcBef>
                <a:spcPts val="0"/>
              </a:spcBef>
              <a:spcAft>
                <a:spcPts val="0"/>
              </a:spcAft>
            </a:pPr>
            <a:r>
              <a:rPr lang="en-US" sz="2400" b="1" dirty="0">
                <a:solidFill>
                  <a:srgbClr val="000000"/>
                </a:solidFill>
                <a:effectLst/>
                <a:ea typeface="Times New Roman" panose="02020603050405020304" pitchFamily="18" charset="0"/>
              </a:rPr>
              <a:t> </a:t>
            </a:r>
            <a:endParaRPr lang="en-US" sz="2400" b="1" dirty="0">
              <a:effectLst/>
              <a:ea typeface="Times New Roman" panose="02020603050405020304" pitchFamily="18" charset="0"/>
            </a:endParaRPr>
          </a:p>
          <a:p>
            <a:pPr marR="0" lvl="0" algn="l">
              <a:spcBef>
                <a:spcPts val="0"/>
              </a:spcBef>
              <a:spcAft>
                <a:spcPts val="0"/>
              </a:spcAft>
              <a:buSzPts val="800"/>
              <a:tabLst>
                <a:tab pos="914400" algn="l"/>
              </a:tabLst>
            </a:pPr>
            <a:r>
              <a:rPr lang="en-US" sz="2400" b="1" dirty="0">
                <a:solidFill>
                  <a:srgbClr val="000000"/>
                </a:solidFill>
                <a:effectLst/>
                <a:ea typeface="Times New Roman" panose="02020603050405020304" pitchFamily="18" charset="0"/>
              </a:rPr>
              <a:t>Each introduction to an empirical paper should add something new.  </a:t>
            </a:r>
            <a:endParaRPr lang="en-US" sz="2400" b="1"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904334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3736-2A8C-E381-0ABF-A222DD4138E5}"/>
              </a:ext>
            </a:extLst>
          </p:cNvPr>
          <p:cNvSpPr>
            <a:spLocks noGrp="1"/>
          </p:cNvSpPr>
          <p:nvPr>
            <p:ph type="title"/>
          </p:nvPr>
        </p:nvSpPr>
        <p:spPr>
          <a:xfrm>
            <a:off x="904009" y="872835"/>
            <a:ext cx="8286435" cy="789709"/>
          </a:xfrm>
        </p:spPr>
        <p:txBody>
          <a:bodyPr>
            <a:normAutofit fontScale="90000"/>
          </a:bodyPr>
          <a:lstStyle/>
          <a:p>
            <a:br>
              <a:rPr lang="en-US" dirty="0"/>
            </a:br>
            <a:br>
              <a:rPr lang="en-US" dirty="0"/>
            </a:br>
            <a:r>
              <a:rPr lang="en-US" dirty="0"/>
              <a:t>Introduction of an Empirical Article Literature review</a:t>
            </a:r>
            <a:br>
              <a:rPr lang="en-US" dirty="0"/>
            </a:br>
            <a:endParaRPr lang="en-US" dirty="0"/>
          </a:p>
        </p:txBody>
      </p:sp>
      <p:sp>
        <p:nvSpPr>
          <p:cNvPr id="3" name="Text Placeholder 2">
            <a:extLst>
              <a:ext uri="{FF2B5EF4-FFF2-40B4-BE49-F238E27FC236}">
                <a16:creationId xmlns:a16="http://schemas.microsoft.com/office/drawing/2014/main" id="{2A250FE9-E021-061E-465E-E140B05DC4C4}"/>
              </a:ext>
            </a:extLst>
          </p:cNvPr>
          <p:cNvSpPr>
            <a:spLocks noGrp="1"/>
          </p:cNvSpPr>
          <p:nvPr>
            <p:ph type="body" sz="quarter" idx="13"/>
          </p:nvPr>
        </p:nvSpPr>
        <p:spPr>
          <a:xfrm>
            <a:off x="619761" y="1493520"/>
            <a:ext cx="10942320" cy="5049520"/>
          </a:xfrm>
        </p:spPr>
        <p:txBody>
          <a:bodyPr>
            <a:normAutofit fontScale="32500" lnSpcReduction="20000"/>
          </a:bodyPr>
          <a:lstStyle/>
          <a:p>
            <a:pPr marL="571500" lvl="1" indent="0">
              <a:lnSpc>
                <a:spcPct val="120000"/>
              </a:lnSpc>
              <a:buNone/>
            </a:pPr>
            <a:r>
              <a:rPr lang="en-US" sz="8000" dirty="0"/>
              <a:t>A Literature review as part of an empirical paper serves several purposes:</a:t>
            </a:r>
          </a:p>
          <a:p>
            <a:pPr marL="571500" lvl="1" indent="0">
              <a:lnSpc>
                <a:spcPct val="120000"/>
              </a:lnSpc>
              <a:buNone/>
            </a:pPr>
            <a:r>
              <a:rPr lang="en-US" sz="8000" dirty="0"/>
              <a:t>1) Places the paper within the context of known research on the subject.</a:t>
            </a:r>
          </a:p>
          <a:p>
            <a:pPr marL="571500" lvl="1" indent="0">
              <a:lnSpc>
                <a:spcPct val="120000"/>
              </a:lnSpc>
              <a:buNone/>
            </a:pPr>
            <a:r>
              <a:rPr lang="en-US" sz="8000" dirty="0"/>
              <a:t>2) Analyzes related studies that inform the paper’s arguments; focuses the research topic. </a:t>
            </a:r>
          </a:p>
          <a:p>
            <a:pPr marL="571500" lvl="1" indent="0">
              <a:lnSpc>
                <a:spcPct val="120000"/>
              </a:lnSpc>
              <a:buNone/>
            </a:pPr>
            <a:r>
              <a:rPr lang="en-US" sz="8000" dirty="0"/>
              <a:t>3) Identifies a conceptual framework for the paper’s questions or problems if relevant.</a:t>
            </a:r>
          </a:p>
          <a:p>
            <a:pPr marL="571500" lvl="1" indent="0">
              <a:lnSpc>
                <a:spcPct val="120000"/>
              </a:lnSpc>
              <a:buNone/>
            </a:pPr>
            <a:r>
              <a:rPr lang="en-US" sz="8000" dirty="0"/>
              <a:t>4) Identifies previously flawed methodologies and avoids repetition of mistakes.</a:t>
            </a:r>
          </a:p>
          <a:p>
            <a:pPr marL="571500" lvl="1" indent="0">
              <a:lnSpc>
                <a:spcPct val="120000"/>
              </a:lnSpc>
              <a:buNone/>
            </a:pPr>
            <a:r>
              <a:rPr lang="en-US" sz="8000" dirty="0"/>
              <a:t>5) Suggests unused or underused methodologies.</a:t>
            </a:r>
          </a:p>
          <a:p>
            <a:endParaRPr lang="en-US" sz="8000" dirty="0"/>
          </a:p>
          <a:p>
            <a:endParaRPr lang="en-US" dirty="0"/>
          </a:p>
        </p:txBody>
      </p:sp>
      <p:sp>
        <p:nvSpPr>
          <p:cNvPr id="4" name="Footer Placeholder 3">
            <a:extLst>
              <a:ext uri="{FF2B5EF4-FFF2-40B4-BE49-F238E27FC236}">
                <a16:creationId xmlns:a16="http://schemas.microsoft.com/office/drawing/2014/main" id="{2BA72D24-0DE1-470C-D731-6E8717CE5ED9}"/>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B7D9F705-1584-6B2F-2E5C-9E84EA8F40C7}"/>
              </a:ext>
            </a:extLst>
          </p:cNvPr>
          <p:cNvSpPr>
            <a:spLocks noGrp="1"/>
          </p:cNvSpPr>
          <p:nvPr>
            <p:ph type="sldNum" sz="quarter" idx="12"/>
          </p:nvPr>
        </p:nvSpPr>
        <p:spPr/>
        <p:txBody>
          <a:bodyPr/>
          <a:lstStyle/>
          <a:p>
            <a:fld id="{B5CEABB6-07DC-46E8-9B57-56EC44A396E5}" type="slidenum">
              <a:rPr lang="en-US" smtClean="0"/>
              <a:pPr/>
              <a:t>19</a:t>
            </a:fld>
            <a:endParaRPr lang="en-US" dirty="0"/>
          </a:p>
        </p:txBody>
      </p:sp>
    </p:spTree>
    <p:extLst>
      <p:ext uri="{BB962C8B-B14F-4D97-AF65-F5344CB8AC3E}">
        <p14:creationId xmlns:p14="http://schemas.microsoft.com/office/powerpoint/2010/main" val="21252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0BCE3-7A85-71CE-E027-A8E454AF1454}"/>
              </a:ext>
            </a:extLst>
          </p:cNvPr>
          <p:cNvSpPr>
            <a:spLocks noGrp="1"/>
          </p:cNvSpPr>
          <p:nvPr>
            <p:ph type="ctrTitle"/>
          </p:nvPr>
        </p:nvSpPr>
        <p:spPr>
          <a:xfrm>
            <a:off x="5811520" y="243841"/>
            <a:ext cx="5557520" cy="4114799"/>
          </a:xfrm>
        </p:spPr>
        <p:txBody>
          <a:bodyPr>
            <a:normAutofit/>
          </a:bodyPr>
          <a:lstStyle/>
          <a:p>
            <a:r>
              <a:rPr lang="en-US" dirty="0"/>
              <a:t>Reviews Of scientific Literature: Purpose, Types, and Process</a:t>
            </a:r>
            <a:br>
              <a:rPr lang="en-US" dirty="0"/>
            </a:br>
            <a:r>
              <a:rPr lang="en-US" dirty="0"/>
              <a:t> </a:t>
            </a:r>
          </a:p>
        </p:txBody>
      </p:sp>
      <p:sp>
        <p:nvSpPr>
          <p:cNvPr id="2" name="TextBox 1">
            <a:extLst>
              <a:ext uri="{FF2B5EF4-FFF2-40B4-BE49-F238E27FC236}">
                <a16:creationId xmlns:a16="http://schemas.microsoft.com/office/drawing/2014/main" id="{A6F9AEE3-6204-ED13-34F2-6B0B55CC26EF}"/>
              </a:ext>
            </a:extLst>
          </p:cNvPr>
          <p:cNvSpPr txBox="1"/>
          <p:nvPr/>
        </p:nvSpPr>
        <p:spPr>
          <a:xfrm>
            <a:off x="5811520" y="4084320"/>
            <a:ext cx="5557520" cy="984885"/>
          </a:xfrm>
          <a:prstGeom prst="rect">
            <a:avLst/>
          </a:prstGeom>
          <a:noFill/>
        </p:spPr>
        <p:txBody>
          <a:bodyPr wrap="square" rtlCol="0">
            <a:spAutoFit/>
          </a:bodyPr>
          <a:lstStyle/>
          <a:p>
            <a:r>
              <a:rPr lang="en-US" sz="2000" b="1" dirty="0"/>
              <a:t>Priscilla K. Coleman, Ph.D.</a:t>
            </a:r>
          </a:p>
          <a:p>
            <a:r>
              <a:rPr lang="en-US" sz="2000" b="1" dirty="0"/>
              <a:t>International Institute for Reproductive Loss</a:t>
            </a:r>
          </a:p>
          <a:p>
            <a:endParaRPr lang="en-US" dirty="0"/>
          </a:p>
        </p:txBody>
      </p:sp>
    </p:spTree>
    <p:extLst>
      <p:ext uri="{BB962C8B-B14F-4D97-AF65-F5344CB8AC3E}">
        <p14:creationId xmlns:p14="http://schemas.microsoft.com/office/powerpoint/2010/main" val="954410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524B-2CEB-56C2-5A68-D1C6F082E0B4}"/>
              </a:ext>
            </a:extLst>
          </p:cNvPr>
          <p:cNvSpPr>
            <a:spLocks noGrp="1"/>
          </p:cNvSpPr>
          <p:nvPr>
            <p:ph type="title"/>
          </p:nvPr>
        </p:nvSpPr>
        <p:spPr>
          <a:xfrm>
            <a:off x="911352" y="72518"/>
            <a:ext cx="10386886" cy="1797846"/>
          </a:xfrm>
        </p:spPr>
        <p:txBody>
          <a:bodyPr/>
          <a:lstStyle/>
          <a:p>
            <a:r>
              <a:rPr lang="en-US" dirty="0"/>
              <a:t>Introduction of an Empirical Article </a:t>
            </a:r>
            <a:br>
              <a:rPr lang="en-US" dirty="0"/>
            </a:br>
            <a:r>
              <a:rPr lang="en-US" dirty="0"/>
              <a:t>Literature review</a:t>
            </a:r>
            <a:br>
              <a:rPr lang="en-US" dirty="0"/>
            </a:br>
            <a:endParaRPr lang="en-US" dirty="0"/>
          </a:p>
        </p:txBody>
      </p:sp>
      <p:sp>
        <p:nvSpPr>
          <p:cNvPr id="3" name="Content Placeholder 2">
            <a:extLst>
              <a:ext uri="{FF2B5EF4-FFF2-40B4-BE49-F238E27FC236}">
                <a16:creationId xmlns:a16="http://schemas.microsoft.com/office/drawing/2014/main" id="{9F85B489-5725-0145-C8C6-700F34819AAE}"/>
              </a:ext>
            </a:extLst>
          </p:cNvPr>
          <p:cNvSpPr>
            <a:spLocks noGrp="1"/>
          </p:cNvSpPr>
          <p:nvPr>
            <p:ph sz="quarter" idx="13"/>
          </p:nvPr>
        </p:nvSpPr>
        <p:spPr>
          <a:xfrm>
            <a:off x="911351" y="1870365"/>
            <a:ext cx="4870005" cy="3890674"/>
          </a:xfrm>
        </p:spPr>
        <p:txBody>
          <a:bodyPr>
            <a:normAutofit fontScale="92500" lnSpcReduction="10000"/>
          </a:bodyPr>
          <a:lstStyle/>
          <a:p>
            <a:r>
              <a:rPr lang="en-US" sz="2600" b="1" dirty="0">
                <a:solidFill>
                  <a:schemeClr val="bg2"/>
                </a:solidFill>
              </a:rPr>
              <a:t>In the literature review, the following general objectives should be met:</a:t>
            </a:r>
          </a:p>
          <a:p>
            <a:pPr marL="342900" indent="-342900">
              <a:buFont typeface="Arial" panose="020B0604020202020204" pitchFamily="34" charset="0"/>
              <a:buChar char="•"/>
            </a:pPr>
            <a:r>
              <a:rPr lang="en-US" sz="2600" b="1" dirty="0">
                <a:solidFill>
                  <a:schemeClr val="bg2"/>
                </a:solidFill>
              </a:rPr>
              <a:t>Development of a rationale for the current empirical study by reviewing existing research and theory and by using logic.</a:t>
            </a:r>
          </a:p>
          <a:p>
            <a:pPr marL="342900" indent="-342900">
              <a:buFont typeface="Arial" panose="020B0604020202020204" pitchFamily="34" charset="0"/>
              <a:buChar char="•"/>
            </a:pPr>
            <a:r>
              <a:rPr lang="en-US" sz="2600" b="1" dirty="0">
                <a:solidFill>
                  <a:schemeClr val="bg2"/>
                </a:solidFill>
              </a:rPr>
              <a:t>The synopsis of the current study flows logically from the previous research reviewed. </a:t>
            </a:r>
          </a:p>
          <a:p>
            <a:endParaRPr lang="en-US" dirty="0"/>
          </a:p>
        </p:txBody>
      </p:sp>
      <p:pic>
        <p:nvPicPr>
          <p:cNvPr id="7" name="Content Placeholder 6" descr="A room with a bookcase and chairs&#10;&#10;Description automatically generated">
            <a:extLst>
              <a:ext uri="{FF2B5EF4-FFF2-40B4-BE49-F238E27FC236}">
                <a16:creationId xmlns:a16="http://schemas.microsoft.com/office/drawing/2014/main" id="{8EDC8D3B-5679-8B64-59CB-959CEF764EE4}"/>
              </a:ext>
            </a:extLst>
          </p:cNvPr>
          <p:cNvPicPr>
            <a:picLocks noGrp="1" noChangeAspect="1"/>
          </p:cNvPicPr>
          <p:nvPr>
            <p:ph sz="quarter" idx="14"/>
          </p:nvPr>
        </p:nvPicPr>
        <p:blipFill>
          <a:blip r:embed="rId3"/>
          <a:stretch>
            <a:fillRect/>
          </a:stretch>
        </p:blipFill>
        <p:spPr>
          <a:xfrm>
            <a:off x="7352183" y="1485901"/>
            <a:ext cx="3282990" cy="4956463"/>
          </a:xfrm>
          <a:effectLst>
            <a:softEdge rad="317500"/>
          </a:effectLst>
        </p:spPr>
      </p:pic>
      <p:sp>
        <p:nvSpPr>
          <p:cNvPr id="4" name="Footer Placeholder 3">
            <a:extLst>
              <a:ext uri="{FF2B5EF4-FFF2-40B4-BE49-F238E27FC236}">
                <a16:creationId xmlns:a16="http://schemas.microsoft.com/office/drawing/2014/main" id="{7E0D185C-3E15-C0FF-0F6F-6F86E8B6096B}"/>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A03B6AF5-330C-C53B-0DFA-7A14AA2C9E6F}"/>
              </a:ext>
            </a:extLst>
          </p:cNvPr>
          <p:cNvSpPr>
            <a:spLocks noGrp="1"/>
          </p:cNvSpPr>
          <p:nvPr>
            <p:ph type="sldNum" sz="quarter" idx="12"/>
          </p:nvPr>
        </p:nvSpPr>
        <p:spPr/>
        <p:txBody>
          <a:bodyPr/>
          <a:lstStyle/>
          <a:p>
            <a:fld id="{B5CEABB6-07DC-46E8-9B57-56EC44A396E5}" type="slidenum">
              <a:rPr lang="en-US" smtClean="0"/>
              <a:pPr/>
              <a:t>20</a:t>
            </a:fld>
            <a:endParaRPr lang="en-US" dirty="0"/>
          </a:p>
        </p:txBody>
      </p:sp>
    </p:spTree>
    <p:extLst>
      <p:ext uri="{BB962C8B-B14F-4D97-AF65-F5344CB8AC3E}">
        <p14:creationId xmlns:p14="http://schemas.microsoft.com/office/powerpoint/2010/main" val="3676705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0396-E1A2-4A5A-8119-7B00F3F66E94}"/>
              </a:ext>
            </a:extLst>
          </p:cNvPr>
          <p:cNvSpPr>
            <a:spLocks noGrp="1"/>
          </p:cNvSpPr>
          <p:nvPr>
            <p:ph type="title"/>
          </p:nvPr>
        </p:nvSpPr>
        <p:spPr>
          <a:xfrm>
            <a:off x="1087120" y="72517"/>
            <a:ext cx="10129520" cy="1693185"/>
          </a:xfrm>
        </p:spPr>
        <p:txBody>
          <a:bodyPr/>
          <a:lstStyle/>
          <a:p>
            <a:pPr algn="ctr"/>
            <a:r>
              <a:rPr lang="en-US" dirty="0"/>
              <a:t>Compelling Literature Reviews </a:t>
            </a:r>
            <a:br>
              <a:rPr lang="en-US" dirty="0"/>
            </a:br>
            <a:r>
              <a:rPr lang="en-US" dirty="0"/>
              <a:t>are Written Persuasively </a:t>
            </a:r>
          </a:p>
        </p:txBody>
      </p:sp>
      <p:sp>
        <p:nvSpPr>
          <p:cNvPr id="3" name="Content Placeholder 2">
            <a:extLst>
              <a:ext uri="{FF2B5EF4-FFF2-40B4-BE49-F238E27FC236}">
                <a16:creationId xmlns:a16="http://schemas.microsoft.com/office/drawing/2014/main" id="{E78379DD-7300-988C-4940-015CFC4180E6}"/>
              </a:ext>
            </a:extLst>
          </p:cNvPr>
          <p:cNvSpPr>
            <a:spLocks noGrp="1"/>
          </p:cNvSpPr>
          <p:nvPr>
            <p:ph sz="quarter" idx="14"/>
          </p:nvPr>
        </p:nvSpPr>
        <p:spPr/>
        <p:txBody>
          <a:bodyPr/>
          <a:lstStyle/>
          <a:p>
            <a:pPr marL="0" indent="0">
              <a:buNone/>
            </a:pPr>
            <a:r>
              <a:rPr lang="en-US" b="1" i="1" dirty="0">
                <a:solidFill>
                  <a:srgbClr val="000000"/>
                </a:solidFill>
                <a:effectLst/>
                <a:highlight>
                  <a:srgbClr val="FFFFFF"/>
                </a:highlight>
              </a:rPr>
              <a:t>“The most interesting literature reviews are often written as arguments. Often, the literature review is where you can establish your research as filling a particular gap or as relevant in a particular way. You have some chance to do this in your introduction in an article, but the literature review section gives a more extended opportunity to establish the conversation in the way you would like your readers to see it. You can choose the intellectual lineage you would like to be part of and whose definitions matter most to your thinking. In addressing these points, you argue for your place in the conversation, which tends to make the lit review more compelling than a simple reporting of other sources.” –</a:t>
            </a:r>
          </a:p>
          <a:p>
            <a:pPr marL="0" indent="0">
              <a:buNone/>
            </a:pPr>
            <a:r>
              <a:rPr lang="en-US" b="1" i="1" dirty="0">
                <a:solidFill>
                  <a:srgbClr val="000000"/>
                </a:solidFill>
                <a:effectLst/>
                <a:highlight>
                  <a:srgbClr val="FFFFFF"/>
                </a:highlight>
              </a:rPr>
              <a:t> </a:t>
            </a:r>
            <a:r>
              <a:rPr lang="en-US" sz="1800" kern="100" dirty="0">
                <a:effectLst/>
                <a:ea typeface="Aptos" panose="020B0004020202020204" pitchFamily="34" charset="0"/>
                <a:cs typeface="Times New Roman" panose="02020603050405020304" pitchFamily="18" charset="0"/>
              </a:rPr>
              <a:t>https://owl.purdue.edu/owl/research_and_citation/conducting_research/writing_a_literature_review.html</a:t>
            </a:r>
          </a:p>
          <a:p>
            <a:pPr marL="0" indent="0">
              <a:buNone/>
            </a:pPr>
            <a:endParaRPr lang="en-US" dirty="0"/>
          </a:p>
        </p:txBody>
      </p:sp>
      <p:sp>
        <p:nvSpPr>
          <p:cNvPr id="4" name="Footer Placeholder 3">
            <a:extLst>
              <a:ext uri="{FF2B5EF4-FFF2-40B4-BE49-F238E27FC236}">
                <a16:creationId xmlns:a16="http://schemas.microsoft.com/office/drawing/2014/main" id="{07F4FFC4-B3E7-A577-8C8D-99F099D831CC}"/>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4DF31B5B-605B-7DC6-C06A-A9BDCFDCAAF4}"/>
              </a:ext>
            </a:extLst>
          </p:cNvPr>
          <p:cNvSpPr>
            <a:spLocks noGrp="1"/>
          </p:cNvSpPr>
          <p:nvPr>
            <p:ph type="sldNum" sz="quarter" idx="12"/>
          </p:nvPr>
        </p:nvSpPr>
        <p:spPr/>
        <p:txBody>
          <a:bodyPr/>
          <a:lstStyle/>
          <a:p>
            <a:fld id="{B5CEABB6-07DC-46E8-9B57-56EC44A396E5}" type="slidenum">
              <a:rPr lang="en-US" smtClean="0"/>
              <a:pPr/>
              <a:t>21</a:t>
            </a:fld>
            <a:endParaRPr lang="en-US" dirty="0"/>
          </a:p>
        </p:txBody>
      </p:sp>
    </p:spTree>
    <p:extLst>
      <p:ext uri="{BB962C8B-B14F-4D97-AF65-F5344CB8AC3E}">
        <p14:creationId xmlns:p14="http://schemas.microsoft.com/office/powerpoint/2010/main" val="2965242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56552-5ADF-0049-7E72-0C4196CFABCB}"/>
              </a:ext>
            </a:extLst>
          </p:cNvPr>
          <p:cNvSpPr>
            <a:spLocks noGrp="1"/>
          </p:cNvSpPr>
          <p:nvPr>
            <p:ph sz="quarter" idx="14"/>
          </p:nvPr>
        </p:nvSpPr>
        <p:spPr/>
        <p:txBody>
          <a:bodyPr>
            <a:normAutofit/>
          </a:bodyPr>
          <a:lstStyle/>
          <a:p>
            <a:pPr marL="0" indent="0" algn="ctr">
              <a:buNone/>
            </a:pPr>
            <a:r>
              <a:rPr lang="en-US" sz="3200" b="1" dirty="0">
                <a:solidFill>
                  <a:srgbClr val="474747"/>
                </a:solidFill>
                <a:highlight>
                  <a:srgbClr val="FFFFFF"/>
                </a:highlight>
              </a:rPr>
              <a:t>“</a:t>
            </a:r>
            <a:r>
              <a:rPr lang="en-US" sz="3200" b="1" dirty="0">
                <a:solidFill>
                  <a:srgbClr val="474747"/>
                </a:solidFill>
                <a:effectLst/>
                <a:highlight>
                  <a:srgbClr val="FFFFFF"/>
                </a:highlight>
              </a:rPr>
              <a:t>We write to taste life twice, in the </a:t>
            </a:r>
          </a:p>
          <a:p>
            <a:pPr marL="0" indent="0" algn="ctr">
              <a:buNone/>
            </a:pPr>
            <a:r>
              <a:rPr lang="en-US" sz="3200" b="1" dirty="0">
                <a:solidFill>
                  <a:srgbClr val="474747"/>
                </a:solidFill>
                <a:effectLst/>
                <a:highlight>
                  <a:srgbClr val="FFFFFF"/>
                </a:highlight>
              </a:rPr>
              <a:t>moment and in retrospect.“</a:t>
            </a:r>
          </a:p>
          <a:p>
            <a:pPr marL="0" indent="0" algn="ctr">
              <a:buNone/>
            </a:pPr>
            <a:r>
              <a:rPr lang="en-US" sz="3200" b="1" i="0" dirty="0">
                <a:solidFill>
                  <a:srgbClr val="474747"/>
                </a:solidFill>
                <a:effectLst/>
                <a:highlight>
                  <a:srgbClr val="FFFFFF"/>
                </a:highlight>
              </a:rPr>
              <a:t>-</a:t>
            </a:r>
            <a:r>
              <a:rPr lang="en-US" sz="3200" b="1" i="0" dirty="0" err="1">
                <a:solidFill>
                  <a:srgbClr val="474747"/>
                </a:solidFill>
                <a:effectLst/>
                <a:highlight>
                  <a:srgbClr val="FFFFFF"/>
                </a:highlight>
              </a:rPr>
              <a:t>Anaïs</a:t>
            </a:r>
            <a:r>
              <a:rPr lang="en-US" sz="3200" b="1" i="0" dirty="0">
                <a:solidFill>
                  <a:srgbClr val="474747"/>
                </a:solidFill>
                <a:effectLst/>
                <a:highlight>
                  <a:srgbClr val="FFFFFF"/>
                </a:highlight>
              </a:rPr>
              <a:t> Nin</a:t>
            </a:r>
            <a:endParaRPr lang="en-US" sz="3200" dirty="0"/>
          </a:p>
        </p:txBody>
      </p:sp>
      <p:sp>
        <p:nvSpPr>
          <p:cNvPr id="4" name="Slide Number Placeholder 3">
            <a:extLst>
              <a:ext uri="{FF2B5EF4-FFF2-40B4-BE49-F238E27FC236}">
                <a16:creationId xmlns:a16="http://schemas.microsoft.com/office/drawing/2014/main" id="{9249DA6D-F5DC-BC66-E9AF-5BA679F01CFA}"/>
              </a:ext>
            </a:extLst>
          </p:cNvPr>
          <p:cNvSpPr>
            <a:spLocks noGrp="1"/>
          </p:cNvSpPr>
          <p:nvPr>
            <p:ph type="sldNum" sz="quarter" idx="12"/>
          </p:nvPr>
        </p:nvSpPr>
        <p:spPr/>
        <p:txBody>
          <a:bodyPr/>
          <a:lstStyle/>
          <a:p>
            <a:fld id="{B5CEABB6-07DC-46E8-9B57-56EC44A396E5}" type="slidenum">
              <a:rPr lang="en-US" smtClean="0"/>
              <a:pPr/>
              <a:t>22</a:t>
            </a:fld>
            <a:endParaRPr lang="en-US" dirty="0"/>
          </a:p>
        </p:txBody>
      </p:sp>
      <p:sp>
        <p:nvSpPr>
          <p:cNvPr id="5" name="Footer Placeholder 4">
            <a:extLst>
              <a:ext uri="{FF2B5EF4-FFF2-40B4-BE49-F238E27FC236}">
                <a16:creationId xmlns:a16="http://schemas.microsoft.com/office/drawing/2014/main" id="{F72D4DFC-17CF-28AA-C386-3B6099007605}"/>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892561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37787-35EE-75FE-94F5-6757A31AC2F8}"/>
              </a:ext>
            </a:extLst>
          </p:cNvPr>
          <p:cNvSpPr>
            <a:spLocks noGrp="1"/>
          </p:cNvSpPr>
          <p:nvPr>
            <p:ph type="title"/>
          </p:nvPr>
        </p:nvSpPr>
        <p:spPr/>
        <p:txBody>
          <a:bodyPr/>
          <a:lstStyle/>
          <a:p>
            <a:r>
              <a:rPr lang="en-US" dirty="0"/>
              <a:t>Additional Reading/Helpful Resources</a:t>
            </a:r>
          </a:p>
        </p:txBody>
      </p:sp>
      <p:sp>
        <p:nvSpPr>
          <p:cNvPr id="3" name="Text Placeholder 2">
            <a:extLst>
              <a:ext uri="{FF2B5EF4-FFF2-40B4-BE49-F238E27FC236}">
                <a16:creationId xmlns:a16="http://schemas.microsoft.com/office/drawing/2014/main" id="{2916EA79-466A-7E7C-93EE-065C6B59D159}"/>
              </a:ext>
            </a:extLst>
          </p:cNvPr>
          <p:cNvSpPr>
            <a:spLocks noGrp="1"/>
          </p:cNvSpPr>
          <p:nvPr>
            <p:ph type="body" sz="quarter" idx="13"/>
          </p:nvPr>
        </p:nvSpPr>
        <p:spPr/>
        <p:txBody>
          <a:bodyPr>
            <a:normAutofit lnSpcReduction="10000"/>
          </a:bodyPr>
          <a:lstStyle/>
          <a:p>
            <a:pPr marL="0" marR="0" indent="0">
              <a:lnSpc>
                <a:spcPct val="115000"/>
              </a:lnSpc>
              <a:spcBef>
                <a:spcPts val="0"/>
              </a:spcBef>
              <a:spcAft>
                <a:spcPts val="800"/>
              </a:spcAft>
              <a:buNone/>
            </a:pPr>
            <a:r>
              <a:rPr lang="en-US" sz="1800" kern="100" dirty="0" err="1">
                <a:solidFill>
                  <a:srgbClr val="212121"/>
                </a:solidFill>
                <a:effectLst/>
                <a:highlight>
                  <a:srgbClr val="FFFFFF"/>
                </a:highlight>
                <a:ea typeface="Aptos" panose="020B0004020202020204" pitchFamily="34" charset="0"/>
                <a:cs typeface="Times New Roman" panose="02020603050405020304" pitchFamily="18" charset="0"/>
              </a:rPr>
              <a:t>Leite</a:t>
            </a:r>
            <a:r>
              <a:rPr lang="en-US" sz="1800" kern="100" dirty="0">
                <a:solidFill>
                  <a:srgbClr val="212121"/>
                </a:solidFill>
                <a:effectLst/>
                <a:highlight>
                  <a:srgbClr val="FFFFFF"/>
                </a:highlight>
                <a:ea typeface="Aptos" panose="020B0004020202020204" pitchFamily="34" charset="0"/>
                <a:cs typeface="Times New Roman" panose="02020603050405020304" pitchFamily="18" charset="0"/>
              </a:rPr>
              <a:t>, D. F. B., </a:t>
            </a:r>
            <a:r>
              <a:rPr lang="en-US" sz="1800" kern="100" dirty="0" err="1">
                <a:solidFill>
                  <a:srgbClr val="212121"/>
                </a:solidFill>
                <a:effectLst/>
                <a:highlight>
                  <a:srgbClr val="FFFFFF"/>
                </a:highlight>
                <a:ea typeface="Aptos" panose="020B0004020202020204" pitchFamily="34" charset="0"/>
                <a:cs typeface="Times New Roman" panose="02020603050405020304" pitchFamily="18" charset="0"/>
              </a:rPr>
              <a:t>Padilha</a:t>
            </a:r>
            <a:r>
              <a:rPr lang="en-US" sz="1800" kern="100" dirty="0">
                <a:solidFill>
                  <a:srgbClr val="212121"/>
                </a:solidFill>
                <a:effectLst/>
                <a:highlight>
                  <a:srgbClr val="FFFFFF"/>
                </a:highlight>
                <a:ea typeface="Aptos" panose="020B0004020202020204" pitchFamily="34" charset="0"/>
                <a:cs typeface="Times New Roman" panose="02020603050405020304" pitchFamily="18" charset="0"/>
              </a:rPr>
              <a:t>, M. A. S., &amp; </a:t>
            </a:r>
            <a:r>
              <a:rPr lang="en-US" sz="1800" kern="100" dirty="0" err="1">
                <a:solidFill>
                  <a:srgbClr val="212121"/>
                </a:solidFill>
                <a:effectLst/>
                <a:highlight>
                  <a:srgbClr val="FFFFFF"/>
                </a:highlight>
                <a:ea typeface="Aptos" panose="020B0004020202020204" pitchFamily="34" charset="0"/>
                <a:cs typeface="Times New Roman" panose="02020603050405020304" pitchFamily="18" charset="0"/>
              </a:rPr>
              <a:t>Cecatti</a:t>
            </a:r>
            <a:r>
              <a:rPr lang="en-US" sz="1800" kern="100" dirty="0">
                <a:solidFill>
                  <a:srgbClr val="212121"/>
                </a:solidFill>
                <a:effectLst/>
                <a:highlight>
                  <a:srgbClr val="FFFFFF"/>
                </a:highlight>
                <a:ea typeface="Aptos" panose="020B0004020202020204" pitchFamily="34" charset="0"/>
                <a:cs typeface="Times New Roman" panose="02020603050405020304" pitchFamily="18" charset="0"/>
              </a:rPr>
              <a:t>, J. G. (2019). Approaching literature review for academic purposes: The Literature Review Checklist. </a:t>
            </a:r>
            <a:r>
              <a:rPr lang="es-ES" sz="1800" i="1" kern="100" dirty="0" err="1">
                <a:solidFill>
                  <a:srgbClr val="212121"/>
                </a:solidFill>
                <a:effectLst/>
                <a:highlight>
                  <a:srgbClr val="FFFFFF"/>
                </a:highlight>
                <a:ea typeface="Aptos" panose="020B0004020202020204" pitchFamily="34" charset="0"/>
                <a:cs typeface="Times New Roman" panose="02020603050405020304" pitchFamily="18" charset="0"/>
              </a:rPr>
              <a:t>Clinics</a:t>
            </a:r>
            <a:r>
              <a:rPr lang="es-ES" sz="1800" i="1" kern="100" dirty="0">
                <a:solidFill>
                  <a:srgbClr val="212121"/>
                </a:solidFill>
                <a:effectLst/>
                <a:highlight>
                  <a:srgbClr val="FFFFFF"/>
                </a:highlight>
                <a:ea typeface="Aptos" panose="020B0004020202020204" pitchFamily="34" charset="0"/>
                <a:cs typeface="Times New Roman" panose="02020603050405020304" pitchFamily="18" charset="0"/>
              </a:rPr>
              <a:t> (Sao Paulo, </a:t>
            </a:r>
            <a:r>
              <a:rPr lang="es-ES" sz="1800" i="1" kern="100" dirty="0" err="1">
                <a:solidFill>
                  <a:srgbClr val="212121"/>
                </a:solidFill>
                <a:effectLst/>
                <a:highlight>
                  <a:srgbClr val="FFFFFF"/>
                </a:highlight>
                <a:ea typeface="Aptos" panose="020B0004020202020204" pitchFamily="34" charset="0"/>
                <a:cs typeface="Times New Roman" panose="02020603050405020304" pitchFamily="18" charset="0"/>
              </a:rPr>
              <a:t>Brazil</a:t>
            </a:r>
            <a:r>
              <a:rPr lang="es-ES" sz="1800" i="1" kern="100" dirty="0">
                <a:solidFill>
                  <a:srgbClr val="212121"/>
                </a:solidFill>
                <a:effectLst/>
                <a:highlight>
                  <a:srgbClr val="FFFFFF"/>
                </a:highlight>
                <a:ea typeface="Aptos" panose="020B0004020202020204" pitchFamily="34" charset="0"/>
                <a:cs typeface="Times New Roman" panose="02020603050405020304" pitchFamily="18" charset="0"/>
              </a:rPr>
              <a:t>)</a:t>
            </a:r>
            <a:r>
              <a:rPr lang="es-ES" sz="1800" kern="100" dirty="0">
                <a:solidFill>
                  <a:srgbClr val="212121"/>
                </a:solidFill>
                <a:effectLst/>
                <a:highlight>
                  <a:srgbClr val="FFFFFF"/>
                </a:highlight>
                <a:ea typeface="Aptos" panose="020B0004020202020204" pitchFamily="34" charset="0"/>
                <a:cs typeface="Times New Roman" panose="02020603050405020304" pitchFamily="18" charset="0"/>
              </a:rPr>
              <a:t>, </a:t>
            </a:r>
            <a:r>
              <a:rPr lang="es-ES" sz="1800" i="1" kern="100" dirty="0">
                <a:solidFill>
                  <a:srgbClr val="212121"/>
                </a:solidFill>
                <a:effectLst/>
                <a:highlight>
                  <a:srgbClr val="FFFFFF"/>
                </a:highlight>
                <a:ea typeface="Aptos" panose="020B0004020202020204" pitchFamily="34" charset="0"/>
                <a:cs typeface="Times New Roman" panose="02020603050405020304" pitchFamily="18" charset="0"/>
              </a:rPr>
              <a:t>74</a:t>
            </a:r>
            <a:r>
              <a:rPr lang="es-ES" sz="1800" kern="100" dirty="0">
                <a:solidFill>
                  <a:srgbClr val="212121"/>
                </a:solidFill>
                <a:effectLst/>
                <a:highlight>
                  <a:srgbClr val="FFFFFF"/>
                </a:highlight>
                <a:ea typeface="Aptos" panose="020B0004020202020204" pitchFamily="34" charset="0"/>
                <a:cs typeface="Times New Roman" panose="02020603050405020304" pitchFamily="18" charset="0"/>
              </a:rPr>
              <a:t>, e1403. https://doi.org/10.6061/clinics/2019/e1403</a:t>
            </a:r>
            <a:endParaRPr lang="en-US" sz="1800" kern="100" dirty="0">
              <a:effectLst/>
              <a:ea typeface="Aptos" panose="020B0004020202020204" pitchFamily="34" charset="0"/>
              <a:cs typeface="Times New Roman" panose="02020603050405020304" pitchFamily="18" charset="0"/>
            </a:endParaRPr>
          </a:p>
          <a:p>
            <a:pPr marL="0" marR="0" indent="0">
              <a:lnSpc>
                <a:spcPct val="115000"/>
              </a:lnSpc>
              <a:spcBef>
                <a:spcPts val="0"/>
              </a:spcBef>
              <a:spcAft>
                <a:spcPts val="800"/>
              </a:spcAft>
              <a:buNone/>
            </a:pPr>
            <a:r>
              <a:rPr lang="es-ES" sz="1800" kern="100" dirty="0">
                <a:solidFill>
                  <a:srgbClr val="212121"/>
                </a:solidFill>
                <a:effectLst/>
                <a:highlight>
                  <a:srgbClr val="FFFFFF"/>
                </a:highlight>
                <a:ea typeface="Aptos" panose="020B0004020202020204" pitchFamily="34" charset="0"/>
                <a:cs typeface="Times New Roman" panose="02020603050405020304" pitchFamily="18" charset="0"/>
              </a:rPr>
              <a:t>Paul, J., &amp; Criado, A.R. (2020). </a:t>
            </a:r>
            <a:r>
              <a:rPr lang="en-US" sz="1800" kern="100" dirty="0">
                <a:solidFill>
                  <a:srgbClr val="212121"/>
                </a:solidFill>
                <a:effectLst/>
                <a:highlight>
                  <a:srgbClr val="FFFFFF"/>
                </a:highlight>
                <a:ea typeface="Aptos" panose="020B0004020202020204" pitchFamily="34" charset="0"/>
                <a:cs typeface="Times New Roman" panose="02020603050405020304" pitchFamily="18" charset="0"/>
              </a:rPr>
              <a:t>The art of writing literature review: What do we know and what do we need to know? International Business Review, 29, 101717.</a:t>
            </a:r>
            <a:endParaRPr lang="en-US" sz="1800" kern="100" dirty="0">
              <a:effectLst/>
              <a:ea typeface="Aptos" panose="020B0004020202020204" pitchFamily="34" charset="0"/>
              <a:cs typeface="Times New Roman" panose="02020603050405020304" pitchFamily="18" charset="0"/>
            </a:endParaRPr>
          </a:p>
          <a:p>
            <a:pPr marL="0" marR="0" indent="0">
              <a:lnSpc>
                <a:spcPct val="115000"/>
              </a:lnSpc>
              <a:spcBef>
                <a:spcPts val="0"/>
              </a:spcBef>
              <a:spcAft>
                <a:spcPts val="800"/>
              </a:spcAft>
              <a:buNone/>
            </a:pPr>
            <a:r>
              <a:rPr lang="en-US" sz="1800" u="sng" kern="100" dirty="0">
                <a:solidFill>
                  <a:srgbClr val="467886"/>
                </a:solidFill>
                <a:effectLst/>
                <a:ea typeface="Aptos" panose="020B0004020202020204" pitchFamily="34" charset="0"/>
                <a:cs typeface="Times New Roman" panose="02020603050405020304" pitchFamily="18" charset="0"/>
                <a:hlinkClick r:id="rId2"/>
              </a:rPr>
              <a:t>https://owl.purdue.edu/owl/research_and_citation/conducting_research/writing_a_literature_review.html</a:t>
            </a:r>
            <a:endParaRPr lang="en-US" sz="1800" kern="100" dirty="0">
              <a:effectLst/>
              <a:ea typeface="Aptos" panose="020B0004020202020204" pitchFamily="34" charset="0"/>
              <a:cs typeface="Times New Roman" panose="02020603050405020304" pitchFamily="18" charset="0"/>
            </a:endParaRPr>
          </a:p>
          <a:p>
            <a:pPr marL="0" marR="0" indent="0">
              <a:lnSpc>
                <a:spcPct val="115000"/>
              </a:lnSpc>
              <a:spcBef>
                <a:spcPts val="0"/>
              </a:spcBef>
              <a:spcAft>
                <a:spcPts val="800"/>
              </a:spcAft>
              <a:buNone/>
            </a:pPr>
            <a:r>
              <a:rPr lang="en-US" sz="1800" u="sng" kern="100" dirty="0">
                <a:solidFill>
                  <a:srgbClr val="467886"/>
                </a:solidFill>
                <a:effectLst/>
                <a:ea typeface="Aptos" panose="020B0004020202020204" pitchFamily="34" charset="0"/>
                <a:cs typeface="Times New Roman" panose="02020603050405020304" pitchFamily="18" charset="0"/>
                <a:hlinkClick r:id="rId3"/>
              </a:rPr>
              <a:t>https://www.scribbr.com/methodology/literature-review/</a:t>
            </a:r>
            <a:r>
              <a:rPr lang="en-US" sz="1800" kern="100" dirty="0">
                <a:effectLst/>
                <a:ea typeface="Aptos" panose="020B0004020202020204" pitchFamily="34" charset="0"/>
                <a:cs typeface="Times New Roman" panose="02020603050405020304" pitchFamily="18" charset="0"/>
              </a:rPr>
              <a:t> </a:t>
            </a:r>
          </a:p>
          <a:p>
            <a:pPr marL="0" marR="0" indent="0">
              <a:lnSpc>
                <a:spcPct val="115000"/>
              </a:lnSpc>
              <a:spcBef>
                <a:spcPts val="0"/>
              </a:spcBef>
              <a:spcAft>
                <a:spcPts val="800"/>
              </a:spcAft>
              <a:buNone/>
            </a:pPr>
            <a:r>
              <a:rPr lang="en-US" sz="1800" u="sng" kern="100" dirty="0">
                <a:solidFill>
                  <a:srgbClr val="467886"/>
                </a:solidFill>
                <a:effectLst/>
                <a:ea typeface="Aptos" panose="020B0004020202020204" pitchFamily="34" charset="0"/>
                <a:cs typeface="Times New Roman" panose="02020603050405020304" pitchFamily="18" charset="0"/>
                <a:hlinkClick r:id="rId4"/>
              </a:rPr>
              <a:t>https://writingcenter.unc.edu/tips-and-tools/literature-reviews/</a:t>
            </a:r>
            <a:r>
              <a:rPr lang="en-US" sz="1800" kern="100" dirty="0">
                <a:effectLst/>
                <a:ea typeface="Aptos" panose="020B0004020202020204" pitchFamily="34" charset="0"/>
                <a:cs typeface="Times New Roman" panose="02020603050405020304" pitchFamily="18" charset="0"/>
              </a:rPr>
              <a:t> </a:t>
            </a:r>
          </a:p>
          <a:p>
            <a:pPr marL="0" indent="0">
              <a:buNone/>
            </a:pPr>
            <a:endParaRPr lang="en-US" dirty="0"/>
          </a:p>
        </p:txBody>
      </p:sp>
      <p:sp>
        <p:nvSpPr>
          <p:cNvPr id="4" name="Footer Placeholder 3">
            <a:extLst>
              <a:ext uri="{FF2B5EF4-FFF2-40B4-BE49-F238E27FC236}">
                <a16:creationId xmlns:a16="http://schemas.microsoft.com/office/drawing/2014/main" id="{A2F43C9C-14E1-BB16-95DE-D1671EAED327}"/>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A07E34E2-B5F9-2F7F-C47C-3244400BD66D}"/>
              </a:ext>
            </a:extLst>
          </p:cNvPr>
          <p:cNvSpPr>
            <a:spLocks noGrp="1"/>
          </p:cNvSpPr>
          <p:nvPr>
            <p:ph type="sldNum" sz="quarter" idx="12"/>
          </p:nvPr>
        </p:nvSpPr>
        <p:spPr/>
        <p:txBody>
          <a:bodyPr/>
          <a:lstStyle/>
          <a:p>
            <a:fld id="{B5CEABB6-07DC-46E8-9B57-56EC44A396E5}" type="slidenum">
              <a:rPr lang="en-US" smtClean="0"/>
              <a:pPr/>
              <a:t>23</a:t>
            </a:fld>
            <a:endParaRPr lang="en-US" dirty="0"/>
          </a:p>
        </p:txBody>
      </p:sp>
    </p:spTree>
    <p:extLst>
      <p:ext uri="{BB962C8B-B14F-4D97-AF65-F5344CB8AC3E}">
        <p14:creationId xmlns:p14="http://schemas.microsoft.com/office/powerpoint/2010/main" val="3752987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7226447" y="1934348"/>
            <a:ext cx="4840367" cy="4744038"/>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685800" y="1754733"/>
            <a:ext cx="6369809" cy="1970411"/>
          </a:xfrm>
          <a:prstGeom prst="rect">
            <a:avLst/>
          </a:prstGeom>
        </p:spPr>
        <p:txBody>
          <a:bodyPr lIns="0" tIns="0" rIns="0" bIns="0" rtlCol="0" anchor="t">
            <a:spAutoFit/>
          </a:bodyPr>
          <a:lstStyle/>
          <a:p>
            <a:pPr>
              <a:lnSpc>
                <a:spcPts val="5244"/>
              </a:lnSpc>
            </a:pPr>
            <a:r>
              <a:rPr lang="en-US" sz="4034" spc="20"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141087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870A-EBCD-13FC-D1A2-49C555C48170}"/>
              </a:ext>
            </a:extLst>
          </p:cNvPr>
          <p:cNvSpPr>
            <a:spLocks noGrp="1"/>
          </p:cNvSpPr>
          <p:nvPr>
            <p:ph type="title"/>
          </p:nvPr>
        </p:nvSpPr>
        <p:spPr>
          <a:xfrm>
            <a:off x="893064" y="72518"/>
            <a:ext cx="10405174" cy="1326514"/>
          </a:xfrm>
        </p:spPr>
        <p:txBody>
          <a:bodyPr anchor="b">
            <a:normAutofit/>
          </a:bodyPr>
          <a:lstStyle/>
          <a:p>
            <a:r>
              <a:rPr lang="en-US" dirty="0"/>
              <a:t>Topics to be addressed</a:t>
            </a:r>
          </a:p>
        </p:txBody>
      </p:sp>
      <p:pic>
        <p:nvPicPr>
          <p:cNvPr id="6" name="Content Placeholder 5" descr="A person writing on a paper&#10;&#10;Description automatically generated">
            <a:extLst>
              <a:ext uri="{FF2B5EF4-FFF2-40B4-BE49-F238E27FC236}">
                <a16:creationId xmlns:a16="http://schemas.microsoft.com/office/drawing/2014/main" id="{E6BA9A83-E939-438C-DB61-D54AF22143B1}"/>
              </a:ext>
            </a:extLst>
          </p:cNvPr>
          <p:cNvPicPr>
            <a:picLocks noGrp="1" noChangeAspect="1"/>
          </p:cNvPicPr>
          <p:nvPr>
            <p:ph sz="quarter" idx="13"/>
          </p:nvPr>
        </p:nvPicPr>
        <p:blipFill>
          <a:blip r:embed="rId2"/>
          <a:stretch>
            <a:fillRect/>
          </a:stretch>
        </p:blipFill>
        <p:spPr>
          <a:xfrm>
            <a:off x="1149240" y="2073275"/>
            <a:ext cx="2633882" cy="3687763"/>
          </a:xfrm>
        </p:spPr>
      </p:pic>
      <p:sp>
        <p:nvSpPr>
          <p:cNvPr id="20" name="Slide Number Placeholder 3">
            <a:extLst>
              <a:ext uri="{FF2B5EF4-FFF2-40B4-BE49-F238E27FC236}">
                <a16:creationId xmlns:a16="http://schemas.microsoft.com/office/drawing/2014/main" id="{1A65EDFA-7B88-1141-D9B2-40305D5BD0A5}"/>
              </a:ext>
            </a:extLst>
          </p:cNvPr>
          <p:cNvSpPr>
            <a:spLocks noGrp="1"/>
          </p:cNvSpPr>
          <p:nvPr>
            <p:ph type="sldNum" sz="quarter" idx="12"/>
          </p:nvPr>
        </p:nvSpPr>
        <p:spPr>
          <a:xfrm>
            <a:off x="911352" y="6246622"/>
            <a:ext cx="1188720" cy="365125"/>
          </a:xfrm>
        </p:spPr>
        <p:txBody>
          <a:bodyPr/>
          <a:lstStyle/>
          <a:p>
            <a:pPr>
              <a:spcAft>
                <a:spcPts val="600"/>
              </a:spcAft>
            </a:pPr>
            <a:fld id="{B5CEABB6-07DC-46E8-9B57-56EC44A396E5}" type="slidenum">
              <a:rPr lang="en-US" smtClean="0"/>
              <a:pPr>
                <a:spcAft>
                  <a:spcPts val="600"/>
                </a:spcAft>
              </a:pPr>
              <a:t>3</a:t>
            </a:fld>
            <a:endParaRPr lang="en-US"/>
          </a:p>
        </p:txBody>
      </p:sp>
      <p:sp>
        <p:nvSpPr>
          <p:cNvPr id="3" name="Slide Number Placeholder 2" hidden="1">
            <a:extLst>
              <a:ext uri="{FF2B5EF4-FFF2-40B4-BE49-F238E27FC236}">
                <a16:creationId xmlns:a16="http://schemas.microsoft.com/office/drawing/2014/main" id="{089920E1-1F47-D3FB-B5CD-7110B3795525}"/>
              </a:ext>
            </a:extLst>
          </p:cNvPr>
          <p:cNvSpPr>
            <a:spLocks noGrp="1"/>
          </p:cNvSpPr>
          <p:nvPr>
            <p:ph type="sldNum" sz="quarter" idx="4294967295"/>
          </p:nvPr>
        </p:nvSpPr>
        <p:spPr>
          <a:xfrm>
            <a:off x="911352" y="6246622"/>
            <a:ext cx="2670048" cy="365125"/>
          </a:xfrm>
        </p:spPr>
        <p:txBody>
          <a:bodyPr/>
          <a:lstStyle/>
          <a:p>
            <a:pPr>
              <a:spcAft>
                <a:spcPts val="600"/>
              </a:spcAft>
            </a:pPr>
            <a:fld id="{B5CEABB6-07DC-46E8-9B57-56EC44A396E5}" type="slidenum">
              <a:rPr lang="en-US" smtClean="0"/>
              <a:pPr>
                <a:spcAft>
                  <a:spcPts val="600"/>
                </a:spcAft>
              </a:pPr>
              <a:t>3</a:t>
            </a:fld>
            <a:endParaRPr lang="en-US"/>
          </a:p>
        </p:txBody>
      </p:sp>
      <p:graphicFrame>
        <p:nvGraphicFramePr>
          <p:cNvPr id="17" name="Text Placeholder 6">
            <a:extLst>
              <a:ext uri="{FF2B5EF4-FFF2-40B4-BE49-F238E27FC236}">
                <a16:creationId xmlns:a16="http://schemas.microsoft.com/office/drawing/2014/main" id="{2D87E454-7CEC-1D16-654A-F79894B6DE7B}"/>
              </a:ext>
            </a:extLst>
          </p:cNvPr>
          <p:cNvGraphicFramePr/>
          <p:nvPr>
            <p:extLst>
              <p:ext uri="{D42A27DB-BD31-4B8C-83A1-F6EECF244321}">
                <p14:modId xmlns:p14="http://schemas.microsoft.com/office/powerpoint/2010/main" val="4279683220"/>
              </p:ext>
            </p:extLst>
          </p:nvPr>
        </p:nvGraphicFramePr>
        <p:xfrm>
          <a:off x="4556760" y="2073275"/>
          <a:ext cx="6192838" cy="368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638D08C-C2D2-4E8A-D1DA-3892EAF4E09A}"/>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58274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965200" y="193040"/>
            <a:ext cx="5679440" cy="5069840"/>
          </a:xfrm>
        </p:spPr>
        <p:txBody>
          <a:bodyPr>
            <a:noAutofit/>
          </a:bodyPr>
          <a:lstStyle/>
          <a:p>
            <a:r>
              <a:rPr lang="en-US" sz="3600" dirty="0"/>
              <a:t>A </a:t>
            </a:r>
            <a:r>
              <a:rPr lang="en-US" sz="3600" i="1" dirty="0"/>
              <a:t>scientific literature review </a:t>
            </a:r>
            <a:r>
              <a:rPr lang="en-US" sz="3600" b="0" dirty="0"/>
              <a:t>is a critical Description and analysis of peer-reviewed research on a topic.</a:t>
            </a:r>
          </a:p>
        </p:txBody>
      </p:sp>
      <p:pic>
        <p:nvPicPr>
          <p:cNvPr id="10" name="Picture Placeholder 9" descr="A person smiling at a computer">
            <a:extLst>
              <a:ext uri="{FF2B5EF4-FFF2-40B4-BE49-F238E27FC236}">
                <a16:creationId xmlns:a16="http://schemas.microsoft.com/office/drawing/2014/main" id="{0E7DFFA9-9901-3CE7-AAC2-C1754C65BD4D}"/>
              </a:ext>
            </a:extLst>
          </p:cNvPr>
          <p:cNvPicPr>
            <a:picLocks noGrp="1" noChangeAspect="1"/>
          </p:cNvPicPr>
          <p:nvPr>
            <p:ph type="pic" sz="quarter" idx="10"/>
          </p:nvPr>
        </p:nvPicPr>
        <p:blipFill>
          <a:blip r:embed="rId2"/>
          <a:srcRect l="18" r="18"/>
          <a:stretch/>
        </p:blipFill>
        <p:spPr>
          <a:xfrm>
            <a:off x="7625969" y="-9144"/>
            <a:ext cx="4581525" cy="6602413"/>
          </a:xfrm>
        </p:spPr>
      </p:pic>
    </p:spTree>
    <p:extLst>
      <p:ext uri="{BB962C8B-B14F-4D97-AF65-F5344CB8AC3E}">
        <p14:creationId xmlns:p14="http://schemas.microsoft.com/office/powerpoint/2010/main" val="378690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5293360" y="-2170176"/>
            <a:ext cx="6189472" cy="3887216"/>
          </a:xfrm>
        </p:spPr>
        <p:txBody>
          <a:bodyPr>
            <a:normAutofit/>
          </a:bodyPr>
          <a:lstStyle/>
          <a:p>
            <a:r>
              <a:rPr lang="en-US" sz="3200" dirty="0"/>
              <a:t>The Vast Scientific Literature is expanding at Record Rates</a:t>
            </a:r>
            <a:endParaRPr lang="en-ZA" sz="3200" dirty="0"/>
          </a:p>
        </p:txBody>
      </p:sp>
      <p:pic>
        <p:nvPicPr>
          <p:cNvPr id="12" name="Picture Placeholder 11" descr="A person in a yellow shirt">
            <a:extLst>
              <a:ext uri="{FF2B5EF4-FFF2-40B4-BE49-F238E27FC236}">
                <a16:creationId xmlns:a16="http://schemas.microsoft.com/office/drawing/2014/main" id="{BC85F8C0-B84C-01D2-4208-5596D725B2B0}"/>
              </a:ext>
            </a:extLst>
          </p:cNvPr>
          <p:cNvPicPr>
            <a:picLocks noGrp="1" noChangeAspect="1"/>
          </p:cNvPicPr>
          <p:nvPr>
            <p:ph type="pic" sz="quarter" idx="10"/>
          </p:nvPr>
        </p:nvPicPr>
        <p:blipFill>
          <a:blip r:embed="rId2"/>
          <a:srcRect l="33" r="33"/>
          <a:stretch/>
        </p:blipFill>
        <p:spPr>
          <a:xfrm>
            <a:off x="-15240" y="-15240"/>
            <a:ext cx="4581525" cy="6602413"/>
          </a:xfrm>
        </p:spPr>
      </p:pic>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5191760" y="1798320"/>
            <a:ext cx="6768465" cy="4648835"/>
          </a:xfrm>
        </p:spPr>
        <p:txBody>
          <a:bodyPr>
            <a:normAutofit fontScale="70000" lnSpcReduction="20000"/>
          </a:bodyPr>
          <a:lstStyle/>
          <a:p>
            <a:pPr marL="457200" indent="-457200">
              <a:lnSpc>
                <a:spcPct val="120000"/>
              </a:lnSpc>
              <a:buFont typeface="Arial" panose="020B0604020202020204" pitchFamily="34" charset="0"/>
              <a:buChar char="•"/>
            </a:pPr>
            <a:r>
              <a:rPr lang="en-US" dirty="0"/>
              <a:t>There are over 80,000 academic, peer-reviewed English language journals active as of July 2019. Of these, approximately 30,000 are classified under Medicine and Health </a:t>
            </a:r>
            <a:r>
              <a:rPr lang="en-US" sz="2300" dirty="0"/>
              <a:t>(Suiter, A. M., &amp; </a:t>
            </a:r>
            <a:r>
              <a:rPr lang="en-US" sz="2300" dirty="0" err="1"/>
              <a:t>Sarli</a:t>
            </a:r>
            <a:r>
              <a:rPr lang="en-US" sz="2300" dirty="0"/>
              <a:t>, C. C. (2019). Selecting a Journal for Publication: Criteria to Consider. Missouri medicine, 116(6), 461–465).</a:t>
            </a:r>
          </a:p>
          <a:p>
            <a:pPr marL="457200" indent="-457200">
              <a:lnSpc>
                <a:spcPct val="120000"/>
              </a:lnSpc>
              <a:buFont typeface="Arial" panose="020B0604020202020204" pitchFamily="34" charset="0"/>
              <a:buChar char="•"/>
            </a:pPr>
            <a:endParaRPr lang="en-US" sz="2300" dirty="0"/>
          </a:p>
          <a:p>
            <a:pPr marL="457200" indent="-457200">
              <a:lnSpc>
                <a:spcPct val="120000"/>
              </a:lnSpc>
              <a:buFont typeface="Arial" panose="020B0604020202020204" pitchFamily="34" charset="0"/>
              <a:buChar char="•"/>
            </a:pPr>
            <a:r>
              <a:rPr lang="en-US" dirty="0"/>
              <a:t>At least 64 million academic papers have been published since 1996; the rate of growth for newly published articles has been increasing over time. As of 2022, there are approximately 5.14 million academic articles published annually. </a:t>
            </a:r>
            <a:r>
              <a:rPr lang="en-US" sz="2300" dirty="0"/>
              <a:t>(</a:t>
            </a:r>
            <a:r>
              <a:rPr lang="en-US" sz="2300" dirty="0">
                <a:hlinkClick r:id="rId3"/>
              </a:rPr>
              <a:t>https://wordsrated.com/number-of-academic-papers-published-per-year/</a:t>
            </a:r>
            <a:r>
              <a:rPr lang="en-US" sz="2300" dirty="0"/>
              <a:t>)</a:t>
            </a:r>
          </a:p>
          <a:p>
            <a:pPr>
              <a:lnSpc>
                <a:spcPct val="120000"/>
              </a:lnSpc>
            </a:pPr>
            <a:endParaRPr lang="en-US" dirty="0"/>
          </a:p>
        </p:txBody>
      </p:sp>
    </p:spTree>
    <p:extLst>
      <p:ext uri="{BB962C8B-B14F-4D97-AF65-F5344CB8AC3E}">
        <p14:creationId xmlns:p14="http://schemas.microsoft.com/office/powerpoint/2010/main" val="359081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9F0-B02C-F479-3755-F41439C1E147}"/>
              </a:ext>
            </a:extLst>
          </p:cNvPr>
          <p:cNvSpPr>
            <a:spLocks noGrp="1"/>
          </p:cNvSpPr>
          <p:nvPr>
            <p:ph type="title"/>
          </p:nvPr>
        </p:nvSpPr>
        <p:spPr>
          <a:xfrm>
            <a:off x="5140960" y="1574800"/>
            <a:ext cx="6596937" cy="4277360"/>
          </a:xfrm>
        </p:spPr>
        <p:txBody>
          <a:bodyPr>
            <a:normAutofit fontScale="90000"/>
          </a:bodyPr>
          <a:lstStyle/>
          <a:p>
            <a:pPr marR="0">
              <a:spcBef>
                <a:spcPts val="0"/>
              </a:spcBef>
              <a:spcAft>
                <a:spcPts val="0"/>
              </a:spcAft>
            </a:pPr>
            <a:r>
              <a:rPr lang="en-US" sz="2800" b="1" dirty="0">
                <a:effectLst/>
                <a:latin typeface="Times New Roman" panose="02020603050405020304" pitchFamily="18" charset="0"/>
                <a:ea typeface="Times New Roman" panose="02020603050405020304" pitchFamily="18" charset="0"/>
              </a:rPr>
              <a:t>Reviews are needed to Summarize, Synthesize, analyze, and guide THE application of </a:t>
            </a:r>
            <a:r>
              <a:rPr lang="en-US" sz="2800" dirty="0">
                <a:latin typeface="Times New Roman" panose="02020603050405020304" pitchFamily="18" charset="0"/>
                <a:ea typeface="Times New Roman" panose="02020603050405020304" pitchFamily="18" charset="0"/>
              </a:rPr>
              <a:t>research findings </a:t>
            </a:r>
            <a:r>
              <a:rPr lang="en-US" sz="2800" b="1" dirty="0">
                <a:effectLst/>
                <a:latin typeface="Times New Roman" panose="02020603050405020304" pitchFamily="18" charset="0"/>
                <a:ea typeface="Times New Roman" panose="02020603050405020304" pitchFamily="18" charset="0"/>
              </a:rPr>
              <a:t>to real world situations</a:t>
            </a:r>
            <a:br>
              <a:rPr lang="en-US" sz="2800" dirty="0">
                <a:latin typeface="Times New Roman" panose="02020603050405020304" pitchFamily="18" charset="0"/>
                <a:ea typeface="Times New Roman" panose="02020603050405020304" pitchFamily="18" charset="0"/>
              </a:rPr>
            </a:br>
            <a:br>
              <a:rPr lang="en-US" sz="2800" dirty="0">
                <a:latin typeface="Times New Roman" panose="02020603050405020304" pitchFamily="18" charset="0"/>
                <a:ea typeface="Times New Roman" panose="02020603050405020304" pitchFamily="18" charset="0"/>
              </a:rPr>
            </a:br>
            <a:r>
              <a:rPr lang="en-US" sz="2800" b="1" dirty="0">
                <a:effectLst/>
                <a:latin typeface="Times New Roman" panose="02020603050405020304" pitchFamily="18" charset="0"/>
                <a:ea typeface="Times New Roman" panose="02020603050405020304" pitchFamily="18" charset="0"/>
              </a:rPr>
              <a:t>A quality review provides an in-depth understanding of a topic in addition to identifying key gaps and challenges for future research to address.</a:t>
            </a:r>
            <a:br>
              <a:rPr lang="en-US" sz="2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endParaRPr lang="en-ZA" dirty="0"/>
          </a:p>
        </p:txBody>
      </p:sp>
    </p:spTree>
    <p:extLst>
      <p:ext uri="{BB962C8B-B14F-4D97-AF65-F5344CB8AC3E}">
        <p14:creationId xmlns:p14="http://schemas.microsoft.com/office/powerpoint/2010/main" val="4043390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45BD-5B25-B32E-F712-18F18E7168E7}"/>
              </a:ext>
            </a:extLst>
          </p:cNvPr>
          <p:cNvSpPr>
            <a:spLocks noGrp="1"/>
          </p:cNvSpPr>
          <p:nvPr>
            <p:ph type="title"/>
          </p:nvPr>
        </p:nvSpPr>
        <p:spPr>
          <a:xfrm>
            <a:off x="152400" y="-518160"/>
            <a:ext cx="2905760" cy="4084320"/>
          </a:xfrm>
        </p:spPr>
        <p:txBody>
          <a:bodyPr>
            <a:normAutofit/>
          </a:bodyPr>
          <a:lstStyle/>
          <a:p>
            <a:pPr algn="ctr"/>
            <a:r>
              <a:rPr lang="en-US" sz="3200" dirty="0">
                <a:solidFill>
                  <a:schemeClr val="bg1"/>
                </a:solidFill>
              </a:rPr>
              <a:t>Stand Alone, Systematic </a:t>
            </a:r>
            <a:br>
              <a:rPr lang="en-US" sz="3200" dirty="0">
                <a:solidFill>
                  <a:schemeClr val="bg1"/>
                </a:solidFill>
              </a:rPr>
            </a:br>
            <a:r>
              <a:rPr lang="en-US" sz="3200" dirty="0">
                <a:solidFill>
                  <a:schemeClr val="bg1"/>
                </a:solidFill>
              </a:rPr>
              <a:t>Literature Reviews</a:t>
            </a:r>
            <a:endParaRPr lang="en-ZA" sz="3200" dirty="0">
              <a:solidFill>
                <a:schemeClr val="bg1"/>
              </a:solidFill>
            </a:endParaRPr>
          </a:p>
        </p:txBody>
      </p:sp>
      <p:sp>
        <p:nvSpPr>
          <p:cNvPr id="4" name="Text Placeholder 3">
            <a:extLst>
              <a:ext uri="{FF2B5EF4-FFF2-40B4-BE49-F238E27FC236}">
                <a16:creationId xmlns:a16="http://schemas.microsoft.com/office/drawing/2014/main" id="{B931AA74-1B85-8980-9816-4DAB721C1BE4}"/>
              </a:ext>
            </a:extLst>
          </p:cNvPr>
          <p:cNvSpPr>
            <a:spLocks noGrp="1"/>
          </p:cNvSpPr>
          <p:nvPr>
            <p:ph type="body" sz="quarter" idx="13"/>
          </p:nvPr>
        </p:nvSpPr>
        <p:spPr>
          <a:xfrm>
            <a:off x="355600" y="5118544"/>
            <a:ext cx="11480800" cy="1310640"/>
          </a:xfrm>
          <a:solidFill>
            <a:schemeClr val="accent6">
              <a:lumMod val="20000"/>
              <a:lumOff val="80000"/>
            </a:schemeClr>
          </a:solidFill>
        </p:spPr>
        <p:txBody>
          <a:bodyPr>
            <a:normAutofit fontScale="25000" lnSpcReduction="20000"/>
          </a:bodyPr>
          <a:lstStyle/>
          <a:p>
            <a:pPr marL="0" indent="0">
              <a:buNone/>
            </a:pPr>
            <a:r>
              <a:rPr lang="en-US" sz="8000" b="1" u="sng" dirty="0"/>
              <a:t>Quantitative and qualitative</a:t>
            </a:r>
            <a:r>
              <a:rPr lang="en-US" sz="8000" b="1" dirty="0"/>
              <a:t> reviews both follow rigorous steps. However, only a quantitative review combines the endpoints for statistical analysis. A systematic review is a comprehensive survey of a topic focusing on all the primary studies of the highest level of evidence. They are identified, appraised, and summarized according to an explicit methodology. </a:t>
            </a:r>
            <a:endParaRPr lang="en-US" sz="8000" dirty="0"/>
          </a:p>
          <a:p>
            <a:endParaRPr lang="en-US" dirty="0"/>
          </a:p>
        </p:txBody>
      </p:sp>
      <p:sp>
        <p:nvSpPr>
          <p:cNvPr id="5" name="Footer Placeholder 4">
            <a:extLst>
              <a:ext uri="{FF2B5EF4-FFF2-40B4-BE49-F238E27FC236}">
                <a16:creationId xmlns:a16="http://schemas.microsoft.com/office/drawing/2014/main" id="{0686F852-E1F8-77F8-4E83-8E5B63531830}"/>
              </a:ext>
            </a:extLst>
          </p:cNvPr>
          <p:cNvSpPr>
            <a:spLocks noGrp="1"/>
          </p:cNvSpPr>
          <p:nvPr>
            <p:ph type="ftr" sz="quarter" idx="11"/>
          </p:nvPr>
        </p:nvSpPr>
        <p:spPr/>
        <p:txBody>
          <a:bodyPr/>
          <a:lstStyle/>
          <a:p>
            <a:r>
              <a:rPr lang="en-US"/>
              <a:t>Property of IIRL</a:t>
            </a:r>
            <a:endParaRPr lang="en-US" dirty="0"/>
          </a:p>
        </p:txBody>
      </p:sp>
      <p:sp>
        <p:nvSpPr>
          <p:cNvPr id="3" name="Slide Number Placeholder 2">
            <a:extLst>
              <a:ext uri="{FF2B5EF4-FFF2-40B4-BE49-F238E27FC236}">
                <a16:creationId xmlns:a16="http://schemas.microsoft.com/office/drawing/2014/main" id="{2FC0C37C-FB3B-8572-A809-811BB956B819}"/>
              </a:ext>
            </a:extLst>
          </p:cNvPr>
          <p:cNvSpPr>
            <a:spLocks noGrp="1"/>
          </p:cNvSpPr>
          <p:nvPr>
            <p:ph type="sldNum" sz="quarter" idx="12"/>
          </p:nvPr>
        </p:nvSpPr>
        <p:spPr/>
        <p:txBody>
          <a:bodyPr/>
          <a:lstStyle/>
          <a:p>
            <a:fld id="{B5CEABB6-07DC-46E8-9B57-56EC44A396E5}" type="slidenum">
              <a:rPr lang="en-US" smtClean="0"/>
              <a:pPr/>
              <a:t>7</a:t>
            </a:fld>
            <a:endParaRPr lang="en-US" dirty="0"/>
          </a:p>
        </p:txBody>
      </p:sp>
    </p:spTree>
    <p:extLst>
      <p:ext uri="{BB962C8B-B14F-4D97-AF65-F5344CB8AC3E}">
        <p14:creationId xmlns:p14="http://schemas.microsoft.com/office/powerpoint/2010/main" val="2099008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1FAE-C96C-F815-0367-62C42FC1070E}"/>
              </a:ext>
            </a:extLst>
          </p:cNvPr>
          <p:cNvSpPr>
            <a:spLocks noGrp="1"/>
          </p:cNvSpPr>
          <p:nvPr>
            <p:ph type="title"/>
          </p:nvPr>
        </p:nvSpPr>
        <p:spPr>
          <a:xfrm>
            <a:off x="869696" y="420624"/>
            <a:ext cx="5896864" cy="4374896"/>
          </a:xfrm>
        </p:spPr>
        <p:txBody>
          <a:bodyPr>
            <a:normAutofit/>
          </a:bodyPr>
          <a:lstStyle/>
          <a:p>
            <a:pPr algn="ctr"/>
            <a:r>
              <a:rPr lang="en-US" sz="4400" dirty="0"/>
              <a:t>Traditional qualitative reviews of literature</a:t>
            </a:r>
          </a:p>
        </p:txBody>
      </p:sp>
      <p:pic>
        <p:nvPicPr>
          <p:cNvPr id="5" name="Picture Placeholder 4" descr="A person in a polka dot dress pointing at a book shelf&#10;&#10;Description automatically generated">
            <a:extLst>
              <a:ext uri="{FF2B5EF4-FFF2-40B4-BE49-F238E27FC236}">
                <a16:creationId xmlns:a16="http://schemas.microsoft.com/office/drawing/2014/main" id="{658ACA40-EC90-2915-AC03-E0C75711681B}"/>
              </a:ext>
            </a:extLst>
          </p:cNvPr>
          <p:cNvPicPr>
            <a:picLocks noGrp="1" noChangeAspect="1"/>
          </p:cNvPicPr>
          <p:nvPr>
            <p:ph type="pic" sz="quarter" idx="10"/>
          </p:nvPr>
        </p:nvPicPr>
        <p:blipFill>
          <a:blip r:embed="rId2"/>
          <a:srcRect l="25248" r="25248"/>
          <a:stretch>
            <a:fillRect/>
          </a:stretch>
        </p:blipFill>
        <p:spPr>
          <a:xfrm>
            <a:off x="6765544" y="300835"/>
            <a:ext cx="4556760" cy="6136542"/>
          </a:xfrm>
        </p:spPr>
      </p:pic>
    </p:spTree>
    <p:extLst>
      <p:ext uri="{BB962C8B-B14F-4D97-AF65-F5344CB8AC3E}">
        <p14:creationId xmlns:p14="http://schemas.microsoft.com/office/powerpoint/2010/main" val="283020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54E4-9956-0B33-D845-8F2AAC5EBC56}"/>
              </a:ext>
            </a:extLst>
          </p:cNvPr>
          <p:cNvSpPr>
            <a:spLocks noGrp="1"/>
          </p:cNvSpPr>
          <p:nvPr>
            <p:ph type="title"/>
          </p:nvPr>
        </p:nvSpPr>
        <p:spPr>
          <a:xfrm>
            <a:off x="899160" y="137160"/>
            <a:ext cx="6172200" cy="1249680"/>
          </a:xfrm>
        </p:spPr>
        <p:txBody>
          <a:bodyPr/>
          <a:lstStyle/>
          <a:p>
            <a:r>
              <a:rPr lang="en-US" dirty="0"/>
              <a:t>Qualitative Reviews </a:t>
            </a:r>
            <a:endParaRPr lang="en-ZA" dirty="0"/>
          </a:p>
        </p:txBody>
      </p:sp>
      <p:sp>
        <p:nvSpPr>
          <p:cNvPr id="4" name="Text Placeholder 3">
            <a:extLst>
              <a:ext uri="{FF2B5EF4-FFF2-40B4-BE49-F238E27FC236}">
                <a16:creationId xmlns:a16="http://schemas.microsoft.com/office/drawing/2014/main" id="{94D20DBB-F3DD-CE0A-DCE1-63F191C0CC47}"/>
              </a:ext>
            </a:extLst>
          </p:cNvPr>
          <p:cNvSpPr>
            <a:spLocks noGrp="1"/>
          </p:cNvSpPr>
          <p:nvPr>
            <p:ph type="body" sz="quarter" idx="11"/>
          </p:nvPr>
        </p:nvSpPr>
        <p:spPr>
          <a:xfrm>
            <a:off x="508000" y="1778000"/>
            <a:ext cx="11308080" cy="4468622"/>
          </a:xfrm>
        </p:spPr>
        <p:txBody>
          <a:bodyPr>
            <a:normAutofit fontScale="62500" lnSpcReduction="20000"/>
          </a:bodyPr>
          <a:lstStyle/>
          <a:p>
            <a:pPr marL="0" marR="0">
              <a:spcBef>
                <a:spcPts val="0"/>
              </a:spcBef>
              <a:spcAft>
                <a:spcPts val="0"/>
              </a:spcAft>
            </a:pPr>
            <a:r>
              <a:rPr lang="en-US" sz="3600" dirty="0">
                <a:effectLst/>
                <a:ea typeface="Times New Roman" panose="02020603050405020304" pitchFamily="18" charset="0"/>
              </a:rPr>
              <a:t>By organizing, integrating, and evaluating previously published material, the author of the review article considers the progress of current research toward clarifying a problem (e.g., Does the experience of a reproductive loss negatively impact parenting?)</a:t>
            </a:r>
          </a:p>
          <a:p>
            <a:pPr marL="0" marR="0">
              <a:spcBef>
                <a:spcPts val="0"/>
              </a:spcBef>
              <a:spcAft>
                <a:spcPts val="0"/>
              </a:spcAft>
            </a:pPr>
            <a:endParaRPr lang="en-US" sz="3600" dirty="0">
              <a:effectLst/>
              <a:ea typeface="Times New Roman" panose="02020603050405020304" pitchFamily="18" charset="0"/>
            </a:endParaRPr>
          </a:p>
          <a:p>
            <a:pPr marL="0" marR="0">
              <a:spcBef>
                <a:spcPts val="0"/>
              </a:spcBef>
              <a:spcAft>
                <a:spcPts val="0"/>
              </a:spcAft>
            </a:pPr>
            <a:r>
              <a:rPr lang="en-US" sz="3600" dirty="0">
                <a:effectLst/>
                <a:ea typeface="Times New Roman" panose="02020603050405020304" pitchFamily="18" charset="0"/>
              </a:rPr>
              <a:t>The author should do the following:</a:t>
            </a:r>
          </a:p>
          <a:p>
            <a:pPr marL="0" marR="0">
              <a:spcBef>
                <a:spcPts val="0"/>
              </a:spcBef>
              <a:spcAft>
                <a:spcPts val="0"/>
              </a:spcAft>
            </a:pPr>
            <a:endParaRPr lang="en-US" sz="3600" dirty="0">
              <a:effectLst/>
              <a:ea typeface="Times New Roman" panose="02020603050405020304" pitchFamily="18" charset="0"/>
            </a:endParaRPr>
          </a:p>
          <a:p>
            <a:pPr marL="571500" marR="0" indent="-571500">
              <a:spcBef>
                <a:spcPts val="0"/>
              </a:spcBef>
              <a:spcAft>
                <a:spcPts val="0"/>
              </a:spcAft>
              <a:buFont typeface="Arial" panose="020B0604020202020204" pitchFamily="34" charset="0"/>
              <a:buChar char="•"/>
            </a:pPr>
            <a:r>
              <a:rPr lang="en-US" sz="3600" dirty="0">
                <a:effectLst/>
                <a:ea typeface="Times New Roman" panose="02020603050405020304" pitchFamily="18" charset="0"/>
              </a:rPr>
              <a:t>Define and clarify the problem.</a:t>
            </a:r>
          </a:p>
          <a:p>
            <a:pPr marL="0" marR="0">
              <a:spcBef>
                <a:spcPts val="0"/>
              </a:spcBef>
              <a:spcAft>
                <a:spcPts val="0"/>
              </a:spcAft>
            </a:pPr>
            <a:r>
              <a:rPr lang="en-US" sz="3600" dirty="0">
                <a:effectLst/>
                <a:ea typeface="Times New Roman" panose="02020603050405020304" pitchFamily="18" charset="0"/>
              </a:rPr>
              <a:t> </a:t>
            </a:r>
          </a:p>
          <a:p>
            <a:pPr marL="571500" marR="0" indent="-571500">
              <a:spcBef>
                <a:spcPts val="0"/>
              </a:spcBef>
              <a:spcAft>
                <a:spcPts val="0"/>
              </a:spcAft>
              <a:buFont typeface="Arial" panose="020B0604020202020204" pitchFamily="34" charset="0"/>
              <a:buChar char="•"/>
            </a:pPr>
            <a:r>
              <a:rPr lang="en-US" sz="3600" dirty="0">
                <a:effectLst/>
                <a:ea typeface="Times New Roman" panose="02020603050405020304" pitchFamily="18" charset="0"/>
              </a:rPr>
              <a:t>Summarize previous investigations in order to inform the reader of the state of current research.</a:t>
            </a:r>
          </a:p>
          <a:p>
            <a:pPr marL="571500" marR="0" indent="-571500">
              <a:spcBef>
                <a:spcPts val="0"/>
              </a:spcBef>
              <a:spcAft>
                <a:spcPts val="0"/>
              </a:spcAft>
              <a:buFont typeface="Arial" panose="020B0604020202020204" pitchFamily="34" charset="0"/>
              <a:buChar char="•"/>
            </a:pPr>
            <a:endParaRPr lang="en-US" sz="3600" dirty="0">
              <a:ea typeface="Times New Roman" panose="02020603050405020304" pitchFamily="18" charset="0"/>
            </a:endParaRPr>
          </a:p>
          <a:p>
            <a:pPr marL="571500" marR="0" indent="-571500">
              <a:spcBef>
                <a:spcPts val="0"/>
              </a:spcBef>
              <a:spcAft>
                <a:spcPts val="0"/>
              </a:spcAft>
              <a:buFont typeface="Arial" panose="020B0604020202020204" pitchFamily="34" charset="0"/>
              <a:buChar char="•"/>
            </a:pPr>
            <a:r>
              <a:rPr lang="en-US" sz="3600" dirty="0">
                <a:effectLst/>
                <a:ea typeface="Times New Roman" panose="02020603050405020304" pitchFamily="18" charset="0"/>
              </a:rPr>
              <a:t>Identify relations, contradictions, gaps, and inconsistencies in the literature.</a:t>
            </a:r>
          </a:p>
          <a:p>
            <a:pPr marL="571500" marR="0" indent="-571500">
              <a:spcBef>
                <a:spcPts val="0"/>
              </a:spcBef>
              <a:spcAft>
                <a:spcPts val="0"/>
              </a:spcAft>
              <a:buFont typeface="Arial" panose="020B0604020202020204" pitchFamily="34" charset="0"/>
              <a:buChar char="•"/>
            </a:pPr>
            <a:endParaRPr lang="en-US" sz="3600" dirty="0">
              <a:ea typeface="Times New Roman" panose="02020603050405020304" pitchFamily="18" charset="0"/>
            </a:endParaRPr>
          </a:p>
          <a:p>
            <a:pPr marL="571500" marR="0" indent="-571500">
              <a:spcBef>
                <a:spcPts val="0"/>
              </a:spcBef>
              <a:spcAft>
                <a:spcPts val="0"/>
              </a:spcAft>
              <a:buFont typeface="Arial" panose="020B0604020202020204" pitchFamily="34" charset="0"/>
              <a:buChar char="•"/>
            </a:pPr>
            <a:r>
              <a:rPr lang="en-US" sz="3600" dirty="0">
                <a:effectLst/>
                <a:ea typeface="Times New Roman" panose="02020603050405020304" pitchFamily="18" charset="0"/>
              </a:rPr>
              <a:t>Suggest the next step(s) in solving the problem.</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BAD3E662-198E-4FB7-91D4-58D144C74859}"/>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3813948168"/>
      </p:ext>
    </p:extLst>
  </p:cSld>
  <p:clrMapOvr>
    <a:masterClrMapping/>
  </p:clrMapOvr>
</p:sld>
</file>

<file path=ppt/theme/theme1.xml><?xml version="1.0" encoding="utf-8"?>
<a:theme xmlns:a="http://schemas.openxmlformats.org/drawingml/2006/main" name="Custom">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248_Win32_SL_V4" id="{806921AB-1FF9-416C-A3A7-D14200787132}" vid="{8436FA26-ADF6-4DA9-8A70-95C197E77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FBA14A9-9290-4E1F-A1C4-0305BFA57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3.xml><?xml version="1.0" encoding="utf-8"?>
<ds:datastoreItem xmlns:ds="http://schemas.openxmlformats.org/officeDocument/2006/customXml" ds:itemID="{AC5040CA-20CC-43C6-BC0C-8D8696B6AF8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{6D715963-F52D-4CEB-BCBB-D2D07FB840A4}tf16411248_win32</Template>
  <TotalTime>513</TotalTime>
  <Words>1595</Words>
  <Application>Microsoft Macintosh PowerPoint</Application>
  <PresentationFormat>Widescreen</PresentationFormat>
  <Paragraphs>132</Paragraphs>
  <Slides>24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Arial</vt:lpstr>
      <vt:lpstr>Avenir Next LT Pro Light</vt:lpstr>
      <vt:lpstr>Calibri</vt:lpstr>
      <vt:lpstr>Ethic New</vt:lpstr>
      <vt:lpstr>Posterama</vt:lpstr>
      <vt:lpstr>Times New Roman</vt:lpstr>
      <vt:lpstr>Custom</vt:lpstr>
      <vt:lpstr>PowerPoint Presentation</vt:lpstr>
      <vt:lpstr>Reviews Of scientific Literature: Purpose, Types, and Process  </vt:lpstr>
      <vt:lpstr>Topics to be addressed</vt:lpstr>
      <vt:lpstr>A scientific literature review is a critical Description and analysis of peer-reviewed research on a topic.</vt:lpstr>
      <vt:lpstr>The Vast Scientific Literature is expanding at Record Rates</vt:lpstr>
      <vt:lpstr>Reviews are needed to Summarize, Synthesize, analyze, and guide THE application of research findings to real world situations  A quality review provides an in-depth understanding of a topic in addition to identifying key gaps and challenges for future research to address.   </vt:lpstr>
      <vt:lpstr>Stand Alone, Systematic  Literature Reviews</vt:lpstr>
      <vt:lpstr>Traditional qualitative reviews of literature</vt:lpstr>
      <vt:lpstr>Qualitative Reviews </vt:lpstr>
      <vt:lpstr>Qualitative reviews: shortcomings</vt:lpstr>
      <vt:lpstr>Quantitative Reviews of Literature:  Meta-analysis </vt:lpstr>
      <vt:lpstr>Quantitative Reviews</vt:lpstr>
      <vt:lpstr>Quantitative reviews: Types of Questions Addressed in a Meta-Analysis  </vt:lpstr>
      <vt:lpstr>Quantitative reviews: steps in a meta-analysis </vt:lpstr>
      <vt:lpstr>Quantitative reviews:  steps in a meta-analysis </vt:lpstr>
      <vt:lpstr>Quantitative reviews:  steps in a meta-analysis: </vt:lpstr>
      <vt:lpstr>Quantitative reviews: steps in a meta-analysis</vt:lpstr>
      <vt:lpstr>The introduction section of an  empirical paper Incorporates a Literature Review </vt:lpstr>
      <vt:lpstr>  Introduction of an Empirical Article Literature review </vt:lpstr>
      <vt:lpstr>Introduction of an Empirical Article  Literature review </vt:lpstr>
      <vt:lpstr>Compelling Literature Reviews  are Written Persuasively </vt:lpstr>
      <vt:lpstr>PowerPoint Presentation</vt:lpstr>
      <vt:lpstr>Additional Reading/Helpful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Reviews Of scientific Literature: Purpose, Types, and Development</dc:title>
  <dc:creator>Priscilla Coleman</dc:creator>
  <cp:lastModifiedBy>Raquel Guzman</cp:lastModifiedBy>
  <cp:revision>13</cp:revision>
  <dcterms:created xsi:type="dcterms:W3CDTF">2024-05-10T21:11:15Z</dcterms:created>
  <dcterms:modified xsi:type="dcterms:W3CDTF">2025-11-23T17:07:43Z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