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2"/>
  </p:notesMasterIdLst>
  <p:handoutMasterIdLst>
    <p:handoutMasterId r:id="rId33"/>
  </p:handoutMasterIdLst>
  <p:sldIdLst>
    <p:sldId id="633" r:id="rId5"/>
    <p:sldId id="312" r:id="rId6"/>
    <p:sldId id="304" r:id="rId7"/>
    <p:sldId id="307" r:id="rId8"/>
    <p:sldId id="281" r:id="rId9"/>
    <p:sldId id="282" r:id="rId10"/>
    <p:sldId id="323" r:id="rId11"/>
    <p:sldId id="324" r:id="rId12"/>
    <p:sldId id="317" r:id="rId13"/>
    <p:sldId id="315" r:id="rId14"/>
    <p:sldId id="325" r:id="rId15"/>
    <p:sldId id="326" r:id="rId16"/>
    <p:sldId id="327" r:id="rId17"/>
    <p:sldId id="330" r:id="rId18"/>
    <p:sldId id="331" r:id="rId19"/>
    <p:sldId id="332" r:id="rId20"/>
    <p:sldId id="334" r:id="rId21"/>
    <p:sldId id="336" r:id="rId22"/>
    <p:sldId id="335" r:id="rId23"/>
    <p:sldId id="337" r:id="rId24"/>
    <p:sldId id="338" r:id="rId25"/>
    <p:sldId id="339" r:id="rId26"/>
    <p:sldId id="341" r:id="rId27"/>
    <p:sldId id="328" r:id="rId28"/>
    <p:sldId id="340" r:id="rId29"/>
    <p:sldId id="329" r:id="rId30"/>
    <p:sldId id="259" r:id="rId3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4" autoAdjust="0"/>
    <p:restoredTop sz="95374" autoAdjust="0"/>
  </p:normalViewPr>
  <p:slideViewPr>
    <p:cSldViewPr snapToGrid="0" snapToObjects="1">
      <p:cViewPr varScale="1">
        <p:scale>
          <a:sx n="106" d="100"/>
          <a:sy n="106" d="100"/>
        </p:scale>
        <p:origin x="216" y="520"/>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20230-AFAA-4A11-97E7-6F2117A28001}"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044C4CC7-D2E0-485E-856F-E147E857555B}">
      <dgm:prSet/>
      <dgm:spPr/>
      <dgm:t>
        <a:bodyPr/>
        <a:lstStyle/>
        <a:p>
          <a:pPr algn="ctr"/>
          <a:r>
            <a:rPr lang="en-US" dirty="0">
              <a:solidFill>
                <a:schemeClr val="tx1"/>
              </a:solidFill>
              <a:latin typeface="Times New Roman" panose="02020603050405020304" pitchFamily="18" charset="0"/>
              <a:cs typeface="Times New Roman" panose="02020603050405020304" pitchFamily="18" charset="0"/>
            </a:rPr>
            <a:t>Feelings of loss are central to the separation between a mother and child through adoption and the experience has been compared to cases of perinatal death (Logan, 1996). However, whereas the grief associated with perinatal death tends to resolve with time, in adoption the feelings of grief may become more intense (Logan, 1996). </a:t>
          </a:r>
        </a:p>
      </dgm:t>
    </dgm:pt>
    <dgm:pt modelId="{BF2F201F-B1E4-43B3-B7C1-D6A71E0EFD47}" type="parTrans" cxnId="{F93E599D-5B82-4DF1-88AD-C1D71255C116}">
      <dgm:prSet/>
      <dgm:spPr/>
      <dgm:t>
        <a:bodyPr/>
        <a:lstStyle/>
        <a:p>
          <a:endParaRPr lang="en-US"/>
        </a:p>
      </dgm:t>
    </dgm:pt>
    <dgm:pt modelId="{5B037137-D68A-4040-B671-DCE8693BAB6C}" type="sibTrans" cxnId="{F93E599D-5B82-4DF1-88AD-C1D71255C116}">
      <dgm:prSet/>
      <dgm:spPr/>
      <dgm:t>
        <a:bodyPr/>
        <a:lstStyle/>
        <a:p>
          <a:endParaRPr lang="en-US"/>
        </a:p>
      </dgm:t>
    </dgm:pt>
    <dgm:pt modelId="{4FBD6330-A68F-4F75-81B0-C1734EB9A094}">
      <dgm:prSet/>
      <dgm:spPr/>
      <dgm:t>
        <a:bodyPr/>
        <a:lstStyle/>
        <a:p>
          <a:r>
            <a:rPr lang="en-US" dirty="0">
              <a:solidFill>
                <a:schemeClr val="tx1"/>
              </a:solidFill>
              <a:latin typeface="Times New Roman" panose="02020603050405020304" pitchFamily="18" charset="0"/>
              <a:cs typeface="Times New Roman" panose="02020603050405020304" pitchFamily="18" charset="0"/>
            </a:rPr>
            <a:t>Typical aspects of the experience of placing for adoption that make it difficult to resolve negative feelings include a lack opportunities to express grief, inadequate support, and not having socially acceptable mourning rituals (Logan, 1996). When grief is not expressed, women may develop a pathological reaction that is likely to include symptoms of deep depression (Logan, 1996).</a:t>
          </a:r>
        </a:p>
      </dgm:t>
    </dgm:pt>
    <dgm:pt modelId="{26204F07-D123-47F9-8758-4DC4F874E1A2}" type="parTrans" cxnId="{2EC29A84-4CAD-483C-AA17-BDB63040B0FC}">
      <dgm:prSet/>
      <dgm:spPr/>
      <dgm:t>
        <a:bodyPr/>
        <a:lstStyle/>
        <a:p>
          <a:endParaRPr lang="en-US"/>
        </a:p>
      </dgm:t>
    </dgm:pt>
    <dgm:pt modelId="{453477BD-532A-4D20-AC0A-2BD2D3AA5A1B}" type="sibTrans" cxnId="{2EC29A84-4CAD-483C-AA17-BDB63040B0FC}">
      <dgm:prSet/>
      <dgm:spPr/>
      <dgm:t>
        <a:bodyPr/>
        <a:lstStyle/>
        <a:p>
          <a:endParaRPr lang="en-US"/>
        </a:p>
      </dgm:t>
    </dgm:pt>
    <dgm:pt modelId="{E0D9ACAE-CC4E-42B1-B78F-D88E2D0BB610}" type="pres">
      <dgm:prSet presAssocID="{49C20230-AFAA-4A11-97E7-6F2117A28001}" presName="diagram" presStyleCnt="0">
        <dgm:presLayoutVars>
          <dgm:chPref val="1"/>
          <dgm:dir/>
          <dgm:animOne val="branch"/>
          <dgm:animLvl val="lvl"/>
          <dgm:resizeHandles/>
        </dgm:presLayoutVars>
      </dgm:prSet>
      <dgm:spPr/>
    </dgm:pt>
    <dgm:pt modelId="{DB969C4D-83CD-4D48-BE28-FF97214CFEE5}" type="pres">
      <dgm:prSet presAssocID="{044C4CC7-D2E0-485E-856F-E147E857555B}" presName="root" presStyleCnt="0"/>
      <dgm:spPr/>
    </dgm:pt>
    <dgm:pt modelId="{D6E28430-CD34-413F-A617-5E133E108E7E}" type="pres">
      <dgm:prSet presAssocID="{044C4CC7-D2E0-485E-856F-E147E857555B}" presName="rootComposite" presStyleCnt="0"/>
      <dgm:spPr/>
    </dgm:pt>
    <dgm:pt modelId="{13CCDB8D-9F56-4126-83E0-7A044EC0A8A5}" type="pres">
      <dgm:prSet presAssocID="{044C4CC7-D2E0-485E-856F-E147E857555B}" presName="rootText" presStyleLbl="node1" presStyleIdx="0" presStyleCnt="2" custScaleX="112251" custScaleY="99434"/>
      <dgm:spPr/>
    </dgm:pt>
    <dgm:pt modelId="{CD329AB4-AC4D-4DF8-83E9-F09CDA1DB522}" type="pres">
      <dgm:prSet presAssocID="{044C4CC7-D2E0-485E-856F-E147E857555B}" presName="rootConnector" presStyleLbl="node1" presStyleIdx="0" presStyleCnt="2"/>
      <dgm:spPr/>
    </dgm:pt>
    <dgm:pt modelId="{84EF4D03-1C17-4327-B3DF-9C01094128C0}" type="pres">
      <dgm:prSet presAssocID="{044C4CC7-D2E0-485E-856F-E147E857555B}" presName="childShape" presStyleCnt="0"/>
      <dgm:spPr/>
    </dgm:pt>
    <dgm:pt modelId="{61DD6756-6F46-45C7-933A-597042E99592}" type="pres">
      <dgm:prSet presAssocID="{4FBD6330-A68F-4F75-81B0-C1734EB9A094}" presName="root" presStyleCnt="0"/>
      <dgm:spPr/>
    </dgm:pt>
    <dgm:pt modelId="{8A3AB392-3CF5-408E-B3C3-CC56EE5A66FA}" type="pres">
      <dgm:prSet presAssocID="{4FBD6330-A68F-4F75-81B0-C1734EB9A094}" presName="rootComposite" presStyleCnt="0"/>
      <dgm:spPr/>
    </dgm:pt>
    <dgm:pt modelId="{D6F4C73C-2ED1-4D38-AAD9-C4D08286968E}" type="pres">
      <dgm:prSet presAssocID="{4FBD6330-A68F-4F75-81B0-C1734EB9A094}" presName="rootText" presStyleLbl="node1" presStyleIdx="1" presStyleCnt="2" custScaleX="114453" custScaleY="99344"/>
      <dgm:spPr/>
    </dgm:pt>
    <dgm:pt modelId="{AD7663E3-2916-4D78-90F9-82CC798D6C7A}" type="pres">
      <dgm:prSet presAssocID="{4FBD6330-A68F-4F75-81B0-C1734EB9A094}" presName="rootConnector" presStyleLbl="node1" presStyleIdx="1" presStyleCnt="2"/>
      <dgm:spPr/>
    </dgm:pt>
    <dgm:pt modelId="{85E0E8C2-3161-4C5E-AFE8-1DF816AE78DD}" type="pres">
      <dgm:prSet presAssocID="{4FBD6330-A68F-4F75-81B0-C1734EB9A094}" presName="childShape" presStyleCnt="0"/>
      <dgm:spPr/>
    </dgm:pt>
  </dgm:ptLst>
  <dgm:cxnLst>
    <dgm:cxn modelId="{BD6E5121-1642-4D0C-AD09-1FA1DD689F37}" type="presOf" srcId="{49C20230-AFAA-4A11-97E7-6F2117A28001}" destId="{E0D9ACAE-CC4E-42B1-B78F-D88E2D0BB610}" srcOrd="0" destOrd="0" presId="urn:microsoft.com/office/officeart/2005/8/layout/hierarchy3"/>
    <dgm:cxn modelId="{EA061F52-E25C-41D6-A03C-90369C32CBB2}" type="presOf" srcId="{044C4CC7-D2E0-485E-856F-E147E857555B}" destId="{CD329AB4-AC4D-4DF8-83E9-F09CDA1DB522}" srcOrd="1" destOrd="0" presId="urn:microsoft.com/office/officeart/2005/8/layout/hierarchy3"/>
    <dgm:cxn modelId="{D3E19777-5CFC-4429-A8E3-315BC9449FC9}" type="presOf" srcId="{4FBD6330-A68F-4F75-81B0-C1734EB9A094}" destId="{D6F4C73C-2ED1-4D38-AAD9-C4D08286968E}" srcOrd="0" destOrd="0" presId="urn:microsoft.com/office/officeart/2005/8/layout/hierarchy3"/>
    <dgm:cxn modelId="{2EC29A84-4CAD-483C-AA17-BDB63040B0FC}" srcId="{49C20230-AFAA-4A11-97E7-6F2117A28001}" destId="{4FBD6330-A68F-4F75-81B0-C1734EB9A094}" srcOrd="1" destOrd="0" parTransId="{26204F07-D123-47F9-8758-4DC4F874E1A2}" sibTransId="{453477BD-532A-4D20-AC0A-2BD2D3AA5A1B}"/>
    <dgm:cxn modelId="{F93E599D-5B82-4DF1-88AD-C1D71255C116}" srcId="{49C20230-AFAA-4A11-97E7-6F2117A28001}" destId="{044C4CC7-D2E0-485E-856F-E147E857555B}" srcOrd="0" destOrd="0" parTransId="{BF2F201F-B1E4-43B3-B7C1-D6A71E0EFD47}" sibTransId="{5B037137-D68A-4040-B671-DCE8693BAB6C}"/>
    <dgm:cxn modelId="{3BFBF2AA-127C-4911-8BBE-B8C34BA77C45}" type="presOf" srcId="{4FBD6330-A68F-4F75-81B0-C1734EB9A094}" destId="{AD7663E3-2916-4D78-90F9-82CC798D6C7A}" srcOrd="1" destOrd="0" presId="urn:microsoft.com/office/officeart/2005/8/layout/hierarchy3"/>
    <dgm:cxn modelId="{937744B2-4E5F-4D9D-B9E0-3EB672899C33}" type="presOf" srcId="{044C4CC7-D2E0-485E-856F-E147E857555B}" destId="{13CCDB8D-9F56-4126-83E0-7A044EC0A8A5}" srcOrd="0" destOrd="0" presId="urn:microsoft.com/office/officeart/2005/8/layout/hierarchy3"/>
    <dgm:cxn modelId="{28927138-584E-47BE-87C6-BE75B141FF71}" type="presParOf" srcId="{E0D9ACAE-CC4E-42B1-B78F-D88E2D0BB610}" destId="{DB969C4D-83CD-4D48-BE28-FF97214CFEE5}" srcOrd="0" destOrd="0" presId="urn:microsoft.com/office/officeart/2005/8/layout/hierarchy3"/>
    <dgm:cxn modelId="{5300F912-C3D2-4360-86D4-FC9418F43675}" type="presParOf" srcId="{DB969C4D-83CD-4D48-BE28-FF97214CFEE5}" destId="{D6E28430-CD34-413F-A617-5E133E108E7E}" srcOrd="0" destOrd="0" presId="urn:microsoft.com/office/officeart/2005/8/layout/hierarchy3"/>
    <dgm:cxn modelId="{E8D125B7-5354-4EBB-8845-8D85CCBAE30B}" type="presParOf" srcId="{D6E28430-CD34-413F-A617-5E133E108E7E}" destId="{13CCDB8D-9F56-4126-83E0-7A044EC0A8A5}" srcOrd="0" destOrd="0" presId="urn:microsoft.com/office/officeart/2005/8/layout/hierarchy3"/>
    <dgm:cxn modelId="{5A8F886E-0B81-46B0-9F26-1C03B389385C}" type="presParOf" srcId="{D6E28430-CD34-413F-A617-5E133E108E7E}" destId="{CD329AB4-AC4D-4DF8-83E9-F09CDA1DB522}" srcOrd="1" destOrd="0" presId="urn:microsoft.com/office/officeart/2005/8/layout/hierarchy3"/>
    <dgm:cxn modelId="{14EE7F21-DABD-4C31-B21F-5EA1AA1DADEC}" type="presParOf" srcId="{DB969C4D-83CD-4D48-BE28-FF97214CFEE5}" destId="{84EF4D03-1C17-4327-B3DF-9C01094128C0}" srcOrd="1" destOrd="0" presId="urn:microsoft.com/office/officeart/2005/8/layout/hierarchy3"/>
    <dgm:cxn modelId="{3AE27539-EC5E-440C-A73B-FB61DA9C7307}" type="presParOf" srcId="{E0D9ACAE-CC4E-42B1-B78F-D88E2D0BB610}" destId="{61DD6756-6F46-45C7-933A-597042E99592}" srcOrd="1" destOrd="0" presId="urn:microsoft.com/office/officeart/2005/8/layout/hierarchy3"/>
    <dgm:cxn modelId="{5393A980-F339-4D61-8CC0-D996713BEFBD}" type="presParOf" srcId="{61DD6756-6F46-45C7-933A-597042E99592}" destId="{8A3AB392-3CF5-408E-B3C3-CC56EE5A66FA}" srcOrd="0" destOrd="0" presId="urn:microsoft.com/office/officeart/2005/8/layout/hierarchy3"/>
    <dgm:cxn modelId="{DBA51986-B6FC-4446-A3E4-E758989F36A0}" type="presParOf" srcId="{8A3AB392-3CF5-408E-B3C3-CC56EE5A66FA}" destId="{D6F4C73C-2ED1-4D38-AAD9-C4D08286968E}" srcOrd="0" destOrd="0" presId="urn:microsoft.com/office/officeart/2005/8/layout/hierarchy3"/>
    <dgm:cxn modelId="{DB8592CF-5024-4383-A150-CCB613A71E12}" type="presParOf" srcId="{8A3AB392-3CF5-408E-B3C3-CC56EE5A66FA}" destId="{AD7663E3-2916-4D78-90F9-82CC798D6C7A}" srcOrd="1" destOrd="0" presId="urn:microsoft.com/office/officeart/2005/8/layout/hierarchy3"/>
    <dgm:cxn modelId="{639719E5-DD49-46D2-BECF-51911C2E6FEC}" type="presParOf" srcId="{61DD6756-6F46-45C7-933A-597042E99592}" destId="{85E0E8C2-3161-4C5E-AFE8-1DF816AE78D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DB8D-9F56-4126-83E0-7A044EC0A8A5}">
      <dsp:nvSpPr>
        <dsp:cNvPr id="0" name=""/>
        <dsp:cNvSpPr/>
      </dsp:nvSpPr>
      <dsp:spPr>
        <a:xfrm>
          <a:off x="4225" y="936975"/>
          <a:ext cx="4684041" cy="207460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Feelings of loss are central to the separation between a mother and child through adoption and the experience has been compared to cases of perinatal death (Logan, 1996). However, whereas the grief associated with perinatal death tends to resolve with time, in adoption the feelings of grief may become more intense (Logan, 1996). </a:t>
          </a:r>
        </a:p>
      </dsp:txBody>
      <dsp:txXfrm>
        <a:off x="64988" y="997738"/>
        <a:ext cx="4562515" cy="1953079"/>
      </dsp:txXfrm>
    </dsp:sp>
    <dsp:sp modelId="{D6F4C73C-2ED1-4D38-AAD9-C4D08286968E}">
      <dsp:nvSpPr>
        <dsp:cNvPr id="0" name=""/>
        <dsp:cNvSpPr/>
      </dsp:nvSpPr>
      <dsp:spPr>
        <a:xfrm>
          <a:off x="5731474" y="936975"/>
          <a:ext cx="4775927" cy="207272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Typical aspects of the experience of placing for adoption that make it difficult to resolve negative feelings include a lack opportunities to express grief, inadequate support, and not having socially acceptable mourning rituals (Logan, 1996). When grief is not expressed, women may develop a pathological reaction that is likely to include symptoms of deep depression (Logan, 1996).</a:t>
          </a:r>
        </a:p>
      </dsp:txBody>
      <dsp:txXfrm>
        <a:off x="5792182" y="997683"/>
        <a:ext cx="4654511" cy="19513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40821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26599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findlaw.com/family/adoption/adoption-statistics-and-legal-trend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2388595" y="1075189"/>
            <a:ext cx="7414810" cy="4251372"/>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78125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p:txBody>
          <a:bodyPr/>
          <a:lstStyle/>
          <a:p>
            <a:r>
              <a:rPr lang="en-US" dirty="0"/>
              <a:t>Literature Review</a:t>
            </a:r>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quarter" idx="4"/>
          </p:nvPr>
        </p:nvSpPr>
        <p:spPr>
          <a:xfrm>
            <a:off x="840186" y="2311971"/>
            <a:ext cx="10511627" cy="3948557"/>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Wiley and Baden (2005) noted the degree of pressure or coercion a women feel to place for adoption has not been examined closely in studies of birth mothers’ adjustment. Feelings of coercion may be directly or indirectly experienced from parents, partners, spouses, friends, and/or teachers, or they could be based on perceptions of violating cultural norms by having a child at a young age and/or without a partner. The authors noted, “The distinction between the legal category of relinquishment (voluntary vs. involuntary) and the emotional experience of the birth parent(s) (totally voluntary vs. coerced) is important to make in both practice and research. ”</a:t>
            </a:r>
          </a:p>
          <a:p>
            <a:pPr marL="0" indent="0">
              <a:buNone/>
            </a:pPr>
            <a:r>
              <a:rPr lang="en-US" sz="2000" dirty="0">
                <a:latin typeface="Times New Roman" panose="02020603050405020304" pitchFamily="18" charset="0"/>
                <a:cs typeface="Times New Roman" panose="02020603050405020304" pitchFamily="18" charset="0"/>
              </a:rPr>
              <a:t>Many years ago, </a:t>
            </a:r>
            <a:r>
              <a:rPr lang="en-US" sz="2000" dirty="0" err="1">
                <a:latin typeface="Times New Roman" panose="02020603050405020304" pitchFamily="18" charset="0"/>
                <a:cs typeface="Times New Roman" panose="02020603050405020304" pitchFamily="18" charset="0"/>
              </a:rPr>
              <a:t>Deykin</a:t>
            </a:r>
            <a:r>
              <a:rPr lang="en-US" sz="2000" dirty="0">
                <a:latin typeface="Times New Roman" panose="02020603050405020304" pitchFamily="18" charset="0"/>
                <a:cs typeface="Times New Roman" panose="02020603050405020304" pitchFamily="18" charset="0"/>
              </a:rPr>
              <a:t> and colleagues (1984) reported that pressure from families opposed to keeping a child, from physicians, and/or from social workers reflected the experiences of 69% of the study respondents.</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246859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1107440" y="833121"/>
            <a:ext cx="10318587" cy="853440"/>
          </a:xfrm>
        </p:spPr>
        <p:txBody>
          <a:bodyPr/>
          <a:lstStyle/>
          <a:p>
            <a:r>
              <a:rPr lang="en-US" dirty="0"/>
              <a:t>Literature Review</a:t>
            </a:r>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quarter" idx="4"/>
          </p:nvPr>
        </p:nvSpPr>
        <p:spPr>
          <a:xfrm>
            <a:off x="914400" y="1879601"/>
            <a:ext cx="10511627" cy="438502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Wiley and Baden (2005) summarized the results of nine U.S. and Canadian studies related to factors that predicted the adoption decision. Predictors with the most support included age, race, socioeconomic status, education, preference of the birth grandmother, vocational goals, the quality of the relationship with the birth father, and living arrangements. </a:t>
            </a:r>
          </a:p>
          <a:p>
            <a:pPr marL="0" indent="0">
              <a:buNone/>
            </a:pPr>
            <a:r>
              <a:rPr lang="en-US" sz="2400" dirty="0">
                <a:latin typeface="Times New Roman" panose="02020603050405020304" pitchFamily="18" charset="0"/>
                <a:cs typeface="Times New Roman" panose="02020603050405020304" pitchFamily="18" charset="0"/>
              </a:rPr>
              <a:t>Wiley and Baden further noted that White women place for adoption at significantly higher rates than women of color, including African American, Mexican American, and Filipino American women. They described the phenomenon of “informal adoption” wherein single mothers share the parenting of their children with extended family members or they “gift” a child to a family. This type of arrangement seems to be more common among women of color and may explain the lower rates of placement.</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412284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D71C-6C13-E184-5AD5-73EABA2C9E24}"/>
              </a:ext>
            </a:extLst>
          </p:cNvPr>
          <p:cNvSpPr>
            <a:spLocks noGrp="1"/>
          </p:cNvSpPr>
          <p:nvPr>
            <p:ph type="title"/>
          </p:nvPr>
        </p:nvSpPr>
        <p:spPr>
          <a:xfrm>
            <a:off x="934720" y="457199"/>
            <a:ext cx="6563360" cy="640081"/>
          </a:xfrm>
        </p:spPr>
        <p:txBody>
          <a:bodyPr/>
          <a:lstStyle/>
          <a:p>
            <a:r>
              <a:rPr lang="en-US" dirty="0"/>
              <a:t>Literature review</a:t>
            </a:r>
          </a:p>
        </p:txBody>
      </p:sp>
      <p:sp>
        <p:nvSpPr>
          <p:cNvPr id="3" name="Content Placeholder 2">
            <a:extLst>
              <a:ext uri="{FF2B5EF4-FFF2-40B4-BE49-F238E27FC236}">
                <a16:creationId xmlns:a16="http://schemas.microsoft.com/office/drawing/2014/main" id="{71B046E8-A98E-EFBA-0EBA-7814EC132AB8}"/>
              </a:ext>
            </a:extLst>
          </p:cNvPr>
          <p:cNvSpPr>
            <a:spLocks noGrp="1"/>
          </p:cNvSpPr>
          <p:nvPr>
            <p:ph idx="1"/>
          </p:nvPr>
        </p:nvSpPr>
        <p:spPr>
          <a:xfrm>
            <a:off x="751840" y="1351280"/>
            <a:ext cx="6746240" cy="4690704"/>
          </a:xfrm>
        </p:spPr>
        <p:txBody>
          <a:bodyPr>
            <a:normAutofit lnSpcReduction="10000"/>
          </a:bodyPr>
          <a:lstStyle/>
          <a:p>
            <a:pPr>
              <a:lnSpc>
                <a:spcPct val="100000"/>
              </a:lnSpc>
            </a:pPr>
            <a:r>
              <a:rPr lang="en-US" dirty="0"/>
              <a:t>Predictors of the choice to place for adoption noted in Coleman and Garratt’s (2016) review:</a:t>
            </a:r>
          </a:p>
          <a:p>
            <a:pPr>
              <a:lnSpc>
                <a:spcPct val="100000"/>
              </a:lnSpc>
            </a:pPr>
            <a:endParaRPr lang="en-US" dirty="0"/>
          </a:p>
          <a:p>
            <a:pPr marL="342900" indent="-342900">
              <a:lnSpc>
                <a:spcPct val="100000"/>
              </a:lnSpc>
              <a:buFont typeface="Arial" panose="020B0604020202020204" pitchFamily="34" charset="0"/>
              <a:buChar char="•"/>
            </a:pPr>
            <a:r>
              <a:rPr lang="en-US" dirty="0"/>
              <a:t>Single mothers from intact families of higher socioeconomic backgrounds, with higher academic achievement and more ambitious educational and career aspirations.</a:t>
            </a:r>
          </a:p>
          <a:p>
            <a:pPr marL="342900" indent="-342900">
              <a:lnSpc>
                <a:spcPct val="100000"/>
              </a:lnSpc>
              <a:buFont typeface="Arial" panose="020B0604020202020204" pitchFamily="34" charset="0"/>
              <a:buChar char="•"/>
            </a:pPr>
            <a:r>
              <a:rPr lang="en-US" dirty="0"/>
              <a:t>Having been reared in a small town, more traditional attitudes about family life, and conservative attitudes toward abortion.</a:t>
            </a:r>
          </a:p>
          <a:p>
            <a:pPr marL="342900" indent="-342900">
              <a:lnSpc>
                <a:spcPct val="100000"/>
              </a:lnSpc>
              <a:buFont typeface="Arial" panose="020B0604020202020204" pitchFamily="34" charset="0"/>
              <a:buChar char="•"/>
            </a:pPr>
            <a:r>
              <a:rPr lang="en-US" dirty="0"/>
              <a:t>Preference of the birth mother’s mother. Mothers are generally more influential than male partners and peers. </a:t>
            </a:r>
          </a:p>
          <a:p>
            <a:pPr>
              <a:lnSpc>
                <a:spcPct val="100000"/>
              </a:lnSpc>
            </a:pPr>
            <a:endParaRPr lang="en-US" dirty="0"/>
          </a:p>
        </p:txBody>
      </p:sp>
      <p:sp>
        <p:nvSpPr>
          <p:cNvPr id="4" name="Slide Number Placeholder 3">
            <a:extLst>
              <a:ext uri="{FF2B5EF4-FFF2-40B4-BE49-F238E27FC236}">
                <a16:creationId xmlns:a16="http://schemas.microsoft.com/office/drawing/2014/main" id="{D35B43CE-0EE5-BC7D-76C4-8813CE54A092}"/>
              </a:ext>
            </a:extLst>
          </p:cNvPr>
          <p:cNvSpPr>
            <a:spLocks noGrp="1"/>
          </p:cNvSpPr>
          <p:nvPr>
            <p:ph type="sldNum" sz="quarter" idx="10"/>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265394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1108-70CB-9BAB-63B5-B889962DD8B7}"/>
              </a:ext>
            </a:extLst>
          </p:cNvPr>
          <p:cNvSpPr>
            <a:spLocks noGrp="1"/>
          </p:cNvSpPr>
          <p:nvPr>
            <p:ph type="title"/>
          </p:nvPr>
        </p:nvSpPr>
        <p:spPr>
          <a:xfrm>
            <a:off x="1412240" y="457199"/>
            <a:ext cx="7298622" cy="721361"/>
          </a:xfrm>
        </p:spPr>
        <p:txBody>
          <a:bodyPr/>
          <a:lstStyle/>
          <a:p>
            <a:r>
              <a:rPr lang="en-US" dirty="0"/>
              <a:t>Literature review</a:t>
            </a:r>
          </a:p>
        </p:txBody>
      </p:sp>
      <p:sp>
        <p:nvSpPr>
          <p:cNvPr id="3" name="Slide Number Placeholder 2">
            <a:extLst>
              <a:ext uri="{FF2B5EF4-FFF2-40B4-BE49-F238E27FC236}">
                <a16:creationId xmlns:a16="http://schemas.microsoft.com/office/drawing/2014/main" id="{03C27708-6630-CFE0-2E4E-7FA92F97418A}"/>
              </a:ext>
            </a:extLst>
          </p:cNvPr>
          <p:cNvSpPr>
            <a:spLocks noGrp="1"/>
          </p:cNvSpPr>
          <p:nvPr>
            <p:ph type="sldNum" sz="quarter" idx="10"/>
          </p:nvPr>
        </p:nvSpPr>
        <p:spPr/>
        <p:txBody>
          <a:bodyPr/>
          <a:lstStyle/>
          <a:p>
            <a:fld id="{48F63A3B-78C7-47BE-AE5E-E10140E04643}" type="slidenum">
              <a:rPr lang="en-US" smtClean="0"/>
              <a:pPr/>
              <a:t>13</a:t>
            </a:fld>
            <a:endParaRPr lang="en-US" dirty="0"/>
          </a:p>
        </p:txBody>
      </p:sp>
      <p:sp>
        <p:nvSpPr>
          <p:cNvPr id="4" name="Content Placeholder 3">
            <a:extLst>
              <a:ext uri="{FF2B5EF4-FFF2-40B4-BE49-F238E27FC236}">
                <a16:creationId xmlns:a16="http://schemas.microsoft.com/office/drawing/2014/main" id="{8AC940F5-7245-4F09-D9DE-A3611F4DB106}"/>
              </a:ext>
            </a:extLst>
          </p:cNvPr>
          <p:cNvSpPr>
            <a:spLocks noGrp="1"/>
          </p:cNvSpPr>
          <p:nvPr>
            <p:ph sz="half" idx="2"/>
          </p:nvPr>
        </p:nvSpPr>
        <p:spPr>
          <a:xfrm>
            <a:off x="792480" y="1595120"/>
            <a:ext cx="3759200" cy="4428245"/>
          </a:xfrm>
        </p:spPr>
        <p:txBody>
          <a:bodyPr>
            <a:noAutofit/>
          </a:bodyPr>
          <a:lstStyle/>
          <a:p>
            <a:r>
              <a:rPr lang="en-US" sz="2000" dirty="0">
                <a:latin typeface="Times New Roman" panose="02020603050405020304" pitchFamily="18" charset="0"/>
                <a:cs typeface="Times New Roman" panose="02020603050405020304" pitchFamily="18" charset="0"/>
              </a:rPr>
              <a:t>Chippendale-Bakker and Foster (1996) noted in their study that most women who chose adoption wanted to provide a better life for their child.</a:t>
            </a:r>
          </a:p>
          <a:p>
            <a:r>
              <a:rPr lang="en-US" sz="2000" dirty="0">
                <a:latin typeface="Times New Roman" panose="02020603050405020304" pitchFamily="18" charset="0"/>
                <a:cs typeface="Times New Roman" panose="02020603050405020304" pitchFamily="18" charset="0"/>
              </a:rPr>
              <a:t>Resnick and colleagues (1987; 1990) also identified the baby’s best interest as a primary motivating factor. </a:t>
            </a:r>
          </a:p>
          <a:p>
            <a:r>
              <a:rPr lang="en-US" sz="2000" dirty="0">
                <a:latin typeface="Times New Roman" panose="02020603050405020304" pitchFamily="18" charset="0"/>
                <a:cs typeface="Times New Roman" panose="02020603050405020304" pitchFamily="18" charset="0"/>
              </a:rPr>
              <a:t>Other reasons for deciding to place for adoption reported in the literature include feeling unprepared for parenthood or not feeling ready emotionally, as well as inadequate finances.</a:t>
            </a:r>
          </a:p>
        </p:txBody>
      </p:sp>
      <p:sp>
        <p:nvSpPr>
          <p:cNvPr id="5" name="Content Placeholder 4">
            <a:extLst>
              <a:ext uri="{FF2B5EF4-FFF2-40B4-BE49-F238E27FC236}">
                <a16:creationId xmlns:a16="http://schemas.microsoft.com/office/drawing/2014/main" id="{433CD83E-11FB-44A5-50FA-18AA3B616D76}"/>
              </a:ext>
            </a:extLst>
          </p:cNvPr>
          <p:cNvSpPr>
            <a:spLocks noGrp="1"/>
          </p:cNvSpPr>
          <p:nvPr>
            <p:ph sz="quarter" idx="4"/>
          </p:nvPr>
        </p:nvSpPr>
        <p:spPr>
          <a:xfrm>
            <a:off x="4782159" y="1666240"/>
            <a:ext cx="3284951" cy="4357125"/>
          </a:xfrm>
        </p:spPr>
        <p:txBody>
          <a:bodyPr>
            <a:normAutofit/>
          </a:bodyPr>
          <a:lstStyle/>
          <a:p>
            <a:r>
              <a:rPr lang="en-US" sz="2000" dirty="0" err="1">
                <a:latin typeface="Times New Roman" panose="02020603050405020304" pitchFamily="18" charset="0"/>
                <a:cs typeface="Times New Roman" panose="02020603050405020304" pitchFamily="18" charset="0"/>
              </a:rPr>
              <a:t>Foli</a:t>
            </a:r>
            <a:r>
              <a:rPr lang="en-US" sz="2000" dirty="0">
                <a:latin typeface="Times New Roman" panose="02020603050405020304" pitchFamily="18" charset="0"/>
                <a:cs typeface="Times New Roman" panose="02020603050405020304" pitchFamily="18" charset="0"/>
              </a:rPr>
              <a:t> and colleagues (2012) noted the view of the unwed teenage mother as the prototype of women placing for adoption is more myth than reality with only about 25% of birth mothers fitting into this category. A more accurate typical case scenario for choosing adoption is a woman in her 20s who has other children.</a:t>
            </a:r>
          </a:p>
        </p:txBody>
      </p:sp>
    </p:spTree>
    <p:extLst>
      <p:ext uri="{BB962C8B-B14F-4D97-AF65-F5344CB8AC3E}">
        <p14:creationId xmlns:p14="http://schemas.microsoft.com/office/powerpoint/2010/main" val="3144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F352-E68A-3465-24B6-0FE7B46972C1}"/>
              </a:ext>
            </a:extLst>
          </p:cNvPr>
          <p:cNvSpPr>
            <a:spLocks noGrp="1"/>
          </p:cNvSpPr>
          <p:nvPr>
            <p:ph type="title"/>
          </p:nvPr>
        </p:nvSpPr>
        <p:spPr>
          <a:xfrm>
            <a:off x="1550564" y="928688"/>
            <a:ext cx="9875463" cy="1128332"/>
          </a:xfrm>
        </p:spPr>
        <p:txBody>
          <a:bodyPr/>
          <a:lstStyle/>
          <a:p>
            <a:r>
              <a:rPr lang="en-US" dirty="0"/>
              <a:t>Women’s experiences </a:t>
            </a:r>
            <a:br>
              <a:rPr lang="en-US" dirty="0"/>
            </a:br>
            <a:r>
              <a:rPr lang="en-US" sz="2000" b="0" dirty="0"/>
              <a:t>from Coleman &amp; Garratt (2016)</a:t>
            </a:r>
          </a:p>
        </p:txBody>
      </p:sp>
      <p:sp>
        <p:nvSpPr>
          <p:cNvPr id="3" name="Content Placeholder 2">
            <a:extLst>
              <a:ext uri="{FF2B5EF4-FFF2-40B4-BE49-F238E27FC236}">
                <a16:creationId xmlns:a16="http://schemas.microsoft.com/office/drawing/2014/main" id="{412D32A8-9633-51DF-EAFE-57DDBE4909B5}"/>
              </a:ext>
            </a:extLst>
          </p:cNvPr>
          <p:cNvSpPr>
            <a:spLocks noGrp="1"/>
          </p:cNvSpPr>
          <p:nvPr>
            <p:ph sz="half" idx="2"/>
          </p:nvPr>
        </p:nvSpPr>
        <p:spPr>
          <a:xfrm>
            <a:off x="1239520" y="2357964"/>
            <a:ext cx="7874000" cy="4039581"/>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“Too much to say for the space and time. It was both a painful and wonderful experience. Our daughter was born 2.4.1982, Christian placement, closed adoption. Healthy pregnancy, healthy delivery with minor complication after. . .really blessed with supportive family and friends. Yet the course is very lonely for a birth mother regardless of her support system….There was grief, and it would come in waves. I do not have strong memories of that first year. I think 1 just was taking steps to go forward. We were blessed to share a reunion with our firstborn when she turned about 25 years; remarkable how whole she was - emotionally, physically and spiritually - but that’s the message of redemption! We have an ongoing relationship with her and her hubby, we’ve met some of her family, and share holidays and even the births of our grandchildren. Not without its pain and struggle, but really an amazing journey.”</a:t>
            </a:r>
          </a:p>
        </p:txBody>
      </p:sp>
      <p:sp>
        <p:nvSpPr>
          <p:cNvPr id="5" name="Slide Number Placeholder 4">
            <a:extLst>
              <a:ext uri="{FF2B5EF4-FFF2-40B4-BE49-F238E27FC236}">
                <a16:creationId xmlns:a16="http://schemas.microsoft.com/office/drawing/2014/main" id="{8A08CB1C-4007-573A-5B85-476DCEC15FF6}"/>
              </a:ext>
            </a:extLst>
          </p:cNvPr>
          <p:cNvSpPr>
            <a:spLocks noGrp="1"/>
          </p:cNvSpPr>
          <p:nvPr>
            <p:ph type="sldNum" sz="quarter" idx="10"/>
          </p:nvPr>
        </p:nvSpPr>
        <p:spPr/>
        <p:txBody>
          <a:bodyPr/>
          <a:lstStyle/>
          <a:p>
            <a:fld id="{48F63A3B-78C7-47BE-AE5E-E10140E04643}" type="slidenum">
              <a:rPr lang="en-US" smtClean="0"/>
              <a:pPr/>
              <a:t>14</a:t>
            </a:fld>
            <a:endParaRPr lang="en-US" dirty="0"/>
          </a:p>
        </p:txBody>
      </p:sp>
      <p:pic>
        <p:nvPicPr>
          <p:cNvPr id="11" name="Content Placeholder 10" descr="A person and an old person sitting on a bench looking at a phone&#10;&#10;Description automatically generated">
            <a:extLst>
              <a:ext uri="{FF2B5EF4-FFF2-40B4-BE49-F238E27FC236}">
                <a16:creationId xmlns:a16="http://schemas.microsoft.com/office/drawing/2014/main" id="{FD8B14A1-571E-8801-D9AB-67277D744107}"/>
              </a:ext>
            </a:extLst>
          </p:cNvPr>
          <p:cNvPicPr>
            <a:picLocks noGrp="1" noChangeAspect="1"/>
          </p:cNvPicPr>
          <p:nvPr>
            <p:ph sz="half" idx="15"/>
          </p:nvPr>
        </p:nvPicPr>
        <p:blipFill>
          <a:blip r:embed="rId2"/>
          <a:stretch>
            <a:fillRect/>
          </a:stretch>
        </p:blipFill>
        <p:spPr>
          <a:xfrm>
            <a:off x="9001760" y="2399935"/>
            <a:ext cx="3043238" cy="2474326"/>
          </a:xfrm>
        </p:spPr>
      </p:pic>
    </p:spTree>
    <p:extLst>
      <p:ext uri="{BB962C8B-B14F-4D97-AF65-F5344CB8AC3E}">
        <p14:creationId xmlns:p14="http://schemas.microsoft.com/office/powerpoint/2010/main" val="156789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D4D1-4510-7BBF-30D4-BB4DF3A91202}"/>
              </a:ext>
            </a:extLst>
          </p:cNvPr>
          <p:cNvSpPr>
            <a:spLocks noGrp="1"/>
          </p:cNvSpPr>
          <p:nvPr>
            <p:ph type="title"/>
          </p:nvPr>
        </p:nvSpPr>
        <p:spPr>
          <a:xfrm>
            <a:off x="560103" y="711200"/>
            <a:ext cx="6499794" cy="1746885"/>
          </a:xfrm>
        </p:spPr>
        <p:txBody>
          <a:bodyPr anchor="b">
            <a:normAutofit/>
          </a:bodyPr>
          <a:lstStyle/>
          <a:p>
            <a:r>
              <a:rPr lang="en-US" dirty="0"/>
              <a:t>Women’s experiences </a:t>
            </a:r>
            <a:r>
              <a:rPr lang="en-US" sz="2400" dirty="0"/>
              <a:t>from Coleman &amp; Garratt (2016)</a:t>
            </a:r>
          </a:p>
        </p:txBody>
      </p:sp>
      <p:sp>
        <p:nvSpPr>
          <p:cNvPr id="4" name="Content Placeholder 3">
            <a:extLst>
              <a:ext uri="{FF2B5EF4-FFF2-40B4-BE49-F238E27FC236}">
                <a16:creationId xmlns:a16="http://schemas.microsoft.com/office/drawing/2014/main" id="{BE47464A-FFCB-E889-598E-5B58BC195A96}"/>
              </a:ext>
            </a:extLst>
          </p:cNvPr>
          <p:cNvSpPr>
            <a:spLocks noGrp="1"/>
          </p:cNvSpPr>
          <p:nvPr>
            <p:ph idx="1"/>
          </p:nvPr>
        </p:nvSpPr>
        <p:spPr>
          <a:xfrm>
            <a:off x="894080" y="2763520"/>
            <a:ext cx="5527040" cy="3383280"/>
          </a:xfrm>
        </p:spPr>
        <p:txBody>
          <a:bodyPr>
            <a:noAutofit/>
          </a:bodyPr>
          <a:lstStyle/>
          <a:p>
            <a:pPr>
              <a:lnSpc>
                <a:spcPct val="90000"/>
              </a:lnSpc>
              <a:spcAft>
                <a:spcPts val="600"/>
              </a:spcAft>
            </a:pPr>
            <a:r>
              <a:rPr lang="en-US" i="1" dirty="0">
                <a:latin typeface="Times New Roman" panose="02020603050405020304" pitchFamily="18" charset="0"/>
                <a:cs typeface="Times New Roman" panose="02020603050405020304" pitchFamily="18" charset="0"/>
              </a:rPr>
              <a:t>“The only way I made it thru the pregnancy without getting attached to her was by telling myself 1 was having a baby for them. I knew how hard it would be to go thru all 9 months without having them to be ready for her to be born. I had 3 other children already and knew I could not care for her financially or emotionally. I wanted her to have a father to raise her. I wanted her to live a normal life, not in my chaotic life.”</a:t>
            </a:r>
          </a:p>
        </p:txBody>
      </p:sp>
      <p:pic>
        <p:nvPicPr>
          <p:cNvPr id="7" name="Content Placeholder 6" descr="A silhouette of a pregnant person holding a microphone&#10;&#10;Description automatically generated">
            <a:extLst>
              <a:ext uri="{FF2B5EF4-FFF2-40B4-BE49-F238E27FC236}">
                <a16:creationId xmlns:a16="http://schemas.microsoft.com/office/drawing/2014/main" id="{959B0E59-9918-CAF7-7A86-546781EB3ACA}"/>
              </a:ext>
            </a:extLst>
          </p:cNvPr>
          <p:cNvPicPr>
            <a:picLocks noGrp="1" noChangeAspect="1"/>
          </p:cNvPicPr>
          <p:nvPr>
            <p:ph type="pic" sz="quarter" idx="11"/>
          </p:nvPr>
        </p:nvPicPr>
        <p:blipFill rotWithShape="1">
          <a:blip r:embed="rId2"/>
          <a:srcRect r="-2" b="946"/>
          <a:stretch/>
        </p:blipFill>
        <p:spPr>
          <a:xfrm>
            <a:off x="7414194" y="410780"/>
            <a:ext cx="4344695" cy="6447220"/>
          </a:xfrm>
          <a:noFill/>
        </p:spPr>
      </p:pic>
      <p:sp>
        <p:nvSpPr>
          <p:cNvPr id="3" name="Slide Number Placeholder 2" hidden="1">
            <a:extLst>
              <a:ext uri="{FF2B5EF4-FFF2-40B4-BE49-F238E27FC236}">
                <a16:creationId xmlns:a16="http://schemas.microsoft.com/office/drawing/2014/main" id="{9B5DFDD4-F818-1EE0-A3CF-428D6B44CFAB}"/>
              </a:ext>
            </a:extLst>
          </p:cNvPr>
          <p:cNvSpPr>
            <a:spLocks noGrp="1"/>
          </p:cNvSpPr>
          <p:nvPr>
            <p:ph type="sldNum" sz="quarter" idx="4294967295"/>
          </p:nvPr>
        </p:nvSpPr>
        <p:spPr>
          <a:xfrm>
            <a:off x="10438475" y="457199"/>
            <a:ext cx="987552" cy="471489"/>
          </a:xfrm>
        </p:spPr>
        <p:txBody>
          <a:bodyPr/>
          <a:lstStyle/>
          <a:p>
            <a:pPr>
              <a:spcAft>
                <a:spcPts val="600"/>
              </a:spcAft>
            </a:pPr>
            <a:fld id="{48F63A3B-78C7-47BE-AE5E-E10140E04643}" type="slidenum">
              <a:rPr lang="en-US" smtClean="0"/>
              <a:pPr>
                <a:spcAft>
                  <a:spcPts val="600"/>
                </a:spcAft>
              </a:pPr>
              <a:t>15</a:t>
            </a:fld>
            <a:endParaRPr lang="en-US"/>
          </a:p>
        </p:txBody>
      </p:sp>
    </p:spTree>
    <p:extLst>
      <p:ext uri="{BB962C8B-B14F-4D97-AF65-F5344CB8AC3E}">
        <p14:creationId xmlns:p14="http://schemas.microsoft.com/office/powerpoint/2010/main" val="415234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D1EC-B600-75FF-6058-7491D176AD91}"/>
              </a:ext>
            </a:extLst>
          </p:cNvPr>
          <p:cNvSpPr>
            <a:spLocks noGrp="1"/>
          </p:cNvSpPr>
          <p:nvPr>
            <p:ph type="title"/>
          </p:nvPr>
        </p:nvSpPr>
        <p:spPr/>
        <p:txBody>
          <a:bodyPr/>
          <a:lstStyle/>
          <a:p>
            <a:r>
              <a:rPr lang="en-US" dirty="0"/>
              <a:t>Women’s experiences </a:t>
            </a:r>
            <a:br>
              <a:rPr lang="en-US" dirty="0"/>
            </a:br>
            <a:r>
              <a:rPr lang="en-US" sz="2000" dirty="0"/>
              <a:t>from Coleman &amp; Garratt (2016)</a:t>
            </a:r>
          </a:p>
        </p:txBody>
      </p:sp>
      <p:sp>
        <p:nvSpPr>
          <p:cNvPr id="3" name="Slide Number Placeholder 2">
            <a:extLst>
              <a:ext uri="{FF2B5EF4-FFF2-40B4-BE49-F238E27FC236}">
                <a16:creationId xmlns:a16="http://schemas.microsoft.com/office/drawing/2014/main" id="{BCC709C2-2A65-EF21-22BF-D833567B5145}"/>
              </a:ext>
            </a:extLst>
          </p:cNvPr>
          <p:cNvSpPr>
            <a:spLocks noGrp="1"/>
          </p:cNvSpPr>
          <p:nvPr>
            <p:ph type="sldNum" sz="quarter" idx="10"/>
          </p:nvPr>
        </p:nvSpPr>
        <p:spPr/>
        <p:txBody>
          <a:bodyPr/>
          <a:lstStyle/>
          <a:p>
            <a:fld id="{48F63A3B-78C7-47BE-AE5E-E10140E04643}" type="slidenum">
              <a:rPr lang="en-US" smtClean="0"/>
              <a:pPr/>
              <a:t>16</a:t>
            </a:fld>
            <a:endParaRPr lang="en-US" dirty="0"/>
          </a:p>
        </p:txBody>
      </p:sp>
      <p:sp>
        <p:nvSpPr>
          <p:cNvPr id="4" name="Content Placeholder 3">
            <a:extLst>
              <a:ext uri="{FF2B5EF4-FFF2-40B4-BE49-F238E27FC236}">
                <a16:creationId xmlns:a16="http://schemas.microsoft.com/office/drawing/2014/main" id="{A2961E8A-2F83-248D-27A7-AA1D0276EFFE}"/>
              </a:ext>
            </a:extLst>
          </p:cNvPr>
          <p:cNvSpPr>
            <a:spLocks noGrp="1"/>
          </p:cNvSpPr>
          <p:nvPr>
            <p:ph sz="half" idx="2"/>
          </p:nvPr>
        </p:nvSpPr>
        <p:spPr>
          <a:xfrm>
            <a:off x="914400" y="2407920"/>
            <a:ext cx="3576320" cy="3615445"/>
          </a:xfrm>
        </p:spPr>
        <p:txBody>
          <a:bodyPr>
            <a:noAutofit/>
          </a:bodyPr>
          <a:lstStyle/>
          <a:p>
            <a:r>
              <a:rPr lang="en-US" sz="2400" i="1" dirty="0">
                <a:latin typeface="Times New Roman" panose="02020603050405020304" pitchFamily="18" charset="0"/>
                <a:cs typeface="Times New Roman" panose="02020603050405020304" pitchFamily="18" charset="0"/>
              </a:rPr>
              <a:t>“Even though I didn’t want to place my child for adoption I think if I would have had counseling and some sense of control (choosing the family and even meeting the family) I wouldn’t have experienced such long-term emotional difficulties.” </a:t>
            </a:r>
          </a:p>
        </p:txBody>
      </p:sp>
      <p:pic>
        <p:nvPicPr>
          <p:cNvPr id="7" name="Content Placeholder 6" descr="A close up of a person's eye&#10;&#10;Description automatically generated">
            <a:extLst>
              <a:ext uri="{FF2B5EF4-FFF2-40B4-BE49-F238E27FC236}">
                <a16:creationId xmlns:a16="http://schemas.microsoft.com/office/drawing/2014/main" id="{B7749E0D-2095-36F6-96BC-067ED11FB3BF}"/>
              </a:ext>
            </a:extLst>
          </p:cNvPr>
          <p:cNvPicPr>
            <a:picLocks noGrp="1" noChangeAspect="1"/>
          </p:cNvPicPr>
          <p:nvPr>
            <p:ph sz="quarter" idx="4"/>
          </p:nvPr>
        </p:nvPicPr>
        <p:blipFill>
          <a:blip r:embed="rId2"/>
          <a:stretch>
            <a:fillRect/>
          </a:stretch>
        </p:blipFill>
        <p:spPr>
          <a:xfrm>
            <a:off x="5063284" y="2344740"/>
            <a:ext cx="2932636" cy="3934139"/>
          </a:xfrm>
          <a:effectLst>
            <a:softEdge rad="279400"/>
          </a:effectLst>
        </p:spPr>
      </p:pic>
    </p:spTree>
    <p:extLst>
      <p:ext uri="{BB962C8B-B14F-4D97-AF65-F5344CB8AC3E}">
        <p14:creationId xmlns:p14="http://schemas.microsoft.com/office/powerpoint/2010/main" val="54134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CAAA-C64E-B302-AFA8-BDB2DD8E84D0}"/>
              </a:ext>
            </a:extLst>
          </p:cNvPr>
          <p:cNvSpPr>
            <a:spLocks noGrp="1"/>
          </p:cNvSpPr>
          <p:nvPr>
            <p:ph type="title"/>
          </p:nvPr>
        </p:nvSpPr>
        <p:spPr/>
        <p:txBody>
          <a:bodyPr/>
          <a:lstStyle/>
          <a:p>
            <a:r>
              <a:rPr lang="en-US" dirty="0"/>
              <a:t>Women’s experiences </a:t>
            </a:r>
            <a:br>
              <a:rPr lang="en-US" dirty="0"/>
            </a:br>
            <a:r>
              <a:rPr lang="en-US" sz="2000" dirty="0">
                <a:cs typeface="Times New Roman" panose="02020603050405020304" pitchFamily="18" charset="0"/>
              </a:rPr>
              <a:t>from Coleman &amp; Garratt (2016)</a:t>
            </a:r>
          </a:p>
        </p:txBody>
      </p:sp>
      <p:sp>
        <p:nvSpPr>
          <p:cNvPr id="3" name="Content Placeholder 2">
            <a:extLst>
              <a:ext uri="{FF2B5EF4-FFF2-40B4-BE49-F238E27FC236}">
                <a16:creationId xmlns:a16="http://schemas.microsoft.com/office/drawing/2014/main" id="{9A8DE204-ABB4-18B1-9B83-987FB7924522}"/>
              </a:ext>
            </a:extLst>
          </p:cNvPr>
          <p:cNvSpPr>
            <a:spLocks noGrp="1"/>
          </p:cNvSpPr>
          <p:nvPr>
            <p:ph sz="half" idx="2"/>
          </p:nvPr>
        </p:nvSpPr>
        <p:spPr>
          <a:xfrm>
            <a:off x="3312160" y="2303028"/>
            <a:ext cx="8113865" cy="4026651"/>
          </a:xfrm>
        </p:spPr>
        <p:txBody>
          <a:bodyPr>
            <a:normAutofit/>
          </a:bodyPr>
          <a:lstStyle/>
          <a:p>
            <a:pPr marL="0" indent="0">
              <a:buNone/>
            </a:pPr>
            <a:r>
              <a:rPr lang="en-US" sz="2000" i="1" dirty="0"/>
              <a:t>“The counselor was great to bring some insight. He was gentle, truthful, and non-manipulative. I anticipated grief, and relief. I did not know what to expect from myself, wondered if I was strong enough. It was everything anticipated, and then I found grace far beyond my natural, and healing has been a process. God has been faithful to meet me at every turn.”</a:t>
            </a:r>
          </a:p>
          <a:p>
            <a:pPr marL="0" indent="0">
              <a:buNone/>
            </a:pPr>
            <a:r>
              <a:rPr lang="en-US" sz="2000" i="1" dirty="0"/>
              <a:t>“Better not to get me started -smile. It’s a subject I’m passionate about. I would love to find ways to awaken the beauty of adoption in our communities and especially faith communities to become the broadcast in the life movement about the beauty of life choices in our cause and not the hate of abortion.”</a:t>
            </a:r>
            <a:endParaRPr lang="en-US" sz="2000" dirty="0"/>
          </a:p>
          <a:p>
            <a:pPr marL="0" indent="0">
              <a:buNone/>
            </a:pPr>
            <a:r>
              <a:rPr lang="en-US" sz="2000" i="1" dirty="0"/>
              <a:t>“I’m just so thankful that I didn’t get an abortion. The child I placed for adoption is my world and I’m so thankful to be able to see him happy and grow up.”  </a:t>
            </a:r>
          </a:p>
          <a:p>
            <a:pPr marL="0" indent="0">
              <a:buNone/>
            </a:pPr>
            <a:endParaRPr lang="en-US" dirty="0"/>
          </a:p>
        </p:txBody>
      </p:sp>
      <p:sp>
        <p:nvSpPr>
          <p:cNvPr id="4" name="Slide Number Placeholder 3">
            <a:extLst>
              <a:ext uri="{FF2B5EF4-FFF2-40B4-BE49-F238E27FC236}">
                <a16:creationId xmlns:a16="http://schemas.microsoft.com/office/drawing/2014/main" id="{EE88B535-4449-B171-2D27-D775A7BA35A9}"/>
              </a:ext>
            </a:extLst>
          </p:cNvPr>
          <p:cNvSpPr>
            <a:spLocks noGrp="1"/>
          </p:cNvSpPr>
          <p:nvPr>
            <p:ph type="sldNum" sz="quarter" idx="10"/>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25231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8AE7-AC05-38AA-FC01-A4D3A3CCA789}"/>
              </a:ext>
            </a:extLst>
          </p:cNvPr>
          <p:cNvSpPr>
            <a:spLocks noGrp="1"/>
          </p:cNvSpPr>
          <p:nvPr>
            <p:ph type="title"/>
          </p:nvPr>
        </p:nvSpPr>
        <p:spPr>
          <a:xfrm>
            <a:off x="4470400" y="1849074"/>
            <a:ext cx="6959600" cy="244503"/>
          </a:xfrm>
        </p:spPr>
        <p:txBody>
          <a:bodyPr/>
          <a:lstStyle/>
          <a:p>
            <a:br>
              <a:rPr lang="en-US" dirty="0"/>
            </a:br>
            <a:r>
              <a:rPr lang="en-US" sz="3600" dirty="0"/>
              <a:t>Psychological and Behavioral Adjustment of Birth Mothers</a:t>
            </a:r>
          </a:p>
        </p:txBody>
      </p:sp>
      <p:sp>
        <p:nvSpPr>
          <p:cNvPr id="3" name="Slide Number Placeholder 2">
            <a:extLst>
              <a:ext uri="{FF2B5EF4-FFF2-40B4-BE49-F238E27FC236}">
                <a16:creationId xmlns:a16="http://schemas.microsoft.com/office/drawing/2014/main" id="{B5E0FA18-4746-458F-2D2D-B5F0FD85FFEB}"/>
              </a:ext>
            </a:extLst>
          </p:cNvPr>
          <p:cNvSpPr>
            <a:spLocks noGrp="1"/>
          </p:cNvSpPr>
          <p:nvPr>
            <p:ph type="sldNum" sz="quarter" idx="12"/>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151142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8F8E-C97E-1BF1-FEA1-930B2ADCCEF2}"/>
              </a:ext>
            </a:extLst>
          </p:cNvPr>
          <p:cNvSpPr>
            <a:spLocks noGrp="1"/>
          </p:cNvSpPr>
          <p:nvPr>
            <p:ph type="title"/>
          </p:nvPr>
        </p:nvSpPr>
        <p:spPr/>
        <p:txBody>
          <a:bodyPr/>
          <a:lstStyle/>
          <a:p>
            <a:r>
              <a:rPr lang="en-US" dirty="0"/>
              <a:t>Psychological and Behavioral Adjustment of Birth Mothers</a:t>
            </a:r>
          </a:p>
        </p:txBody>
      </p:sp>
      <p:sp>
        <p:nvSpPr>
          <p:cNvPr id="3" name="Content Placeholder 2">
            <a:extLst>
              <a:ext uri="{FF2B5EF4-FFF2-40B4-BE49-F238E27FC236}">
                <a16:creationId xmlns:a16="http://schemas.microsoft.com/office/drawing/2014/main" id="{D51D3BBC-14D7-3A38-C5F1-A3CC43931775}"/>
              </a:ext>
            </a:extLst>
          </p:cNvPr>
          <p:cNvSpPr>
            <a:spLocks noGrp="1"/>
          </p:cNvSpPr>
          <p:nvPr>
            <p:ph sz="quarter" idx="4"/>
          </p:nvPr>
        </p:nvSpPr>
        <p:spPr>
          <a:xfrm>
            <a:off x="650240" y="2070059"/>
            <a:ext cx="11267439" cy="4194565"/>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Birth mothers who experience grief and difficulty may specifically report feelings of loss, sadness/depression, guilt, remorse, and anger (Burnell &amp; Norfleet, 1979; Kelly, 1999; Triseliotis, Feast &amp; Kyle, 2005; </a:t>
            </a:r>
            <a:r>
              <a:rPr lang="en-US" sz="2000" dirty="0" err="1">
                <a:latin typeface="Times New Roman" panose="02020603050405020304" pitchFamily="18" charset="0"/>
                <a:cs typeface="Times New Roman" panose="02020603050405020304" pitchFamily="18" charset="0"/>
              </a:rPr>
              <a:t>Winges</a:t>
            </a:r>
            <a:r>
              <a:rPr lang="en-US" sz="2000" dirty="0">
                <a:latin typeface="Times New Roman" panose="02020603050405020304" pitchFamily="18" charset="0"/>
                <a:cs typeface="Times New Roman" panose="02020603050405020304" pitchFamily="18" charset="0"/>
              </a:rPr>
              <a:t> et al., 1998). </a:t>
            </a:r>
          </a:p>
          <a:p>
            <a:pPr marL="0" indent="0">
              <a:buNone/>
            </a:pPr>
            <a:r>
              <a:rPr lang="en-US" sz="2000" dirty="0">
                <a:latin typeface="Times New Roman" panose="02020603050405020304" pitchFamily="18" charset="0"/>
                <a:cs typeface="Times New Roman" panose="02020603050405020304" pitchFamily="18" charset="0"/>
              </a:rPr>
              <a:t>Symptoms of Post-Traumatic Stress Disorder (PTSD) and self-destructive behaviors, including substance abuse and eating disorders were reported by Jones (1993) based on in-depth interviews of U.S. women. Jones also reported self-esteem issues involving feelings of powerlessness, worthlessness, and victimization. </a:t>
            </a:r>
          </a:p>
          <a:p>
            <a:pPr marL="0" indent="0">
              <a:buNone/>
            </a:pPr>
            <a:r>
              <a:rPr lang="en-US" sz="2000" dirty="0">
                <a:latin typeface="Times New Roman" panose="02020603050405020304" pitchFamily="18" charset="0"/>
                <a:cs typeface="Times New Roman" panose="02020603050405020304" pitchFamily="18" charset="0"/>
              </a:rPr>
              <a:t>Subsequent marital problems have been associated with placement of a child for adoption ((</a:t>
            </a:r>
            <a:r>
              <a:rPr lang="en-US" sz="2000" dirty="0" err="1">
                <a:latin typeface="Times New Roman" panose="02020603050405020304" pitchFamily="18" charset="0"/>
                <a:cs typeface="Times New Roman" panose="02020603050405020304" pitchFamily="18" charset="0"/>
              </a:rPr>
              <a:t>Deykin</a:t>
            </a:r>
            <a:r>
              <a:rPr lang="en-US" sz="2000" dirty="0">
                <a:latin typeface="Times New Roman" panose="02020603050405020304" pitchFamily="18" charset="0"/>
                <a:cs typeface="Times New Roman" panose="02020603050405020304" pitchFamily="18" charset="0"/>
              </a:rPr>
              <a:t>, Campbell, &amp; Patti, 1984).</a:t>
            </a:r>
          </a:p>
          <a:p>
            <a:pPr marL="0" indent="0">
              <a:buNone/>
            </a:pPr>
            <a:r>
              <a:rPr lang="en-US" sz="2000" dirty="0">
                <a:latin typeface="Times New Roman" panose="02020603050405020304" pitchFamily="18" charset="0"/>
                <a:cs typeface="Times New Roman" panose="02020603050405020304" pitchFamily="18" charset="0"/>
              </a:rPr>
              <a:t>Wiley and Baden (2005) commented that unresolved grief, isolation, relationship difficulties, and trauma are sometimes observed among women who place for adoption. However, Wiley and Baden noted that there are also studies indicating that some birth mothers, who choose adoption fare better than those who decide to keep their infants on external criteria of well-being, such as high school graduation rates. </a:t>
            </a:r>
          </a:p>
        </p:txBody>
      </p:sp>
      <p:sp>
        <p:nvSpPr>
          <p:cNvPr id="4" name="Slide Number Placeholder 3">
            <a:extLst>
              <a:ext uri="{FF2B5EF4-FFF2-40B4-BE49-F238E27FC236}">
                <a16:creationId xmlns:a16="http://schemas.microsoft.com/office/drawing/2014/main" id="{154D045F-C715-92E7-F663-47BEA13C025C}"/>
              </a:ext>
            </a:extLst>
          </p:cNvPr>
          <p:cNvSpPr>
            <a:spLocks noGrp="1"/>
          </p:cNvSpPr>
          <p:nvPr>
            <p:ph type="sldNum" sz="quarter" idx="10"/>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16217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br>
              <a:rPr lang="en-US" sz="2800" dirty="0">
                <a:effectLst/>
                <a:latin typeface="Times New Roman" panose="02020603050405020304" pitchFamily="18" charset="0"/>
                <a:ea typeface="Calibri" panose="020F0502020204030204" pitchFamily="34" charset="0"/>
              </a:rPr>
            </a:br>
            <a:br>
              <a:rPr lang="en-US" sz="2800" dirty="0">
                <a:effectLst/>
                <a:latin typeface="Times New Roman" panose="02020603050405020304" pitchFamily="18" charset="0"/>
                <a:ea typeface="Calibri" panose="020F0502020204030204" pitchFamily="34" charset="0"/>
              </a:rPr>
            </a:br>
            <a:r>
              <a:rPr lang="en-US" dirty="0">
                <a:effectLst/>
                <a:latin typeface="Times New Roman" panose="02020603050405020304" pitchFamily="18" charset="0"/>
                <a:ea typeface="Calibri" panose="020F0502020204030204" pitchFamily="34" charset="0"/>
              </a:rPr>
              <a:t>Birthmothers in the adoption triad: </a:t>
            </a:r>
            <a:r>
              <a:rPr lang="en-US" dirty="0">
                <a:latin typeface="Times New Roman" panose="02020603050405020304" pitchFamily="18" charset="0"/>
                <a:ea typeface="Calibri" panose="020F0502020204030204" pitchFamily="34" charset="0"/>
              </a:rPr>
              <a:t>Psychological Adjustment</a:t>
            </a:r>
            <a:r>
              <a:rPr lang="en-US"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220243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8F8E-C97E-1BF1-FEA1-930B2ADCCEF2}"/>
              </a:ext>
            </a:extLst>
          </p:cNvPr>
          <p:cNvSpPr>
            <a:spLocks noGrp="1"/>
          </p:cNvSpPr>
          <p:nvPr>
            <p:ph type="title"/>
          </p:nvPr>
        </p:nvSpPr>
        <p:spPr>
          <a:xfrm>
            <a:off x="914400" y="1057274"/>
            <a:ext cx="10511627" cy="1012785"/>
          </a:xfrm>
        </p:spPr>
        <p:txBody>
          <a:bodyPr anchor="b">
            <a:normAutofit/>
          </a:bodyPr>
          <a:lstStyle/>
          <a:p>
            <a:pPr>
              <a:lnSpc>
                <a:spcPct val="90000"/>
              </a:lnSpc>
            </a:pPr>
            <a:r>
              <a:rPr lang="en-US" dirty="0"/>
              <a:t>Psychological and Behavioral Adjustment of Birth Mothers</a:t>
            </a:r>
          </a:p>
        </p:txBody>
      </p:sp>
      <p:sp>
        <p:nvSpPr>
          <p:cNvPr id="4" name="Slide Number Placeholder 3">
            <a:extLst>
              <a:ext uri="{FF2B5EF4-FFF2-40B4-BE49-F238E27FC236}">
                <a16:creationId xmlns:a16="http://schemas.microsoft.com/office/drawing/2014/main" id="{154D045F-C715-92E7-F663-47BEA13C025C}"/>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20</a:t>
            </a:fld>
            <a:endParaRPr lang="en-US"/>
          </a:p>
        </p:txBody>
      </p:sp>
      <p:graphicFrame>
        <p:nvGraphicFramePr>
          <p:cNvPr id="7" name="Content Placeholder 2">
            <a:extLst>
              <a:ext uri="{FF2B5EF4-FFF2-40B4-BE49-F238E27FC236}">
                <a16:creationId xmlns:a16="http://schemas.microsoft.com/office/drawing/2014/main" id="{04619CFC-CAA7-92D0-6E75-36E4C01C67F7}"/>
              </a:ext>
            </a:extLst>
          </p:cNvPr>
          <p:cNvGraphicFramePr>
            <a:graphicFrameLocks noGrp="1"/>
          </p:cNvGraphicFramePr>
          <p:nvPr>
            <p:ph sz="quarter" idx="4"/>
            <p:extLst>
              <p:ext uri="{D42A27DB-BD31-4B8C-83A1-F6EECF244321}">
                <p14:modId xmlns:p14="http://schemas.microsoft.com/office/powerpoint/2010/main" val="3046147747"/>
              </p:ext>
            </p:extLst>
          </p:nvPr>
        </p:nvGraphicFramePr>
        <p:xfrm>
          <a:off x="914400" y="2316067"/>
          <a:ext cx="10511627" cy="3948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18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A3ED-CB33-3A0A-600A-86E5EC7E07E6}"/>
              </a:ext>
            </a:extLst>
          </p:cNvPr>
          <p:cNvSpPr>
            <a:spLocks noGrp="1"/>
          </p:cNvSpPr>
          <p:nvPr>
            <p:ph type="title"/>
          </p:nvPr>
        </p:nvSpPr>
        <p:spPr>
          <a:xfrm>
            <a:off x="1066800" y="1057274"/>
            <a:ext cx="10359227" cy="1106806"/>
          </a:xfrm>
        </p:spPr>
        <p:txBody>
          <a:bodyPr/>
          <a:lstStyle/>
          <a:p>
            <a:r>
              <a:rPr lang="en-US" dirty="0"/>
              <a:t>Psychological and Behavioral Adjustment of Birth Mothers</a:t>
            </a:r>
          </a:p>
        </p:txBody>
      </p:sp>
      <p:sp>
        <p:nvSpPr>
          <p:cNvPr id="3" name="Content Placeholder 2">
            <a:extLst>
              <a:ext uri="{FF2B5EF4-FFF2-40B4-BE49-F238E27FC236}">
                <a16:creationId xmlns:a16="http://schemas.microsoft.com/office/drawing/2014/main" id="{85B67A7A-51A4-C1D5-4E04-BE54322BCA17}"/>
              </a:ext>
            </a:extLst>
          </p:cNvPr>
          <p:cNvSpPr>
            <a:spLocks noGrp="1"/>
          </p:cNvSpPr>
          <p:nvPr>
            <p:ph sz="quarter" idx="4"/>
          </p:nvPr>
        </p:nvSpPr>
        <p:spPr>
          <a:xfrm>
            <a:off x="782320" y="2316067"/>
            <a:ext cx="10643707" cy="3948557"/>
          </a:xfrm>
        </p:spPr>
        <p:txBody>
          <a:bodyPr>
            <a:normAutofit/>
          </a:bodyPr>
          <a:lstStyle/>
          <a:p>
            <a:pPr marL="0" indent="0">
              <a:buNone/>
            </a:pPr>
            <a:r>
              <a:rPr lang="en-US" sz="1800" dirty="0"/>
              <a:t>Roles (2007) contends that grief of birth mothers is similar, but not identical to other types of grief. </a:t>
            </a:r>
          </a:p>
          <a:p>
            <a:pPr marL="0" indent="0">
              <a:buNone/>
            </a:pPr>
            <a:r>
              <a:rPr lang="en-US" sz="1800" dirty="0"/>
              <a:t>She has identified phases leading to resolution in birth mothers:</a:t>
            </a:r>
          </a:p>
          <a:p>
            <a:r>
              <a:rPr lang="en-US" dirty="0"/>
              <a:t>N</a:t>
            </a:r>
            <a:r>
              <a:rPr lang="en-US" sz="1800" dirty="0"/>
              <a:t>umbness and denial</a:t>
            </a:r>
          </a:p>
          <a:p>
            <a:r>
              <a:rPr lang="en-US" dirty="0"/>
              <a:t>E</a:t>
            </a:r>
            <a:r>
              <a:rPr lang="en-US" sz="1800" dirty="0"/>
              <a:t>ruption of feelings</a:t>
            </a:r>
          </a:p>
          <a:p>
            <a:r>
              <a:rPr lang="en-US" dirty="0"/>
              <a:t>A</a:t>
            </a:r>
            <a:r>
              <a:rPr lang="en-US" sz="1800" dirty="0"/>
              <a:t>cceptance</a:t>
            </a:r>
          </a:p>
          <a:p>
            <a:r>
              <a:rPr lang="en-US" dirty="0"/>
              <a:t>A</a:t>
            </a:r>
            <a:r>
              <a:rPr lang="en-US" sz="1800" dirty="0"/>
              <a:t>ccommodation to and living with uncertainty.</a:t>
            </a:r>
          </a:p>
          <a:p>
            <a:r>
              <a:rPr lang="en-US" sz="1800" dirty="0"/>
              <a:t>Re-evaluating and rebuilding </a:t>
            </a:r>
          </a:p>
          <a:p>
            <a:pPr marL="0" indent="0">
              <a:buNone/>
            </a:pPr>
            <a:r>
              <a:rPr lang="en-US" dirty="0"/>
              <a:t>Other</a:t>
            </a:r>
            <a:r>
              <a:rPr lang="en-US" sz="1800" dirty="0"/>
              <a:t> authors have likewise emphasized the need to acknowledge and validate the loss to work through the grief process (Robinson, 2001; Soil &amp; </a:t>
            </a:r>
            <a:r>
              <a:rPr lang="en-US" sz="1800" dirty="0" err="1"/>
              <a:t>Buterbaugh</a:t>
            </a:r>
            <a:r>
              <a:rPr lang="en-US" sz="1800" dirty="0"/>
              <a:t>, 2005). This may begin with the birth mother holding her child, explaining her reasons for choosing adoption, and verbalizing her wishes for her child’s future (2009). </a:t>
            </a:r>
            <a:endParaRPr lang="en-US" sz="18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64EA5F8-96F0-CA4C-9C6B-6DFFAB79A687}"/>
              </a:ext>
            </a:extLst>
          </p:cNvPr>
          <p:cNvSpPr>
            <a:spLocks noGrp="1"/>
          </p:cNvSpPr>
          <p:nvPr>
            <p:ph type="sldNum" sz="quarter" idx="10"/>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346795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CD64-08D3-9C9C-4635-4FF319502854}"/>
              </a:ext>
            </a:extLst>
          </p:cNvPr>
          <p:cNvSpPr>
            <a:spLocks noGrp="1"/>
          </p:cNvSpPr>
          <p:nvPr>
            <p:ph type="title"/>
          </p:nvPr>
        </p:nvSpPr>
        <p:spPr/>
        <p:txBody>
          <a:bodyPr/>
          <a:lstStyle/>
          <a:p>
            <a:r>
              <a:rPr lang="en-US" sz="2800" dirty="0"/>
              <a:t>Psychological and Behavioral Adjustment of Birth Mothers</a:t>
            </a:r>
          </a:p>
        </p:txBody>
      </p:sp>
      <p:sp>
        <p:nvSpPr>
          <p:cNvPr id="3" name="Content Placeholder 2">
            <a:extLst>
              <a:ext uri="{FF2B5EF4-FFF2-40B4-BE49-F238E27FC236}">
                <a16:creationId xmlns:a16="http://schemas.microsoft.com/office/drawing/2014/main" id="{FF6A6247-08F2-ADBC-1E7D-722D482AE09D}"/>
              </a:ext>
            </a:extLst>
          </p:cNvPr>
          <p:cNvSpPr>
            <a:spLocks noGrp="1"/>
          </p:cNvSpPr>
          <p:nvPr>
            <p:ph sz="half" idx="15"/>
          </p:nvPr>
        </p:nvSpPr>
        <p:spPr>
          <a:xfrm>
            <a:off x="914400" y="2303028"/>
            <a:ext cx="3763950" cy="4144192"/>
          </a:xfrm>
        </p:spPr>
        <p:txBody>
          <a:bodyPr>
            <a:noAutofit/>
          </a:bodyPr>
          <a:lstStyle/>
          <a:p>
            <a:pPr marL="0" indent="0">
              <a:buNone/>
            </a:pPr>
            <a:r>
              <a:rPr lang="en-US" sz="2400" dirty="0"/>
              <a:t>Brodzinsky (1990) suggested that healthy grieving for birth parents is optimized when they discuss and express their grief in a nonjudgmental, supportive environment and are engage in a ritual marking or commemorating the loss of the child. </a:t>
            </a:r>
          </a:p>
        </p:txBody>
      </p:sp>
      <p:sp>
        <p:nvSpPr>
          <p:cNvPr id="4" name="Content Placeholder 3">
            <a:extLst>
              <a:ext uri="{FF2B5EF4-FFF2-40B4-BE49-F238E27FC236}">
                <a16:creationId xmlns:a16="http://schemas.microsoft.com/office/drawing/2014/main" id="{7DBDECF6-CFD0-4DB0-E1B2-8F7327D81102}"/>
              </a:ext>
            </a:extLst>
          </p:cNvPr>
          <p:cNvSpPr>
            <a:spLocks noGrp="1"/>
          </p:cNvSpPr>
          <p:nvPr>
            <p:ph sz="half" idx="1"/>
          </p:nvPr>
        </p:nvSpPr>
        <p:spPr/>
        <p:txBody>
          <a:bodyPr>
            <a:normAutofit/>
          </a:bodyPr>
          <a:lstStyle/>
          <a:p>
            <a:r>
              <a:rPr lang="en-US" sz="2400" dirty="0"/>
              <a:t>Brodzinsky also noted that an opportunity for reorganization leading to understanding of the situation and the roles of everyone involved is beneficial to the final stages of grief work.</a:t>
            </a:r>
          </a:p>
        </p:txBody>
      </p:sp>
      <p:pic>
        <p:nvPicPr>
          <p:cNvPr id="8" name="Picture Placeholder 7" descr="A person sitting on a couch with her hands together&#10;&#10;Description automatically generated">
            <a:extLst>
              <a:ext uri="{FF2B5EF4-FFF2-40B4-BE49-F238E27FC236}">
                <a16:creationId xmlns:a16="http://schemas.microsoft.com/office/drawing/2014/main" id="{3C552458-8C1D-B9A1-10FC-5AF65F706DCC}"/>
              </a:ext>
            </a:extLst>
          </p:cNvPr>
          <p:cNvPicPr>
            <a:picLocks noGrp="1" noChangeAspect="1"/>
          </p:cNvPicPr>
          <p:nvPr>
            <p:ph type="pic" sz="quarter" idx="14"/>
          </p:nvPr>
        </p:nvPicPr>
        <p:blipFill>
          <a:blip r:embed="rId2"/>
          <a:srcRect l="31916" r="31916"/>
          <a:stretch>
            <a:fillRect/>
          </a:stretch>
        </p:blipFill>
        <p:spPr>
          <a:xfrm>
            <a:off x="8757164" y="508194"/>
            <a:ext cx="3202545" cy="5892607"/>
          </a:xfrm>
          <a:effectLst>
            <a:softEdge rad="114300"/>
          </a:effectLst>
        </p:spPr>
      </p:pic>
      <p:sp>
        <p:nvSpPr>
          <p:cNvPr id="6" name="Slide Number Placeholder 5">
            <a:extLst>
              <a:ext uri="{FF2B5EF4-FFF2-40B4-BE49-F238E27FC236}">
                <a16:creationId xmlns:a16="http://schemas.microsoft.com/office/drawing/2014/main" id="{D4610FDD-4380-779A-7470-863B2E95A248}"/>
              </a:ext>
            </a:extLst>
          </p:cNvPr>
          <p:cNvSpPr>
            <a:spLocks noGrp="1"/>
          </p:cNvSpPr>
          <p:nvPr>
            <p:ph type="sldNum" sz="quarter" idx="10"/>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3597742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8488-C882-D9A2-46C1-552F0C12DA45}"/>
              </a:ext>
            </a:extLst>
          </p:cNvPr>
          <p:cNvSpPr>
            <a:spLocks noGrp="1"/>
          </p:cNvSpPr>
          <p:nvPr>
            <p:ph type="ctrTitle"/>
          </p:nvPr>
        </p:nvSpPr>
        <p:spPr>
          <a:xfrm>
            <a:off x="914401" y="711201"/>
            <a:ext cx="6136638" cy="2560320"/>
          </a:xfrm>
        </p:spPr>
        <p:txBody>
          <a:bodyPr/>
          <a:lstStyle/>
          <a:p>
            <a:r>
              <a:rPr lang="en-US" sz="2400" dirty="0"/>
              <a:t>“Adoption created out of necessity and love is an ocean of grief mixed with the wild desire to move forward. We have to feel it all.”</a:t>
            </a:r>
            <a:br>
              <a:rPr lang="en-US" sz="2400" dirty="0"/>
            </a:br>
            <a:br>
              <a:rPr lang="en-US" sz="2400" dirty="0"/>
            </a:br>
            <a:r>
              <a:rPr lang="en-US" sz="2400" dirty="0"/>
              <a:t>– Anne Heffron</a:t>
            </a:r>
          </a:p>
        </p:txBody>
      </p:sp>
      <p:sp>
        <p:nvSpPr>
          <p:cNvPr id="3" name="Subtitle 2">
            <a:extLst>
              <a:ext uri="{FF2B5EF4-FFF2-40B4-BE49-F238E27FC236}">
                <a16:creationId xmlns:a16="http://schemas.microsoft.com/office/drawing/2014/main" id="{46C7646F-1B03-8918-987A-B61BEAD757A5}"/>
              </a:ext>
            </a:extLst>
          </p:cNvPr>
          <p:cNvSpPr>
            <a:spLocks noGrp="1"/>
          </p:cNvSpPr>
          <p:nvPr>
            <p:ph type="subTitle" idx="1"/>
          </p:nvPr>
        </p:nvSpPr>
        <p:spPr/>
        <p:txBody>
          <a:bodyPr/>
          <a:lstStyle/>
          <a:p>
            <a:pPr algn="l"/>
            <a:r>
              <a:rPr lang="en-US" b="1" i="0" dirty="0">
                <a:solidFill>
                  <a:schemeClr val="accent6">
                    <a:lumMod val="75000"/>
                  </a:schemeClr>
                </a:solidFill>
                <a:effectLst/>
                <a:highlight>
                  <a:srgbClr val="FFFFFF"/>
                </a:highlight>
                <a:latin typeface="Work Sans" pitchFamily="2" charset="0"/>
              </a:rPr>
              <a:t>“A child born to another woman calls me mom. The magnitude of that tragedy and the depth of that privilege are not lost on me.”</a:t>
            </a:r>
          </a:p>
          <a:p>
            <a:pPr algn="l"/>
            <a:r>
              <a:rPr lang="en-US" b="0" i="0" dirty="0">
                <a:solidFill>
                  <a:schemeClr val="accent6">
                    <a:lumMod val="75000"/>
                  </a:schemeClr>
                </a:solidFill>
                <a:effectLst/>
                <a:highlight>
                  <a:srgbClr val="FFFFFF"/>
                </a:highlight>
                <a:latin typeface="Work Sans" pitchFamily="2" charset="0"/>
              </a:rPr>
              <a:t>– Jody Landers</a:t>
            </a:r>
          </a:p>
          <a:p>
            <a:endParaRPr lang="en-US" dirty="0"/>
          </a:p>
        </p:txBody>
      </p:sp>
      <p:sp>
        <p:nvSpPr>
          <p:cNvPr id="5" name="TextBox 4">
            <a:extLst>
              <a:ext uri="{FF2B5EF4-FFF2-40B4-BE49-F238E27FC236}">
                <a16:creationId xmlns:a16="http://schemas.microsoft.com/office/drawing/2014/main" id="{7BD2270A-B573-A679-AAC7-1B1BA3E6331B}"/>
              </a:ext>
            </a:extLst>
          </p:cNvPr>
          <p:cNvSpPr txBox="1"/>
          <p:nvPr/>
        </p:nvSpPr>
        <p:spPr>
          <a:xfrm>
            <a:off x="8412480" y="1859280"/>
            <a:ext cx="3129280" cy="3170099"/>
          </a:xfrm>
          <a:prstGeom prst="rect">
            <a:avLst/>
          </a:prstGeom>
          <a:noFill/>
        </p:spPr>
        <p:txBody>
          <a:bodyPr wrap="square">
            <a:spAutoFit/>
          </a:bodyPr>
          <a:lstStyle/>
          <a:p>
            <a:pPr algn="l"/>
            <a:r>
              <a:rPr lang="en-US" sz="2000" b="1" i="0" dirty="0">
                <a:solidFill>
                  <a:schemeClr val="accent6">
                    <a:lumMod val="75000"/>
                  </a:schemeClr>
                </a:solidFill>
                <a:effectLst/>
                <a:highlight>
                  <a:srgbClr val="FFFFFF"/>
                </a:highlight>
                <a:latin typeface="Work Sans" pitchFamily="2" charset="0"/>
              </a:rPr>
              <a:t>“[Adoption] carries the added dimension of connection not only to your own tribe but beyond, widening the scope of what constitutes love, ties, and family. It is the larger embrace.”</a:t>
            </a:r>
          </a:p>
          <a:p>
            <a:pPr algn="l"/>
            <a:r>
              <a:rPr lang="en-US" sz="2000" b="0" i="0" dirty="0">
                <a:solidFill>
                  <a:schemeClr val="accent6">
                    <a:lumMod val="75000"/>
                  </a:schemeClr>
                </a:solidFill>
                <a:effectLst/>
                <a:highlight>
                  <a:srgbClr val="FFFFFF"/>
                </a:highlight>
                <a:latin typeface="Work Sans" pitchFamily="2" charset="0"/>
              </a:rPr>
              <a:t>– Isabella Rossellini</a:t>
            </a:r>
          </a:p>
        </p:txBody>
      </p:sp>
    </p:spTree>
    <p:extLst>
      <p:ext uri="{BB962C8B-B14F-4D97-AF65-F5344CB8AC3E}">
        <p14:creationId xmlns:p14="http://schemas.microsoft.com/office/powerpoint/2010/main" val="267410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36D1F-5925-86E0-76FE-D0B00B3D356A}"/>
              </a:ext>
            </a:extLst>
          </p:cNvPr>
          <p:cNvSpPr>
            <a:spLocks noGrp="1"/>
          </p:cNvSpPr>
          <p:nvPr>
            <p:ph type="sldNum" sz="quarter" idx="12"/>
          </p:nvPr>
        </p:nvSpPr>
        <p:spPr/>
        <p:txBody>
          <a:bodyPr/>
          <a:lstStyle/>
          <a:p>
            <a:fld id="{48F63A3B-78C7-47BE-AE5E-E10140E04643}" type="slidenum">
              <a:rPr lang="en-US" smtClean="0"/>
              <a:pPr/>
              <a:t>24</a:t>
            </a:fld>
            <a:endParaRPr lang="en-US" dirty="0"/>
          </a:p>
        </p:txBody>
      </p:sp>
      <p:sp>
        <p:nvSpPr>
          <p:cNvPr id="4" name="TextBox 3">
            <a:extLst>
              <a:ext uri="{FF2B5EF4-FFF2-40B4-BE49-F238E27FC236}">
                <a16:creationId xmlns:a16="http://schemas.microsoft.com/office/drawing/2014/main" id="{3C93EEA8-8863-07FF-B932-E76EEBF81429}"/>
              </a:ext>
            </a:extLst>
          </p:cNvPr>
          <p:cNvSpPr txBox="1"/>
          <p:nvPr/>
        </p:nvSpPr>
        <p:spPr>
          <a:xfrm>
            <a:off x="518160" y="277560"/>
            <a:ext cx="11155680" cy="6302879"/>
          </a:xfrm>
          <a:prstGeom prst="rect">
            <a:avLst/>
          </a:prstGeom>
          <a:noFill/>
        </p:spPr>
        <p:txBody>
          <a:bodyPr wrap="square">
            <a:spAutoFit/>
          </a:bodyPr>
          <a:lstStyle/>
          <a:p>
            <a:pPr marL="0" marR="0" algn="ctr">
              <a:lnSpc>
                <a:spcPct val="115000"/>
              </a:lnSpc>
              <a:spcBef>
                <a:spcPts val="0"/>
              </a:spcBef>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p>
          <a:p>
            <a:pPr marL="0" marR="0">
              <a:lnSpc>
                <a:spcPct val="115000"/>
              </a:lnSpc>
              <a:spcBef>
                <a:spcPts val="0"/>
              </a:spcBef>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Aloi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J. A. (2009). Nursing the disenfranchised: women who have relinquished an infant for adoption. Journal of psychiatric and mental health nursing, 16(1), 27–31.</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Brodzinsky, A. B. (1990). Surrendering an infant for adoption: The birthmother experience. In D. M. Brodzinsky &amp; M. D. Schechter (Eds.), The psychology of adoption (pp. 295–315). Oxford University Press.</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Burnell, G. M., Norfleet, M.  A. (1979). Women who place their infant up for adoption: A pilot study. Parent Counseling and Health Education, 1, 169-172.</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Chippindale-Bakker, V., &amp; Foster, L. (1996). Adoption in the 1990s: Sociodemographic determinants of biological parents choosing adoption. Child Welfare: Journal of Policy, Practice, and Program, 75(4), 337–355.</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Coleman, P. K., &amp; Garratt, D. (2016). From birth mothers to first mothers: toward a compassionate understanding of the life-long act of adoption placement. Issues in law &amp; medicine, 31(2), 139–163.</a:t>
            </a:r>
          </a:p>
          <a:p>
            <a:pPr marL="0" marR="0">
              <a:lnSpc>
                <a:spcPct val="115000"/>
              </a:lnSpc>
              <a:spcBef>
                <a:spcPts val="0"/>
              </a:spcBef>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Deykin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E. Y., Campbell, L., &amp; Patti, P. (1984). The postadoption experience of surrendering parents. </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American Journal of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Orthopsychiatry</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54(2), 271–280.</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Doka, K. J. (2002). Disenfranchised grief: New directions, challenges, and strategies for practice. Research Press, Champaign, IL. </a:t>
            </a:r>
          </a:p>
          <a:p>
            <a:pPr marL="0" marR="0">
              <a:lnSpc>
                <a:spcPct val="115000"/>
              </a:lnSpc>
              <a:spcBef>
                <a:spcPts val="0"/>
              </a:spcBef>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Foli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KJ, South SC, Lim E. Rates and predictors of postadoption depression in adoptive mothers: Moving toward theory. Advances in Nursing Science. 2012; 35(1): 51- 63.</a:t>
            </a:r>
          </a:p>
        </p:txBody>
      </p:sp>
    </p:spTree>
    <p:extLst>
      <p:ext uri="{BB962C8B-B14F-4D97-AF65-F5344CB8AC3E}">
        <p14:creationId xmlns:p14="http://schemas.microsoft.com/office/powerpoint/2010/main" val="271281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9AE5CE-00EF-F195-A126-73317CE43EDC}"/>
              </a:ext>
            </a:extLst>
          </p:cNvPr>
          <p:cNvSpPr>
            <a:spLocks noGrp="1"/>
          </p:cNvSpPr>
          <p:nvPr>
            <p:ph type="sldNum" sz="quarter" idx="12"/>
          </p:nvPr>
        </p:nvSpPr>
        <p:spPr/>
        <p:txBody>
          <a:bodyPr/>
          <a:lstStyle/>
          <a:p>
            <a:fld id="{48F63A3B-78C7-47BE-AE5E-E10140E04643}" type="slidenum">
              <a:rPr lang="en-US" smtClean="0"/>
              <a:pPr/>
              <a:t>25</a:t>
            </a:fld>
            <a:endParaRPr lang="en-US" dirty="0"/>
          </a:p>
        </p:txBody>
      </p:sp>
      <p:sp>
        <p:nvSpPr>
          <p:cNvPr id="4" name="TextBox 3">
            <a:extLst>
              <a:ext uri="{FF2B5EF4-FFF2-40B4-BE49-F238E27FC236}">
                <a16:creationId xmlns:a16="http://schemas.microsoft.com/office/drawing/2014/main" id="{FFBE8647-4DE9-393F-60F0-369B963C5666}"/>
              </a:ext>
            </a:extLst>
          </p:cNvPr>
          <p:cNvSpPr txBox="1"/>
          <p:nvPr/>
        </p:nvSpPr>
        <p:spPr>
          <a:xfrm>
            <a:off x="528320" y="132080"/>
            <a:ext cx="11165840" cy="6621428"/>
          </a:xfrm>
          <a:prstGeom prst="rect">
            <a:avLst/>
          </a:prstGeom>
          <a:noFill/>
        </p:spPr>
        <p:txBody>
          <a:bodyPr wrap="square">
            <a:spAutoFit/>
          </a:bodyPr>
          <a:lstStyle/>
          <a:p>
            <a:pPr>
              <a:lnSpc>
                <a:spcPct val="115000"/>
              </a:lnSpc>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Fravel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D. L.,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McRoy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R. G., &amp;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Grotevant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H. D. (2000). Birthmother perceptions of the psychologically present adopted child: Adoption openness and boundary ambiguity. Family Relations: An Interdisciplinary Journal of Applied Family Studies, 49(4), 425–433.</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Friedlander, M. L. (2003). Adoption: Misunderstood, mythologized, marginalized. The Counseling Psychologist, 31(6), 745–752.</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Freundlich, M. (2002). Adoption research: An assessment of empirical contributions to the advancement of adoption practice. Journal of Social Distress &amp; the Homeless, 11(2), 143–166.</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Jones, M. B. (1993). Birth mothers: Women who have relinquished babies for adoption tell their stories. Chicago. IL: Chicago Review Press.</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Kelly, J. (1999). The trauma of relinquishment: The long-term impact of relinquishment on birth mothers who lost their infants to adoption during the years 1965-1972. Plainfield, VT: Goddard College 1999.</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Logan, J. (1996). Birth mothers and their mental health: Uncharted territory. British Journal of Social Work, 26(5), 609–625.</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Resnick M. (1987). Adoption and parenting decision making among adolescent females. Final report to the Office of Adolescent Pregnancy Prevention, United States Department of Health and Human Services.</a:t>
            </a:r>
          </a:p>
          <a:p>
            <a:pPr>
              <a:lnSpc>
                <a:spcPct val="115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Robinson E. (May 2, 2001). Adoption and loss - the hidden grief. Presentation delivered in Toronto, Canada. Available at: http://www.geocities.com/khaganh/adopt/grief.html7200813. </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Roles, P. E. (2007). Birthparent loss and grief. Available at: http://www.selfgrowth.com/articles/Rolesl. html.</a:t>
            </a:r>
          </a:p>
        </p:txBody>
      </p:sp>
    </p:spTree>
    <p:extLst>
      <p:ext uri="{BB962C8B-B14F-4D97-AF65-F5344CB8AC3E}">
        <p14:creationId xmlns:p14="http://schemas.microsoft.com/office/powerpoint/2010/main" val="336249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CBC658-784B-3AF0-F945-3CC891B3CE4A}"/>
              </a:ext>
            </a:extLst>
          </p:cNvPr>
          <p:cNvSpPr>
            <a:spLocks noGrp="1"/>
          </p:cNvSpPr>
          <p:nvPr>
            <p:ph type="sldNum" sz="quarter" idx="12"/>
          </p:nvPr>
        </p:nvSpPr>
        <p:spPr/>
        <p:txBody>
          <a:bodyPr/>
          <a:lstStyle/>
          <a:p>
            <a:fld id="{48F63A3B-78C7-47BE-AE5E-E10140E04643}" type="slidenum">
              <a:rPr lang="en-US" smtClean="0"/>
              <a:pPr/>
              <a:t>26</a:t>
            </a:fld>
            <a:endParaRPr lang="en-US" dirty="0"/>
          </a:p>
        </p:txBody>
      </p:sp>
      <p:sp>
        <p:nvSpPr>
          <p:cNvPr id="4" name="TextBox 3">
            <a:extLst>
              <a:ext uri="{FF2B5EF4-FFF2-40B4-BE49-F238E27FC236}">
                <a16:creationId xmlns:a16="http://schemas.microsoft.com/office/drawing/2014/main" id="{73A1AAE6-F909-27E6-8210-C6C74D1A869E}"/>
              </a:ext>
            </a:extLst>
          </p:cNvPr>
          <p:cNvSpPr txBox="1"/>
          <p:nvPr/>
        </p:nvSpPr>
        <p:spPr>
          <a:xfrm>
            <a:off x="467360" y="812800"/>
            <a:ext cx="10749280" cy="4823500"/>
          </a:xfrm>
          <a:prstGeom prst="rect">
            <a:avLst/>
          </a:prstGeom>
          <a:noFill/>
        </p:spPr>
        <p:txBody>
          <a:bodyPr wrap="square">
            <a:spAutoFit/>
          </a:bodyPr>
          <a:lstStyle/>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Resnick, M. D., Blum, R. W., Bose, J., Smith, M., &amp; Toogood, R. (1990). Characteristics of unmarried adolescent mothers: Determinants of child rearing versus adoption. American Journal of Orthopsychiatry, 60(4), 577–584.</a:t>
            </a:r>
          </a:p>
          <a:p>
            <a:pPr marL="0" marR="0">
              <a:lnSpc>
                <a:spcPct val="115000"/>
              </a:lnSpc>
              <a:spcBef>
                <a:spcPts val="0"/>
              </a:spcBef>
              <a:spcAft>
                <a:spcPts val="800"/>
              </a:spcAft>
            </a:pPr>
            <a:r>
              <a:rPr lang="en-US" kern="100" dirty="0">
                <a:latin typeface="Times New Roman" panose="02020603050405020304" pitchFamily="18" charset="0"/>
                <a:ea typeface="Aptos" panose="020B0004020202020204" pitchFamily="34" charset="0"/>
                <a:cs typeface="Times New Roman" panose="02020603050405020304" pitchFamily="18" charset="0"/>
              </a:rPr>
              <a:t>Soil, J, </a:t>
            </a:r>
            <a:r>
              <a:rPr lang="en-US" kern="100" dirty="0" err="1">
                <a:latin typeface="Times New Roman" panose="02020603050405020304" pitchFamily="18" charset="0"/>
                <a:ea typeface="Aptos" panose="020B0004020202020204" pitchFamily="34" charset="0"/>
                <a:cs typeface="Times New Roman" panose="02020603050405020304" pitchFamily="18" charset="0"/>
              </a:rPr>
              <a:t>Buterbaugh</a:t>
            </a:r>
            <a:r>
              <a:rPr lang="en-US" kern="100" dirty="0">
                <a:latin typeface="Times New Roman" panose="02020603050405020304" pitchFamily="18" charset="0"/>
                <a:ea typeface="Aptos" panose="020B0004020202020204" pitchFamily="34" charset="0"/>
                <a:cs typeface="Times New Roman" panose="02020603050405020304" pitchFamily="18" charset="0"/>
              </a:rPr>
              <a:t>, K. W. (2003). Adoption healing: A path to recovery for mothers who lost children to adoption. Gateway Press, Baltimore, MD.</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Triseliotis J., Feast, J, Kyle, F. (2005). The adoption triangle revisited: A study of adoption, search, and reunion experiences. London: British Association for Adoption &amp; Fostering.</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Wiley, M. O., &amp; Baden, A. L. (2005). Birth Parents in Adoption: Research, Practice, and Counseling Psychology. The Counseling Psychologist, 33(1), 13-50.</a:t>
            </a:r>
          </a:p>
          <a:p>
            <a:pPr marL="0" marR="0">
              <a:lnSpc>
                <a:spcPct val="115000"/>
              </a:lnSpc>
              <a:spcBef>
                <a:spcPts val="0"/>
              </a:spcBef>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Winges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L.D., Barnes, S., Rader, B.L., Grady, W.R., &amp; Manninen, D. (1998). Long-Term Consequences for Adolescent Mothers Who Decide to Either Parent or Relinquish their Firstborn Child.</a:t>
            </a:r>
          </a:p>
          <a:p>
            <a:pPr marL="0" marR="0">
              <a:lnSpc>
                <a:spcPct val="115000"/>
              </a:lnSpc>
              <a:spcBef>
                <a:spcPts val="0"/>
              </a:spcBef>
              <a:spcAft>
                <a:spcPts val="8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Zamostny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K. P., O'Brien, K. M., Baden, A. L., &amp; Wiley, M. O. (2003). The practice of adoption history, trends, and social context. The Counseling Psychologist, 31(6), 651–678. https://doi.org/10.1177/0011000003258061</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95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7226447" y="1934348"/>
            <a:ext cx="4840367" cy="4744038"/>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TextBox 3"/>
          <p:cNvSpPr txBox="1"/>
          <p:nvPr/>
        </p:nvSpPr>
        <p:spPr>
          <a:xfrm>
            <a:off x="685800" y="1754733"/>
            <a:ext cx="6369809" cy="1970411"/>
          </a:xfrm>
          <a:prstGeom prst="rect">
            <a:avLst/>
          </a:prstGeom>
        </p:spPr>
        <p:txBody>
          <a:bodyPr lIns="0" tIns="0" rIns="0" bIns="0" rtlCol="0" anchor="t">
            <a:spAutoFit/>
          </a:bodyPr>
          <a:lstStyle/>
          <a:p>
            <a:pPr>
              <a:lnSpc>
                <a:spcPts val="5244"/>
              </a:lnSpc>
            </a:pPr>
            <a:r>
              <a:rPr lang="en-US" sz="4034" spc="20"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18311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85520" y="692943"/>
            <a:ext cx="6583680" cy="1531357"/>
          </a:xfrm>
        </p:spPr>
        <p:txBody>
          <a:bodyPr/>
          <a:lstStyle/>
          <a:p>
            <a:r>
              <a:rPr lang="en-US" dirty="0"/>
              <a:t>Presentation focus</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599440" y="2387600"/>
            <a:ext cx="7112000" cy="3654384"/>
          </a:xfrm>
        </p:spPr>
        <p:txBody>
          <a:bodyPr>
            <a:noAutofit/>
          </a:bodyPr>
          <a:lstStyle/>
          <a:p>
            <a:r>
              <a:rPr lang="en-US" sz="2000" dirty="0"/>
              <a:t>Women who place a child for adoption have historically received far less attention in the academic literature compared to the other individuals in the adoption triad (adoptees and adoptive parents). There are often unmet psychological needs related to the decision, the placement experience, and post-adoption as they go on with their lives. </a:t>
            </a:r>
          </a:p>
          <a:p>
            <a:r>
              <a:rPr lang="en-US" sz="2000" dirty="0"/>
              <a:t>This presentation provides a description and analysis of the professional literature on women’s placement experiences.</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914399" y="589281"/>
            <a:ext cx="7796464" cy="761999"/>
          </a:xfrm>
        </p:spPr>
        <p:txBody>
          <a:bodyPr/>
          <a:lstStyle/>
          <a:p>
            <a:pPr algn="ctr"/>
            <a:r>
              <a:rPr lang="en-US" b="0" dirty="0"/>
              <a:t>introduction</a:t>
            </a:r>
          </a:p>
        </p:txBody>
      </p:sp>
      <p:pic>
        <p:nvPicPr>
          <p:cNvPr id="7" name="Picture Placeholder 6">
            <a:extLst>
              <a:ext uri="{FF2B5EF4-FFF2-40B4-BE49-F238E27FC236}">
                <a16:creationId xmlns:a16="http://schemas.microsoft.com/office/drawing/2014/main" id="{DD186EAB-37C7-E7E6-AE8D-F077D02804F9}"/>
              </a:ext>
            </a:extLst>
          </p:cNvPr>
          <p:cNvPicPr>
            <a:picLocks noGrp="1" noChangeAspect="1"/>
          </p:cNvPicPr>
          <p:nvPr>
            <p:ph sz="half" idx="2"/>
          </p:nvPr>
        </p:nvPicPr>
        <p:blipFill>
          <a:blip r:embed="rId3"/>
          <a:stretch/>
        </p:blipFill>
        <p:spPr>
          <a:xfrm>
            <a:off x="365759" y="1351280"/>
            <a:ext cx="3230881" cy="5027295"/>
          </a:xfrm>
          <a:effectLst>
            <a:softEdge rad="254000"/>
          </a:effectLst>
        </p:spPr>
      </p:pic>
      <p:sp>
        <p:nvSpPr>
          <p:cNvPr id="3" name="Content Placeholder 2">
            <a:extLst>
              <a:ext uri="{FF2B5EF4-FFF2-40B4-BE49-F238E27FC236}">
                <a16:creationId xmlns:a16="http://schemas.microsoft.com/office/drawing/2014/main" id="{0F1DDD9D-50BE-A75F-04D0-72B39A5FF8EC}"/>
              </a:ext>
            </a:extLst>
          </p:cNvPr>
          <p:cNvSpPr>
            <a:spLocks noGrp="1"/>
          </p:cNvSpPr>
          <p:nvPr>
            <p:ph sz="quarter" idx="4"/>
          </p:nvPr>
        </p:nvSpPr>
        <p:spPr>
          <a:xfrm>
            <a:off x="3383280" y="1595120"/>
            <a:ext cx="5648960" cy="5110479"/>
          </a:xfrm>
        </p:spPr>
        <p:txBody>
          <a:bodyPr>
            <a:normAutofit/>
          </a:bodyPr>
          <a:lstStyle/>
          <a:p>
            <a:pPr marL="285750" indent="-285750">
              <a:buFont typeface="Arial" panose="020B0604020202020204" pitchFamily="34" charset="0"/>
              <a:buChar char="•"/>
            </a:pPr>
            <a:r>
              <a:rPr lang="en-US" sz="2400" b="0" dirty="0"/>
              <a:t>Adoption is </a:t>
            </a:r>
            <a:r>
              <a:rPr lang="en-US" sz="2400" dirty="0"/>
              <a:t>relatively common in the U.S.  </a:t>
            </a:r>
            <a:r>
              <a:rPr lang="en-US" sz="2400" b="0" dirty="0"/>
              <a:t>Nearly 100 million Americans adopt in their immediate families…placing, adopting, or being adopted. (</a:t>
            </a:r>
            <a:r>
              <a:rPr lang="en-US" sz="2400" b="0" dirty="0">
                <a:hlinkClick r:id="rId4"/>
              </a:rPr>
              <a:t>https://www.findlaw.com/family/adoption/adoption-statistics-and-legal-trends.html</a:t>
            </a:r>
            <a:r>
              <a:rPr lang="en-US" sz="2400" b="0" dirty="0"/>
              <a:t>)</a:t>
            </a:r>
          </a:p>
          <a:p>
            <a:pPr marL="285750" indent="-285750">
              <a:buFont typeface="Arial" panose="020B0604020202020204" pitchFamily="34" charset="0"/>
              <a:buChar char="•"/>
            </a:pPr>
            <a:r>
              <a:rPr lang="en-US" sz="2400" b="0" dirty="0"/>
              <a:t>Among children adopted in the U.S., 62% are </a:t>
            </a:r>
            <a:r>
              <a:rPr lang="en-US" sz="2400" dirty="0"/>
              <a:t>placed </a:t>
            </a:r>
            <a:r>
              <a:rPr lang="en-US" sz="2400" b="0" dirty="0"/>
              <a:t>within the first month after birth.</a:t>
            </a:r>
          </a:p>
        </p:txBody>
      </p:sp>
      <p:sp>
        <p:nvSpPr>
          <p:cNvPr id="4" name="Slide Number Placeholder 3">
            <a:extLst>
              <a:ext uri="{FF2B5EF4-FFF2-40B4-BE49-F238E27FC236}">
                <a16:creationId xmlns:a16="http://schemas.microsoft.com/office/drawing/2014/main" id="{88C055BC-00AE-E3A8-5E60-FD696CC0FECB}"/>
              </a:ext>
            </a:extLst>
          </p:cNvPr>
          <p:cNvSpPr>
            <a:spLocks noGrp="1"/>
          </p:cNvSpPr>
          <p:nvPr>
            <p:ph type="sldNum" sz="quarter" idx="10"/>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50564" y="1057274"/>
            <a:ext cx="9875463" cy="999746"/>
          </a:xfrm>
        </p:spPr>
        <p:txBody>
          <a:bodyPr anchor="b">
            <a:normAutofit/>
          </a:bodyPr>
          <a:lstStyle/>
          <a:p>
            <a:r>
              <a:rPr lang="en-US" b="0" dirty="0"/>
              <a:t>introduction</a:t>
            </a:r>
            <a:endParaRPr lang="en-US" dirty="0"/>
          </a:p>
        </p:txBody>
      </p:sp>
      <p:sp>
        <p:nvSpPr>
          <p:cNvPr id="3" name="Text Placeholder 2">
            <a:extLst>
              <a:ext uri="{FF2B5EF4-FFF2-40B4-BE49-F238E27FC236}">
                <a16:creationId xmlns:a16="http://schemas.microsoft.com/office/drawing/2014/main" id="{A2E339BF-E6D7-DD0E-AF02-6813852EE723}"/>
              </a:ext>
            </a:extLst>
          </p:cNvPr>
          <p:cNvSpPr>
            <a:spLocks noGrp="1"/>
          </p:cNvSpPr>
          <p:nvPr>
            <p:ph sz="half" idx="2"/>
          </p:nvPr>
        </p:nvSpPr>
        <p:spPr>
          <a:xfrm>
            <a:off x="1097280" y="2489200"/>
            <a:ext cx="6685280" cy="3775421"/>
          </a:xfrm>
        </p:spPr>
        <p:txBody>
          <a:bodyPr>
            <a:norm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t>
            </a:r>
            <a:r>
              <a:rPr lang="en-US" sz="2000" b="0" dirty="0">
                <a:latin typeface="Times New Roman" panose="02020603050405020304" pitchFamily="18" charset="0"/>
                <a:cs typeface="Times New Roman" panose="02020603050405020304" pitchFamily="18" charset="0"/>
              </a:rPr>
              <a:t>omen who have made the life altering decision to place a child for adoption have sadly been largely silenced in contemporary society, the professional literature, and even in popular press constructions of adoption. </a:t>
            </a:r>
          </a:p>
          <a:p>
            <a:pPr marL="285750" indent="-28575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The act of signing away legal rights to a child is often viewed as the point when the birth mother’s involvement in her child’s life ends; and birth mothers have historically been encouraged to move on as if the pregnancy, birth, and adoption never happened</a:t>
            </a:r>
            <a:r>
              <a:rPr lang="en-US" sz="2000" dirty="0">
                <a:latin typeface="Times New Roman" panose="02020603050405020304" pitchFamily="18" charset="0"/>
                <a:cs typeface="Times New Roman" panose="02020603050405020304" pitchFamily="18" charset="0"/>
              </a:rPr>
              <a:t> and without psychological support.</a:t>
            </a:r>
          </a:p>
        </p:txBody>
      </p:sp>
      <p:pic>
        <p:nvPicPr>
          <p:cNvPr id="6" name="Picture Placeholder 5">
            <a:extLst>
              <a:ext uri="{FF2B5EF4-FFF2-40B4-BE49-F238E27FC236}">
                <a16:creationId xmlns:a16="http://schemas.microsoft.com/office/drawing/2014/main" id="{FECDA901-DD88-89EB-E10E-A2994D0A92DB}"/>
              </a:ext>
            </a:extLst>
          </p:cNvPr>
          <p:cNvPicPr>
            <a:picLocks noGrp="1" noChangeAspect="1"/>
          </p:cNvPicPr>
          <p:nvPr>
            <p:ph sz="half" idx="15"/>
          </p:nvPr>
        </p:nvPicPr>
        <p:blipFill rotWithShape="1">
          <a:blip r:embed="rId3"/>
          <a:srcRect r="43918" b="2"/>
          <a:stretch/>
        </p:blipFill>
        <p:spPr>
          <a:xfrm>
            <a:off x="7940842" y="2057020"/>
            <a:ext cx="3701608" cy="4207601"/>
          </a:xfrm>
          <a:noFill/>
          <a:effectLst>
            <a:softEdge rad="317500"/>
          </a:effectLst>
        </p:spPr>
      </p:pic>
      <p:sp>
        <p:nvSpPr>
          <p:cNvPr id="11" name="Slide Number Placeholder 4">
            <a:extLst>
              <a:ext uri="{FF2B5EF4-FFF2-40B4-BE49-F238E27FC236}">
                <a16:creationId xmlns:a16="http://schemas.microsoft.com/office/drawing/2014/main" id="{0B5EE328-3C48-D8DB-0692-25774FF93342}"/>
              </a:ext>
            </a:extLst>
          </p:cNvPr>
          <p:cNvSpPr>
            <a:spLocks noGrp="1"/>
          </p:cNvSpPr>
          <p:nvPr>
            <p:ph type="sldNum" sz="quarter" idx="10"/>
          </p:nvPr>
        </p:nvSpPr>
        <p:spPr>
          <a:xfrm>
            <a:off x="10438475" y="457199"/>
            <a:ext cx="987552" cy="471489"/>
          </a:xfrm>
        </p:spPr>
        <p:txBody>
          <a:bodyPr/>
          <a:lstStyle/>
          <a:p>
            <a:pPr>
              <a:spcAft>
                <a:spcPts val="600"/>
              </a:spcAft>
            </a:pPr>
            <a:fld id="{48F63A3B-78C7-47BE-AE5E-E10140E04643}" type="slidenum">
              <a:rPr lang="en-US" smtClean="0"/>
              <a:pPr>
                <a:spcAft>
                  <a:spcPts val="600"/>
                </a:spcAft>
              </a:pPr>
              <a:t>5</a:t>
            </a:fld>
            <a:endParaRPr lang="en-US"/>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556000" y="690880"/>
            <a:ext cx="7870026" cy="975360"/>
          </a:xfrm>
        </p:spPr>
        <p:txBody>
          <a:bodyPr/>
          <a:lstStyle/>
          <a:p>
            <a:r>
              <a:rPr lang="en-US" dirty="0"/>
              <a:t>Forms of adoption</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078480" y="1899921"/>
            <a:ext cx="8347545" cy="4724399"/>
          </a:xfrm>
        </p:spPr>
        <p:txBody>
          <a:bodyPr>
            <a:normAutofit/>
          </a:bodyPr>
          <a:lstStyle/>
          <a:p>
            <a:pPr marL="0" indent="0">
              <a:buNone/>
            </a:pPr>
            <a:r>
              <a:rPr lang="en-US" sz="2000" dirty="0"/>
              <a:t>In the US, there are four general forms of adoption currently available. </a:t>
            </a:r>
          </a:p>
          <a:p>
            <a:pPr marL="342900" indent="-342900">
              <a:buAutoNum type="arabicParenR"/>
            </a:pPr>
            <a:r>
              <a:rPr lang="en-US" sz="2000" dirty="0"/>
              <a:t>The first is </a:t>
            </a:r>
            <a:r>
              <a:rPr lang="en-US" sz="2000" b="1" u="sng" dirty="0"/>
              <a:t>Closed Adoption </a:t>
            </a:r>
            <a:r>
              <a:rPr lang="en-US" sz="2000" dirty="0"/>
              <a:t>wherein no identifying information about the birth family or the adoptive family is shared between the two and there is no contact. The records are sealed and sometimes become available to the adopted child on his or her 18th birthday. </a:t>
            </a:r>
          </a:p>
          <a:p>
            <a:pPr marL="342900" indent="-342900">
              <a:buAutoNum type="arabicParenR"/>
            </a:pPr>
            <a:r>
              <a:rPr lang="en-US" sz="2000" dirty="0"/>
              <a:t>In the second form, </a:t>
            </a:r>
            <a:r>
              <a:rPr lang="en-US" sz="2000" b="1" u="sng" dirty="0"/>
              <a:t>Semi-Open Adoption (or Mediated Adoption)</a:t>
            </a:r>
            <a:r>
              <a:rPr lang="en-US" sz="2000" b="1" dirty="0"/>
              <a:t> </a:t>
            </a:r>
            <a:r>
              <a:rPr lang="en-US" sz="2000" dirty="0"/>
              <a:t>information is shared between birth and adoptive parents; however, confidentiality regarding individuals’ full names and contact information is maintained. In this type of adoption, birth parents often participate in choosing adoptive parents and they sometimes meet prospective parents. Birth parents may request pictures and written updates after the adoption, although they don’t usually have any direct communication with their children.</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Forms of adoption</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007361" y="2397759"/>
            <a:ext cx="7043420" cy="2989581"/>
          </a:xfrm>
        </p:spPr>
        <p:txBody>
          <a:bodyPr>
            <a:normAutofit/>
          </a:bodyPr>
          <a:lstStyle/>
          <a:p>
            <a:pPr marL="0" indent="0">
              <a:buNone/>
            </a:pPr>
            <a:r>
              <a:rPr lang="en-US" sz="2000" dirty="0"/>
              <a:t>3) In the third type of adoption, </a:t>
            </a:r>
            <a:r>
              <a:rPr lang="en-US" sz="2000" b="1" u="sng" dirty="0"/>
              <a:t>Open Adoption</a:t>
            </a:r>
            <a:r>
              <a:rPr lang="en-US" sz="2000" dirty="0"/>
              <a:t>, birth and adoptive parents mutually decide to share their full names and correspondence information. Communication occurs directly and as often as desired. </a:t>
            </a:r>
          </a:p>
          <a:p>
            <a:pPr marL="0" indent="0">
              <a:buNone/>
            </a:pPr>
            <a:endParaRPr lang="en-US" sz="2000" dirty="0"/>
          </a:p>
          <a:p>
            <a:pPr marL="0" indent="0">
              <a:buNone/>
            </a:pPr>
            <a:r>
              <a:rPr lang="en-US" sz="2000" dirty="0"/>
              <a:t>4) In </a:t>
            </a:r>
            <a:r>
              <a:rPr lang="en-US" sz="2000" b="1" u="sng" dirty="0"/>
              <a:t>Identified Adoption</a:t>
            </a:r>
            <a:r>
              <a:rPr lang="en-US" sz="2000" dirty="0"/>
              <a:t>, the last form, birth and adoptive families choose each other on their own, coming into contact through personal relationships, advertising, or an attorney.</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175882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099150-E844-CF1B-61AA-0DBE5107CE19}"/>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4" name="TextBox 3">
            <a:extLst>
              <a:ext uri="{FF2B5EF4-FFF2-40B4-BE49-F238E27FC236}">
                <a16:creationId xmlns:a16="http://schemas.microsoft.com/office/drawing/2014/main" id="{E40DFF25-7A2C-F376-F33D-3377B888706D}"/>
              </a:ext>
            </a:extLst>
          </p:cNvPr>
          <p:cNvSpPr txBox="1"/>
          <p:nvPr/>
        </p:nvSpPr>
        <p:spPr>
          <a:xfrm>
            <a:off x="2336800" y="3108960"/>
            <a:ext cx="7752080" cy="2862322"/>
          </a:xfrm>
          <a:prstGeom prst="rect">
            <a:avLst/>
          </a:prstGeom>
          <a:solidFill>
            <a:schemeClr val="accent4">
              <a:lumMod val="60000"/>
              <a:lumOff val="40000"/>
            </a:schemeClr>
          </a:solidFill>
        </p:spPr>
        <p:txBody>
          <a:bodyPr wrap="square">
            <a:spAutoFit/>
          </a:bodyPr>
          <a:lstStyle/>
          <a:p>
            <a:r>
              <a:rPr lang="en-US" sz="2000" dirty="0"/>
              <a:t>There is no developmental endpoint in adoption, since feelings associated with the experience change as individuals navigate each life stage. This is true regardless of the form of adoption. </a:t>
            </a:r>
          </a:p>
          <a:p>
            <a:endParaRPr lang="en-US" sz="2000" dirty="0"/>
          </a:p>
          <a:p>
            <a:r>
              <a:rPr lang="en-US" sz="2000" dirty="0"/>
              <a:t>Professional recognition of the complexity of the adoption decision  and development of protocols that honor and respect birth mothers’ experiences require awareness that birth mothers’ abilities to achieve comfort involve integration and re-integration of the experience into one’s personal identity throughout life.</a:t>
            </a:r>
          </a:p>
        </p:txBody>
      </p:sp>
    </p:spTree>
    <p:extLst>
      <p:ext uri="{BB962C8B-B14F-4D97-AF65-F5344CB8AC3E}">
        <p14:creationId xmlns:p14="http://schemas.microsoft.com/office/powerpoint/2010/main" val="201237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p:txBody>
          <a:bodyPr/>
          <a:lstStyle/>
          <a:p>
            <a:r>
              <a:rPr lang="en-US" dirty="0"/>
              <a:t>Literature review</a:t>
            </a: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p:txBody>
          <a:bodyPr/>
          <a:lstStyle/>
          <a:p>
            <a:fld id="{48F63A3B-78C7-47BE-AE5E-E10140E04643}" type="slidenum">
              <a:rPr lang="en-US" smtClean="0"/>
              <a:pPr/>
              <a:t>9</a:t>
            </a:fld>
            <a:endParaRPr lang="en-US" dirty="0"/>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2"/>
          </p:nvPr>
        </p:nvSpPr>
        <p:spPr/>
        <p:txBody>
          <a:bodyPr>
            <a:normAutofit fontScale="85000" lnSpcReduction="10000"/>
          </a:bodyPr>
          <a:lstStyle/>
          <a:p>
            <a:r>
              <a:rPr lang="en-US" sz="2400" dirty="0" err="1">
                <a:latin typeface="Times New Roman" panose="02020603050405020304" pitchFamily="18" charset="0"/>
                <a:cs typeface="Times New Roman" panose="02020603050405020304" pitchFamily="18" charset="0"/>
              </a:rPr>
              <a:t>Fravel</a:t>
            </a:r>
            <a:r>
              <a:rPr lang="en-US" sz="2400" dirty="0">
                <a:latin typeface="Times New Roman" panose="02020603050405020304" pitchFamily="18" charset="0"/>
                <a:cs typeface="Times New Roman" panose="02020603050405020304" pitchFamily="18" charset="0"/>
              </a:rPr>
              <a:t> and colleagues (2000) measured the “psychological presence of the relinquished child” derived from interviews with a sample of U.S birth mothers and found that at an average of 7.7 years post-placement, the adopted child remained psychologically present for the women both on special occasions and during routine living.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quarter" idx="4"/>
          </p:nvPr>
        </p:nvSpPr>
        <p:spPr>
          <a:xfrm>
            <a:off x="4531361" y="2303028"/>
            <a:ext cx="3535750" cy="3720337"/>
          </a:xfrm>
        </p:spPr>
        <p:txBody>
          <a:bodyPr>
            <a:noAutofit/>
          </a:bodyPr>
          <a:lstStyle/>
          <a:p>
            <a:r>
              <a:rPr lang="en-US" sz="2000" dirty="0">
                <a:latin typeface="Times New Roman" panose="02020603050405020304" pitchFamily="18" charset="0"/>
                <a:cs typeface="Times New Roman" panose="02020603050405020304" pitchFamily="18" charset="0"/>
              </a:rPr>
              <a:t>The authors suggested that their data discredits the myth of birth mothers removing their children from their minds and moving on. </a:t>
            </a:r>
          </a:p>
          <a:p>
            <a:r>
              <a:rPr lang="en-US" sz="2000" dirty="0">
                <a:latin typeface="Times New Roman" panose="02020603050405020304" pitchFamily="18" charset="0"/>
                <a:cs typeface="Times New Roman" panose="02020603050405020304" pitchFamily="18" charset="0"/>
              </a:rPr>
              <a:t>The results of this study underscored the need for a more comprehensive understanding of the life-long trajectories of women deciding to place for adoption</a:t>
            </a:r>
            <a:endParaRPr lang="en-US" sz="2000" dirty="0"/>
          </a:p>
        </p:txBody>
      </p:sp>
      <p:pic>
        <p:nvPicPr>
          <p:cNvPr id="16" name="Picture 15" descr="A close-up of a baby's hand&#10;&#10;Description automatically generated">
            <a:extLst>
              <a:ext uri="{FF2B5EF4-FFF2-40B4-BE49-F238E27FC236}">
                <a16:creationId xmlns:a16="http://schemas.microsoft.com/office/drawing/2014/main" id="{2C52D2AF-CD2A-E807-2029-29808A2C44E1}"/>
              </a:ext>
            </a:extLst>
          </p:cNvPr>
          <p:cNvPicPr>
            <a:picLocks noChangeAspect="1"/>
          </p:cNvPicPr>
          <p:nvPr/>
        </p:nvPicPr>
        <p:blipFill>
          <a:blip r:embed="rId3"/>
          <a:stretch>
            <a:fillRect/>
          </a:stretch>
        </p:blipFill>
        <p:spPr>
          <a:xfrm>
            <a:off x="8280401" y="808834"/>
            <a:ext cx="3283120" cy="4918532"/>
          </a:xfrm>
          <a:prstGeom prst="rect">
            <a:avLst/>
          </a:prstGeom>
        </p:spPr>
      </p:pic>
    </p:spTree>
    <p:extLst>
      <p:ext uri="{BB962C8B-B14F-4D97-AF65-F5344CB8AC3E}">
        <p14:creationId xmlns:p14="http://schemas.microsoft.com/office/powerpoint/2010/main" val="19416196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{630DB78E-F488-451E-9A03-808A758990A6}tf78438558_win32</Template>
  <TotalTime>679</TotalTime>
  <Words>3267</Words>
  <Application>Microsoft Macintosh PowerPoint</Application>
  <PresentationFormat>Widescreen</PresentationFormat>
  <Paragraphs>128</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Ethic New</vt:lpstr>
      <vt:lpstr>Sabon Next LT</vt:lpstr>
      <vt:lpstr>Times New Roman</vt:lpstr>
      <vt:lpstr>Work Sans</vt:lpstr>
      <vt:lpstr>Custom</vt:lpstr>
      <vt:lpstr>PowerPoint Presentation</vt:lpstr>
      <vt:lpstr>  Birthmothers in the adoption triad: Psychological Adjustment </vt:lpstr>
      <vt:lpstr>Presentation focus</vt:lpstr>
      <vt:lpstr>introduction</vt:lpstr>
      <vt:lpstr>introduction</vt:lpstr>
      <vt:lpstr>Forms of adoption</vt:lpstr>
      <vt:lpstr>Forms of adoption</vt:lpstr>
      <vt:lpstr>PowerPoint Presentation</vt:lpstr>
      <vt:lpstr>Literature review</vt:lpstr>
      <vt:lpstr>Literature Review</vt:lpstr>
      <vt:lpstr>Literature Review</vt:lpstr>
      <vt:lpstr>Literature review</vt:lpstr>
      <vt:lpstr>Literature review</vt:lpstr>
      <vt:lpstr>Women’s experiences  from Coleman &amp; Garratt (2016)</vt:lpstr>
      <vt:lpstr>Women’s experiences from Coleman &amp; Garratt (2016)</vt:lpstr>
      <vt:lpstr>Women’s experiences  from Coleman &amp; Garratt (2016)</vt:lpstr>
      <vt:lpstr>Women’s experiences  from Coleman &amp; Garratt (2016)</vt:lpstr>
      <vt:lpstr> Psychological and Behavioral Adjustment of Birth Mothers</vt:lpstr>
      <vt:lpstr>Psychological and Behavioral Adjustment of Birth Mothers</vt:lpstr>
      <vt:lpstr>Psychological and Behavioral Adjustment of Birth Mothers</vt:lpstr>
      <vt:lpstr>Psychological and Behavioral Adjustment of Birth Mothers</vt:lpstr>
      <vt:lpstr>Psychological and Behavioral Adjustment of Birth Mothers</vt:lpstr>
      <vt:lpstr>“Adoption created out of necessity and love is an ocean of grief mixed with the wild desire to move forward. We have to feel it all.”  – Anne Heffron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Birthmothers in the adoption triad: Best evidence for optimizing outcomes </dc:title>
  <dc:subject/>
  <dc:creator>Priscilla Coleman</dc:creator>
  <cp:lastModifiedBy>Raquel Guzman</cp:lastModifiedBy>
  <cp:revision>10</cp:revision>
  <dcterms:created xsi:type="dcterms:W3CDTF">2024-05-18T20:49:06Z</dcterms:created>
  <dcterms:modified xsi:type="dcterms:W3CDTF">2025-11-19T01:41:18Z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