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8"/>
  </p:notesMasterIdLst>
  <p:sldIdLst>
    <p:sldId id="633" r:id="rId5"/>
    <p:sldId id="272" r:id="rId6"/>
    <p:sldId id="257" r:id="rId7"/>
    <p:sldId id="262" r:id="rId8"/>
    <p:sldId id="275" r:id="rId9"/>
    <p:sldId id="276" r:id="rId10"/>
    <p:sldId id="258" r:id="rId11"/>
    <p:sldId id="259" r:id="rId12"/>
    <p:sldId id="277" r:id="rId13"/>
    <p:sldId id="263" r:id="rId14"/>
    <p:sldId id="278" r:id="rId15"/>
    <p:sldId id="279" r:id="rId16"/>
    <p:sldId id="280" r:id="rId17"/>
    <p:sldId id="281" r:id="rId18"/>
    <p:sldId id="282" r:id="rId19"/>
    <p:sldId id="284" r:id="rId20"/>
    <p:sldId id="285" r:id="rId21"/>
    <p:sldId id="290" r:id="rId22"/>
    <p:sldId id="287" r:id="rId23"/>
    <p:sldId id="286" r:id="rId24"/>
    <p:sldId id="289" r:id="rId25"/>
    <p:sldId id="283" r:id="rId26"/>
    <p:sldId id="6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2" autoAdjust="0"/>
    <p:restoredTop sz="93202" autoAdjust="0"/>
  </p:normalViewPr>
  <p:slideViewPr>
    <p:cSldViewPr snapToGrid="0">
      <p:cViewPr varScale="1">
        <p:scale>
          <a:sx n="137" d="100"/>
          <a:sy n="137" d="100"/>
        </p:scale>
        <p:origin x="208" y="5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11/23/25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r>
              <a:rPr lang="en-US" sz="5400">
                <a:solidFill>
                  <a:schemeClr val="tx1"/>
                </a:solidFill>
              </a:rPr>
              <a:t>Click to edit Master title style</a:t>
            </a:r>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2051331"/>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72000" y="2952204"/>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r>
              <a:rPr lang="en-US" sz="3600">
                <a:solidFill>
                  <a:schemeClr val="tx1"/>
                </a:solidFill>
              </a:rPr>
              <a:t>Click to edit Master title style</a:t>
            </a:r>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a:normAutofit/>
          </a:bodyPr>
          <a:lstStyle>
            <a:lvl1pPr>
              <a:defRPr>
                <a:solidFill>
                  <a:schemeClr val="bg1"/>
                </a:solidFill>
              </a:defRPr>
            </a:lvl1pPr>
          </a:lstStyle>
          <a:p>
            <a:pPr marL="0" lvl="0" indent="0">
              <a:lnSpc>
                <a:spcPct val="100000"/>
              </a:lnSpc>
              <a:buNone/>
            </a:pPr>
            <a:r>
              <a:rPr lang="en-US" sz="160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a:normAutofit/>
          </a:bodyPr>
          <a:lstStyle/>
          <a:p>
            <a:pPr lvl="0"/>
            <a:r>
              <a:rPr lang="en-US"/>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Property of IIRL</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8872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Property of IIRL</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Property of IIRL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Property of IIRL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66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737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a:lstStyle/>
          <a:p>
            <a:pPr lvl="0"/>
            <a:r>
              <a:rPr lang="en-US"/>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a:lstStyle/>
          <a:p>
            <a:r>
              <a:rPr lang="en-US"/>
              <a:t>Click icon to add picture</a:t>
            </a:r>
            <a:endParaRPr lang="en-US" dirty="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r>
              <a:rPr lang="en-US" sz="3600">
                <a:solidFill>
                  <a:schemeClr val="bg1"/>
                </a:solidFill>
              </a:rPr>
              <a:t>Click to edit Master title style</a:t>
            </a:r>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a:normAutofit/>
          </a:bodyPr>
          <a:lstStyle>
            <a:lvl1pPr>
              <a:defRPr>
                <a:solidFill>
                  <a:schemeClr val="bg1"/>
                </a:solidFill>
              </a:defRPr>
            </a:lvl1pPr>
          </a:lstStyle>
          <a:p>
            <a:r>
              <a:rPr lang="en-US" sz="1500">
                <a:solidFill>
                  <a:schemeClr val="bg1"/>
                </a:solidFill>
              </a:rPr>
              <a:t>Click to edit Master subtitle style</a:t>
            </a:r>
            <a:endParaRPr lang="en-US" sz="1500" dirty="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313432"/>
            <a:ext cx="9966960" cy="3670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Property of IIRL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r>
              <a:rPr lang="en-US"/>
              <a:t>Click to edit Master title style</a:t>
            </a:r>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a:lstStyle/>
          <a:p>
            <a:r>
              <a:rPr lang="en-US"/>
              <a:t>Click to edit Master subtitle style</a:t>
            </a:r>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463495"/>
            <a:ext cx="9966960" cy="3368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Property of IIRL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Property of IIRL</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Property of IIRL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Lst>
  <p:hf sldNum="0"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1182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E42C-2B5D-4037-AD45-0C89E167EDE7}"/>
              </a:ext>
            </a:extLst>
          </p:cNvPr>
          <p:cNvSpPr>
            <a:spLocks noGrp="1"/>
          </p:cNvSpPr>
          <p:nvPr>
            <p:ph type="title"/>
          </p:nvPr>
        </p:nvSpPr>
        <p:spPr>
          <a:xfrm>
            <a:off x="845555" y="699419"/>
            <a:ext cx="3608962" cy="2076543"/>
          </a:xfrm>
        </p:spPr>
        <p:txBody>
          <a:bodyPr>
            <a:normAutofit/>
          </a:bodyPr>
          <a:lstStyle/>
          <a:p>
            <a:pPr algn="ctr"/>
            <a:r>
              <a:rPr lang="en-US" sz="4000" dirty="0"/>
              <a:t>Basic vs. Applied Research</a:t>
            </a:r>
          </a:p>
        </p:txBody>
      </p:sp>
      <p:sp>
        <p:nvSpPr>
          <p:cNvPr id="3" name="Content Placeholder 2">
            <a:extLst>
              <a:ext uri="{FF2B5EF4-FFF2-40B4-BE49-F238E27FC236}">
                <a16:creationId xmlns:a16="http://schemas.microsoft.com/office/drawing/2014/main" id="{505C2B0B-3B6F-4F09-9F9E-364F5540524E}"/>
              </a:ext>
            </a:extLst>
          </p:cNvPr>
          <p:cNvSpPr>
            <a:spLocks noGrp="1"/>
          </p:cNvSpPr>
          <p:nvPr>
            <p:ph idx="1"/>
          </p:nvPr>
        </p:nvSpPr>
        <p:spPr>
          <a:xfrm>
            <a:off x="845555" y="2979175"/>
            <a:ext cx="3608962" cy="2607810"/>
          </a:xfrm>
        </p:spPr>
        <p:txBody>
          <a:bodyPr>
            <a:normAutofit/>
          </a:bodyPr>
          <a:lstStyle/>
          <a:p>
            <a:pPr marL="0" indent="0">
              <a:buNone/>
            </a:pPr>
            <a:r>
              <a:rPr lang="en-US" b="1" dirty="0">
                <a:effectLst/>
                <a:latin typeface="+mj-lt"/>
                <a:ea typeface="Times New Roman" panose="02020603050405020304" pitchFamily="18" charset="0"/>
              </a:rPr>
              <a:t>Basic research advances fundamental knowledge about  the world. </a:t>
            </a:r>
          </a:p>
          <a:p>
            <a:pPr marL="0" indent="0">
              <a:buNone/>
            </a:pPr>
            <a:r>
              <a:rPr lang="en-US" b="1" dirty="0">
                <a:effectLst/>
                <a:latin typeface="+mj-lt"/>
                <a:ea typeface="Times New Roman" panose="02020603050405020304" pitchFamily="18" charset="0"/>
              </a:rPr>
              <a:t>Applied research is conducted     for immediate practical purposes  --to solve problems.</a:t>
            </a:r>
          </a:p>
          <a:p>
            <a:pPr marL="1371600" marR="0">
              <a:spcBef>
                <a:spcPts val="0"/>
              </a:spcBef>
              <a:spcAft>
                <a:spcPts val="0"/>
              </a:spcAft>
            </a:pPr>
            <a:r>
              <a:rPr lang="en-US" b="1" dirty="0">
                <a:effectLst/>
                <a:latin typeface="+mj-lt"/>
                <a:ea typeface="Times New Roman" panose="02020603050405020304" pitchFamily="18" charset="0"/>
              </a:rPr>
              <a:t> </a:t>
            </a:r>
          </a:p>
          <a:p>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7" name="Picture Placeholder 6" descr="Close up desk, with glasses, a mug and laptop">
            <a:extLst>
              <a:ext uri="{FF2B5EF4-FFF2-40B4-BE49-F238E27FC236}">
                <a16:creationId xmlns:a16="http://schemas.microsoft.com/office/drawing/2014/main" id="{4A562C5C-7EE0-4E93-9789-1E61C53669B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651133" y="1234440"/>
            <a:ext cx="3264408" cy="4352544"/>
          </a:xfrm>
        </p:spPr>
      </p:pic>
      <p:pic>
        <p:nvPicPr>
          <p:cNvPr id="9" name="Picture Placeholder 8" descr="People with their hands up at an auction ">
            <a:extLst>
              <a:ext uri="{FF2B5EF4-FFF2-40B4-BE49-F238E27FC236}">
                <a16:creationId xmlns:a16="http://schemas.microsoft.com/office/drawing/2014/main" id="{E4B7E298-8B82-4BBC-BD7F-FB0F1F96499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308774" y="1234440"/>
            <a:ext cx="3264408" cy="4352544"/>
          </a:xfrm>
        </p:spPr>
      </p:pic>
      <p:sp>
        <p:nvSpPr>
          <p:cNvPr id="4" name="Footer Placeholder 3">
            <a:extLst>
              <a:ext uri="{FF2B5EF4-FFF2-40B4-BE49-F238E27FC236}">
                <a16:creationId xmlns:a16="http://schemas.microsoft.com/office/drawing/2014/main" id="{098339E6-4A72-29B9-C2D5-E7F413B404CD}"/>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21199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03FC-4F8C-37DE-4640-986B8D63DCD3}"/>
              </a:ext>
            </a:extLst>
          </p:cNvPr>
          <p:cNvSpPr>
            <a:spLocks noGrp="1"/>
          </p:cNvSpPr>
          <p:nvPr>
            <p:ph type="title"/>
          </p:nvPr>
        </p:nvSpPr>
        <p:spPr/>
        <p:txBody>
          <a:bodyPr/>
          <a:lstStyle/>
          <a:p>
            <a:pPr algn="ctr"/>
            <a:r>
              <a:rPr lang="en-US" b="1" dirty="0"/>
              <a:t>Basic Research…Advancing </a:t>
            </a:r>
            <a:br>
              <a:rPr lang="en-US" b="1" dirty="0"/>
            </a:br>
            <a:r>
              <a:rPr lang="en-US" b="1" dirty="0"/>
              <a:t>Fundamental Knowledge</a:t>
            </a:r>
          </a:p>
        </p:txBody>
      </p:sp>
      <p:sp>
        <p:nvSpPr>
          <p:cNvPr id="3" name="Content Placeholder 2">
            <a:extLst>
              <a:ext uri="{FF2B5EF4-FFF2-40B4-BE49-F238E27FC236}">
                <a16:creationId xmlns:a16="http://schemas.microsoft.com/office/drawing/2014/main" id="{1A3F64FB-D7DB-8E77-2735-E0353AEEB863}"/>
              </a:ext>
            </a:extLst>
          </p:cNvPr>
          <p:cNvSpPr>
            <a:spLocks noGrp="1"/>
          </p:cNvSpPr>
          <p:nvPr>
            <p:ph sz="half" idx="1"/>
          </p:nvPr>
        </p:nvSpPr>
        <p:spPr/>
        <p:txBody>
          <a:bodyPr>
            <a:normAutofit fontScale="92500" lnSpcReduction="10000"/>
          </a:bodyPr>
          <a:lstStyle/>
          <a:p>
            <a:pPr marL="914400" marR="0" lvl="2" indent="0">
              <a:spcBef>
                <a:spcPts val="0"/>
              </a:spcBef>
              <a:spcAft>
                <a:spcPts val="0"/>
              </a:spcAft>
              <a:buNone/>
              <a:tabLst>
                <a:tab pos="1485900" algn="l"/>
              </a:tabLst>
            </a:pPr>
            <a:r>
              <a:rPr lang="en-US" sz="3200" b="1" dirty="0">
                <a:effectLst/>
                <a:latin typeface="+mj-lt"/>
                <a:ea typeface="Times New Roman" panose="02020603050405020304" pitchFamily="18" charset="0"/>
              </a:rPr>
              <a:t>- Gathering information to understand a phenomenon.</a:t>
            </a:r>
          </a:p>
          <a:p>
            <a:pPr marL="914400" marR="0" lvl="2" indent="0">
              <a:spcBef>
                <a:spcPts val="0"/>
              </a:spcBef>
              <a:spcAft>
                <a:spcPts val="0"/>
              </a:spcAft>
              <a:buNone/>
              <a:tabLst>
                <a:tab pos="1485900" algn="l"/>
              </a:tabLst>
            </a:pPr>
            <a:endParaRPr lang="en-US" sz="3200" b="1" dirty="0">
              <a:latin typeface="+mj-lt"/>
              <a:ea typeface="Times New Roman" panose="02020603050405020304" pitchFamily="18" charset="0"/>
            </a:endParaRPr>
          </a:p>
          <a:p>
            <a:pPr marL="914400" marR="0" lvl="2" indent="0">
              <a:spcBef>
                <a:spcPts val="0"/>
              </a:spcBef>
              <a:spcAft>
                <a:spcPts val="0"/>
              </a:spcAft>
              <a:buNone/>
              <a:tabLst>
                <a:tab pos="1485900" algn="l"/>
              </a:tabLst>
            </a:pPr>
            <a:endParaRPr lang="en-US" sz="3200" b="1" dirty="0">
              <a:effectLst/>
              <a:latin typeface="+mj-lt"/>
              <a:ea typeface="Times New Roman" panose="02020603050405020304" pitchFamily="18" charset="0"/>
            </a:endParaRPr>
          </a:p>
          <a:p>
            <a:pPr marL="914400" marR="0" lvl="2" indent="0">
              <a:spcBef>
                <a:spcPts val="0"/>
              </a:spcBef>
              <a:spcAft>
                <a:spcPts val="0"/>
              </a:spcAft>
              <a:buNone/>
              <a:tabLst>
                <a:tab pos="1485900" algn="l"/>
              </a:tabLst>
            </a:pPr>
            <a:r>
              <a:rPr lang="en-US" sz="3200" b="1" dirty="0">
                <a:effectLst/>
                <a:latin typeface="+mj-lt"/>
                <a:ea typeface="Times New Roman" panose="02020603050405020304" pitchFamily="18" charset="0"/>
              </a:rPr>
              <a:t>- Knowledge for </a:t>
            </a:r>
            <a:r>
              <a:rPr lang="en-US" sz="3200" b="1" dirty="0">
                <a:latin typeface="+mj-lt"/>
                <a:ea typeface="Times New Roman" panose="02020603050405020304" pitchFamily="18" charset="0"/>
              </a:rPr>
              <a:t>the </a:t>
            </a:r>
            <a:r>
              <a:rPr lang="en-US" sz="3200" b="1" dirty="0">
                <a:effectLst/>
                <a:latin typeface="+mj-lt"/>
                <a:ea typeface="Times New Roman" panose="02020603050405020304" pitchFamily="18" charset="0"/>
              </a:rPr>
              <a:t>sake of </a:t>
            </a:r>
            <a:r>
              <a:rPr lang="en-US" sz="3200" b="1" dirty="0">
                <a:latin typeface="+mj-lt"/>
                <a:ea typeface="Times New Roman" panose="02020603050405020304" pitchFamily="18" charset="0"/>
              </a:rPr>
              <a:t>k</a:t>
            </a:r>
            <a:r>
              <a:rPr lang="en-US" sz="3200" b="1" dirty="0">
                <a:effectLst/>
                <a:latin typeface="+mj-lt"/>
                <a:ea typeface="Times New Roman" panose="02020603050405020304" pitchFamily="18" charset="0"/>
              </a:rPr>
              <a:t>nowledge.</a:t>
            </a:r>
          </a:p>
          <a:p>
            <a:pPr marL="1257300" marR="0">
              <a:spcBef>
                <a:spcPts val="0"/>
              </a:spcBef>
              <a:spcAft>
                <a:spcPts val="0"/>
              </a:spcAft>
            </a:pPr>
            <a:r>
              <a:rPr lang="en-US" sz="1600" b="1" dirty="0">
                <a:effectLst/>
                <a:latin typeface="+mj-lt"/>
                <a:ea typeface="Times New Roman" panose="02020603050405020304" pitchFamily="18" charset="0"/>
              </a:rPr>
              <a:t> </a:t>
            </a:r>
            <a:endParaRPr lang="en-US" sz="1200" b="1" dirty="0">
              <a:effectLst/>
              <a:latin typeface="+mj-lt"/>
              <a:ea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86BFD093-EAD5-A94C-22A0-0D0E8C9A6F39}"/>
              </a:ext>
            </a:extLst>
          </p:cNvPr>
          <p:cNvSpPr>
            <a:spLocks noGrp="1"/>
          </p:cNvSpPr>
          <p:nvPr>
            <p:ph sz="half" idx="2"/>
          </p:nvPr>
        </p:nvSpPr>
        <p:spPr/>
        <p:txBody>
          <a:bodyPr>
            <a:normAutofit fontScale="92500" lnSpcReduction="10000"/>
          </a:bodyPr>
          <a:lstStyle/>
          <a:p>
            <a:pPr marL="1143000" marR="0" lvl="2" indent="-228600">
              <a:spcBef>
                <a:spcPts val="0"/>
              </a:spcBef>
              <a:spcAft>
                <a:spcPts val="0"/>
              </a:spcAft>
              <a:buFont typeface="Times New Roman" panose="02020603050405020304" pitchFamily="18" charset="0"/>
              <a:buChar char="-"/>
              <a:tabLst>
                <a:tab pos="1485900" algn="l"/>
              </a:tabLst>
            </a:pPr>
            <a:r>
              <a:rPr lang="en-US" sz="3200" b="1" dirty="0">
                <a:latin typeface="+mj-lt"/>
                <a:ea typeface="Times New Roman" panose="02020603050405020304" pitchFamily="18" charset="0"/>
              </a:rPr>
              <a:t>T</a:t>
            </a:r>
            <a:r>
              <a:rPr lang="en-US" sz="3200" b="1" dirty="0">
                <a:effectLst/>
                <a:latin typeface="+mj-lt"/>
                <a:ea typeface="Times New Roman" panose="02020603050405020304" pitchFamily="18" charset="0"/>
              </a:rPr>
              <a:t>he source of most new scientific ideas and ways of thinking about the world.</a:t>
            </a:r>
          </a:p>
          <a:p>
            <a:pPr marL="1257300" marR="0">
              <a:spcBef>
                <a:spcPts val="0"/>
              </a:spcBef>
              <a:spcAft>
                <a:spcPts val="0"/>
              </a:spcAft>
            </a:pPr>
            <a:r>
              <a:rPr lang="en-US" sz="3200" b="1" dirty="0">
                <a:effectLst/>
                <a:latin typeface="+mj-lt"/>
                <a:ea typeface="Times New Roman" panose="02020603050405020304" pitchFamily="18" charset="0"/>
              </a:rPr>
              <a:t> </a:t>
            </a:r>
          </a:p>
          <a:p>
            <a:pPr marL="1143000" marR="0" lvl="2" indent="-228600">
              <a:spcBef>
                <a:spcPts val="0"/>
              </a:spcBef>
              <a:spcAft>
                <a:spcPts val="0"/>
              </a:spcAft>
              <a:buFont typeface="Times New Roman" panose="02020603050405020304" pitchFamily="18" charset="0"/>
              <a:buChar char="-"/>
              <a:tabLst>
                <a:tab pos="1485900" algn="l"/>
              </a:tabLst>
            </a:pPr>
            <a:r>
              <a:rPr lang="en-US" sz="3200" b="1" dirty="0">
                <a:latin typeface="+mj-lt"/>
                <a:ea typeface="Times New Roman" panose="02020603050405020304" pitchFamily="18" charset="0"/>
              </a:rPr>
              <a:t>E</a:t>
            </a:r>
            <a:r>
              <a:rPr lang="en-US" sz="3200" b="1" dirty="0">
                <a:effectLst/>
                <a:latin typeface="+mj-lt"/>
                <a:ea typeface="Times New Roman" panose="02020603050405020304" pitchFamily="18" charset="0"/>
              </a:rPr>
              <a:t>xploratory, descriptive, or explanatory.</a:t>
            </a:r>
          </a:p>
          <a:p>
            <a:endParaRPr lang="en-US" dirty="0"/>
          </a:p>
        </p:txBody>
      </p:sp>
      <p:sp>
        <p:nvSpPr>
          <p:cNvPr id="5" name="Footer Placeholder 4">
            <a:extLst>
              <a:ext uri="{FF2B5EF4-FFF2-40B4-BE49-F238E27FC236}">
                <a16:creationId xmlns:a16="http://schemas.microsoft.com/office/drawing/2014/main" id="{12ADB239-24C1-60B5-8ECE-6737ED938CFB}"/>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95146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0E0F-92D5-9577-1864-F90A35DDEE8F}"/>
              </a:ext>
            </a:extLst>
          </p:cNvPr>
          <p:cNvSpPr>
            <a:spLocks noGrp="1"/>
          </p:cNvSpPr>
          <p:nvPr>
            <p:ph type="title"/>
          </p:nvPr>
        </p:nvSpPr>
        <p:spPr/>
        <p:txBody>
          <a:bodyPr>
            <a:normAutofit/>
          </a:bodyPr>
          <a:lstStyle/>
          <a:p>
            <a:pPr algn="ctr"/>
            <a:r>
              <a:rPr lang="en-US" b="1" dirty="0"/>
              <a:t>Basic Research</a:t>
            </a:r>
          </a:p>
        </p:txBody>
      </p:sp>
      <p:sp>
        <p:nvSpPr>
          <p:cNvPr id="3" name="Content Placeholder 2">
            <a:extLst>
              <a:ext uri="{FF2B5EF4-FFF2-40B4-BE49-F238E27FC236}">
                <a16:creationId xmlns:a16="http://schemas.microsoft.com/office/drawing/2014/main" id="{52F96DA5-155E-689C-8D77-1D3CCD0887BE}"/>
              </a:ext>
            </a:extLst>
          </p:cNvPr>
          <p:cNvSpPr>
            <a:spLocks noGrp="1"/>
          </p:cNvSpPr>
          <p:nvPr>
            <p:ph sz="half" idx="1"/>
          </p:nvPr>
        </p:nvSpPr>
        <p:spPr>
          <a:xfrm>
            <a:off x="1189780" y="2120900"/>
            <a:ext cx="4638676" cy="4086860"/>
          </a:xfrm>
        </p:spPr>
        <p:txBody>
          <a:bodyPr>
            <a:normAutofit fontScale="92500" lnSpcReduction="10000"/>
          </a:bodyPr>
          <a:lstStyle/>
          <a:p>
            <a:pPr marL="914400" marR="0">
              <a:spcBef>
                <a:spcPts val="0"/>
              </a:spcBef>
              <a:spcAft>
                <a:spcPts val="0"/>
              </a:spcAft>
            </a:pPr>
            <a:r>
              <a:rPr lang="en-US" sz="3500" b="1" dirty="0">
                <a:effectLst/>
                <a:latin typeface="+mj-lt"/>
                <a:ea typeface="Times New Roman" panose="02020603050405020304" pitchFamily="18" charset="0"/>
              </a:rPr>
              <a:t>Nonscientists often criticize basic research considering it a waste of time and money, because it doesn’t have a direct use or help resolve an immediate problem. </a:t>
            </a:r>
          </a:p>
          <a:p>
            <a:pPr marL="685800" marR="0">
              <a:spcBef>
                <a:spcPts val="0"/>
              </a:spcBef>
              <a:spcAft>
                <a:spcPts val="0"/>
              </a:spcAft>
            </a:pPr>
            <a:r>
              <a:rPr lang="en-US" sz="3500" b="1" dirty="0">
                <a:effectLst/>
                <a:latin typeface="+mj-lt"/>
                <a:ea typeface="Times New Roman" panose="02020603050405020304" pitchFamily="18" charset="0"/>
              </a:rPr>
              <a:t> </a:t>
            </a:r>
          </a:p>
          <a:p>
            <a:endParaRPr lang="en-US" dirty="0"/>
          </a:p>
        </p:txBody>
      </p:sp>
      <p:pic>
        <p:nvPicPr>
          <p:cNvPr id="9" name="Content Placeholder 8" descr="People sitting at a table in a room with windows&#10;&#10;Description automatically generated">
            <a:extLst>
              <a:ext uri="{FF2B5EF4-FFF2-40B4-BE49-F238E27FC236}">
                <a16:creationId xmlns:a16="http://schemas.microsoft.com/office/drawing/2014/main" id="{A2DAAE62-2A1C-A281-EF8B-CE4A2A918857}"/>
              </a:ext>
            </a:extLst>
          </p:cNvPr>
          <p:cNvPicPr>
            <a:picLocks noGrp="1" noChangeAspect="1"/>
          </p:cNvPicPr>
          <p:nvPr>
            <p:ph sz="half" idx="2"/>
          </p:nvPr>
        </p:nvPicPr>
        <p:blipFill>
          <a:blip r:embed="rId2"/>
          <a:stretch>
            <a:fillRect/>
          </a:stretch>
        </p:blipFill>
        <p:spPr>
          <a:xfrm>
            <a:off x="6516688" y="2448566"/>
            <a:ext cx="4638675" cy="3092755"/>
          </a:xfrm>
        </p:spPr>
      </p:pic>
      <p:sp>
        <p:nvSpPr>
          <p:cNvPr id="4" name="Footer Placeholder 3">
            <a:extLst>
              <a:ext uri="{FF2B5EF4-FFF2-40B4-BE49-F238E27FC236}">
                <a16:creationId xmlns:a16="http://schemas.microsoft.com/office/drawing/2014/main" id="{E16E4B3D-D643-8E1E-D47B-86E2B51A0C48}"/>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0121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8B3B-4C4B-38CE-93AA-2489DA4CA5DD}"/>
              </a:ext>
            </a:extLst>
          </p:cNvPr>
          <p:cNvSpPr>
            <a:spLocks noGrp="1"/>
          </p:cNvSpPr>
          <p:nvPr>
            <p:ph type="title"/>
          </p:nvPr>
        </p:nvSpPr>
        <p:spPr/>
        <p:txBody>
          <a:bodyPr/>
          <a:lstStyle/>
          <a:p>
            <a:pPr algn="ctr"/>
            <a:r>
              <a:rPr lang="en-US" b="1" dirty="0"/>
              <a:t>Basic Research</a:t>
            </a:r>
            <a:endParaRPr lang="en-US" dirty="0"/>
          </a:p>
        </p:txBody>
      </p:sp>
      <p:sp>
        <p:nvSpPr>
          <p:cNvPr id="3" name="Content Placeholder 2">
            <a:extLst>
              <a:ext uri="{FF2B5EF4-FFF2-40B4-BE49-F238E27FC236}">
                <a16:creationId xmlns:a16="http://schemas.microsoft.com/office/drawing/2014/main" id="{4CCC3C8D-678A-A098-9DD9-D3CB87C6528F}"/>
              </a:ext>
            </a:extLst>
          </p:cNvPr>
          <p:cNvSpPr>
            <a:spLocks noGrp="1"/>
          </p:cNvSpPr>
          <p:nvPr>
            <p:ph sz="half" idx="1"/>
          </p:nvPr>
        </p:nvSpPr>
        <p:spPr>
          <a:xfrm>
            <a:off x="432618" y="2202426"/>
            <a:ext cx="8111613" cy="3967126"/>
          </a:xfrm>
        </p:spPr>
        <p:txBody>
          <a:bodyPr>
            <a:normAutofit fontScale="55000" lnSpcReduction="20000"/>
          </a:bodyPr>
          <a:lstStyle/>
          <a:p>
            <a:pPr marL="403225" marR="0" indent="0">
              <a:spcBef>
                <a:spcPts val="0"/>
              </a:spcBef>
              <a:spcAft>
                <a:spcPts val="0"/>
              </a:spcAft>
              <a:buNone/>
            </a:pPr>
            <a:r>
              <a:rPr lang="en-US" sz="4400" b="1" dirty="0">
                <a:latin typeface="+mj-lt"/>
                <a:ea typeface="Times New Roman" panose="02020603050405020304" pitchFamily="18" charset="0"/>
              </a:rPr>
              <a:t>B</a:t>
            </a:r>
            <a:r>
              <a:rPr lang="en-US" sz="4400" b="1" dirty="0">
                <a:effectLst/>
                <a:latin typeface="+mj-lt"/>
                <a:ea typeface="Times New Roman" panose="02020603050405020304" pitchFamily="18" charset="0"/>
              </a:rPr>
              <a:t>asic research does often lack practical value in the short-term, but it provides a foundation of knowledge and understanding that may later become generalizable to many policy areas, problems, and areas of study.</a:t>
            </a:r>
          </a:p>
          <a:p>
            <a:pPr marL="1280160" indent="0">
              <a:spcBef>
                <a:spcPts val="0"/>
              </a:spcBef>
              <a:spcAft>
                <a:spcPts val="0"/>
              </a:spcAft>
              <a:buNone/>
            </a:pPr>
            <a:endParaRPr lang="en-US" sz="4400" b="1" dirty="0">
              <a:effectLst/>
              <a:latin typeface="+mj-lt"/>
              <a:ea typeface="Times New Roman" panose="02020603050405020304" pitchFamily="18" charset="0"/>
            </a:endParaRPr>
          </a:p>
          <a:p>
            <a:pPr marL="1279525" indent="-876300">
              <a:spcBef>
                <a:spcPts val="0"/>
              </a:spcBef>
              <a:spcAft>
                <a:spcPts val="0"/>
              </a:spcAft>
              <a:buNone/>
            </a:pPr>
            <a:r>
              <a:rPr lang="en-US" sz="4400" b="1" dirty="0">
                <a:effectLst/>
                <a:latin typeface="+mj-lt"/>
                <a:ea typeface="Times New Roman" panose="02020603050405020304" pitchFamily="18" charset="0"/>
              </a:rPr>
              <a:t>Really big breakthroughs in understanding and significant</a:t>
            </a:r>
          </a:p>
          <a:p>
            <a:pPr marL="1279525" indent="-876300">
              <a:spcBef>
                <a:spcPts val="0"/>
              </a:spcBef>
              <a:spcAft>
                <a:spcPts val="0"/>
              </a:spcAft>
              <a:buNone/>
            </a:pPr>
            <a:r>
              <a:rPr lang="en-US" sz="4400" b="1" dirty="0">
                <a:effectLst/>
                <a:latin typeface="+mj-lt"/>
                <a:ea typeface="Times New Roman" panose="02020603050405020304" pitchFamily="18" charset="0"/>
              </a:rPr>
              <a:t>advances in knowledge usually come from basic research.</a:t>
            </a:r>
          </a:p>
          <a:p>
            <a:pPr marL="1279525" indent="-876300">
              <a:spcBef>
                <a:spcPts val="0"/>
              </a:spcBef>
              <a:spcAft>
                <a:spcPts val="0"/>
              </a:spcAft>
              <a:buNone/>
            </a:pPr>
            <a:r>
              <a:rPr lang="en-US" sz="4400" b="1" dirty="0">
                <a:effectLst/>
                <a:latin typeface="+mj-lt"/>
                <a:ea typeface="Times New Roman" panose="02020603050405020304" pitchFamily="18" charset="0"/>
              </a:rPr>
              <a:t>For example, today’s computers could not exist without pure</a:t>
            </a:r>
          </a:p>
          <a:p>
            <a:pPr marL="1279525" indent="-876300">
              <a:spcBef>
                <a:spcPts val="0"/>
              </a:spcBef>
              <a:spcAft>
                <a:spcPts val="0"/>
              </a:spcAft>
              <a:buNone/>
            </a:pPr>
            <a:r>
              <a:rPr lang="en-US" sz="4400" b="1" dirty="0">
                <a:effectLst/>
                <a:latin typeface="+mj-lt"/>
                <a:ea typeface="Times New Roman" panose="02020603050405020304" pitchFamily="18" charset="0"/>
              </a:rPr>
              <a:t>research in math conducted over a century ago. </a:t>
            </a:r>
          </a:p>
          <a:p>
            <a:pPr marL="1280160" indent="0">
              <a:spcBef>
                <a:spcPts val="0"/>
              </a:spcBef>
              <a:spcAft>
                <a:spcPts val="0"/>
              </a:spcAft>
              <a:buNone/>
            </a:pPr>
            <a:endParaRPr lang="en-US" sz="3800" b="1" dirty="0">
              <a:effectLst/>
              <a:latin typeface="+mj-lt"/>
              <a:ea typeface="Times New Roman" panose="02020603050405020304" pitchFamily="18" charset="0"/>
            </a:endParaRPr>
          </a:p>
          <a:p>
            <a:pPr marL="1280160" indent="0">
              <a:spcBef>
                <a:spcPts val="0"/>
              </a:spcBef>
              <a:spcAft>
                <a:spcPts val="0"/>
              </a:spcAft>
              <a:buNone/>
            </a:pPr>
            <a:endParaRPr lang="en-US" sz="3800" b="1" dirty="0">
              <a:effectLst/>
              <a:latin typeface="+mj-lt"/>
              <a:ea typeface="Times New Roman" panose="02020603050405020304" pitchFamily="18" charset="0"/>
            </a:endParaRPr>
          </a:p>
          <a:p>
            <a:pPr marL="1280160" marR="0" indent="0">
              <a:spcBef>
                <a:spcPts val="0"/>
              </a:spcBef>
              <a:spcAft>
                <a:spcPts val="0"/>
              </a:spcAft>
              <a:buNone/>
            </a:pPr>
            <a:endParaRPr lang="en-US" sz="3800" b="1" dirty="0">
              <a:effectLst/>
              <a:latin typeface="+mj-lt"/>
              <a:ea typeface="Times New Roman" panose="02020603050405020304" pitchFamily="18" charset="0"/>
            </a:endParaRPr>
          </a:p>
          <a:p>
            <a:pPr marL="685800" marR="0">
              <a:spcBef>
                <a:spcPts val="0"/>
              </a:spcBef>
              <a:spcAft>
                <a:spcPts val="0"/>
              </a:spcAft>
            </a:pPr>
            <a:r>
              <a:rPr lang="en-US" sz="2800" b="1" dirty="0">
                <a:effectLst/>
                <a:latin typeface="+mj-lt"/>
                <a:ea typeface="Times New Roman" panose="02020603050405020304" pitchFamily="18" charset="0"/>
              </a:rPr>
              <a:t> </a:t>
            </a:r>
          </a:p>
          <a:p>
            <a:endParaRPr lang="en-US" dirty="0"/>
          </a:p>
        </p:txBody>
      </p:sp>
      <p:pic>
        <p:nvPicPr>
          <p:cNvPr id="9" name="Content Placeholder 8" descr="A person writing on a white board&#10;&#10;Description automatically generated">
            <a:extLst>
              <a:ext uri="{FF2B5EF4-FFF2-40B4-BE49-F238E27FC236}">
                <a16:creationId xmlns:a16="http://schemas.microsoft.com/office/drawing/2014/main" id="{D165A93F-E2EC-F51F-663C-CA43128FE8C9}"/>
              </a:ext>
            </a:extLst>
          </p:cNvPr>
          <p:cNvPicPr>
            <a:picLocks noGrp="1" noChangeAspect="1"/>
          </p:cNvPicPr>
          <p:nvPr>
            <p:ph sz="half" idx="2"/>
          </p:nvPr>
        </p:nvPicPr>
        <p:blipFill>
          <a:blip r:embed="rId2"/>
          <a:stretch>
            <a:fillRect/>
          </a:stretch>
        </p:blipFill>
        <p:spPr>
          <a:xfrm>
            <a:off x="8594833" y="1974350"/>
            <a:ext cx="2967525" cy="4154905"/>
          </a:xfrm>
        </p:spPr>
      </p:pic>
      <p:sp>
        <p:nvSpPr>
          <p:cNvPr id="4" name="Footer Placeholder 3">
            <a:extLst>
              <a:ext uri="{FF2B5EF4-FFF2-40B4-BE49-F238E27FC236}">
                <a16:creationId xmlns:a16="http://schemas.microsoft.com/office/drawing/2014/main" id="{6C42C6B8-DA1D-C65F-6041-3E77CDDA639D}"/>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406539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FBCC-BE16-2273-1B12-3CB04A564BBF}"/>
              </a:ext>
            </a:extLst>
          </p:cNvPr>
          <p:cNvSpPr>
            <a:spLocks noGrp="1"/>
          </p:cNvSpPr>
          <p:nvPr>
            <p:ph type="title"/>
          </p:nvPr>
        </p:nvSpPr>
        <p:spPr/>
        <p:txBody>
          <a:bodyPr/>
          <a:lstStyle/>
          <a:p>
            <a:pPr algn="ctr"/>
            <a:r>
              <a:rPr lang="en-US" b="1" dirty="0"/>
              <a:t>Examples of Basic Research Questions</a:t>
            </a:r>
          </a:p>
        </p:txBody>
      </p:sp>
      <p:sp>
        <p:nvSpPr>
          <p:cNvPr id="4" name="Content Placeholder 3">
            <a:extLst>
              <a:ext uri="{FF2B5EF4-FFF2-40B4-BE49-F238E27FC236}">
                <a16:creationId xmlns:a16="http://schemas.microsoft.com/office/drawing/2014/main" id="{086717E2-C66A-FD54-A18E-0CD6F4ADE9D3}"/>
              </a:ext>
            </a:extLst>
          </p:cNvPr>
          <p:cNvSpPr>
            <a:spLocks noGrp="1"/>
          </p:cNvSpPr>
          <p:nvPr>
            <p:ph sz="half" idx="2"/>
          </p:nvPr>
        </p:nvSpPr>
        <p:spPr>
          <a:xfrm>
            <a:off x="1036320" y="2209820"/>
            <a:ext cx="3200400" cy="2910821"/>
          </a:xfrm>
        </p:spPr>
        <p:txBody>
          <a:bodyPr>
            <a:noAutofit/>
          </a:bodyPr>
          <a:lstStyle/>
          <a:p>
            <a:r>
              <a:rPr lang="en-US" sz="2800" b="1" dirty="0">
                <a:latin typeface="+mj-lt"/>
              </a:rPr>
              <a:t>Does the experience of a reproductive loss increase women’s risk for depression in the short and long-term?</a:t>
            </a:r>
          </a:p>
        </p:txBody>
      </p:sp>
      <p:sp>
        <p:nvSpPr>
          <p:cNvPr id="6" name="Content Placeholder 5">
            <a:extLst>
              <a:ext uri="{FF2B5EF4-FFF2-40B4-BE49-F238E27FC236}">
                <a16:creationId xmlns:a16="http://schemas.microsoft.com/office/drawing/2014/main" id="{41A38736-2C0B-6B3D-F28F-C84E461AC277}"/>
              </a:ext>
            </a:extLst>
          </p:cNvPr>
          <p:cNvSpPr>
            <a:spLocks noGrp="1"/>
          </p:cNvSpPr>
          <p:nvPr>
            <p:ph sz="quarter" idx="4"/>
          </p:nvPr>
        </p:nvSpPr>
        <p:spPr>
          <a:xfrm>
            <a:off x="4416357" y="2952204"/>
            <a:ext cx="3356043" cy="2910821"/>
          </a:xfrm>
        </p:spPr>
        <p:txBody>
          <a:bodyPr>
            <a:normAutofit/>
          </a:bodyPr>
          <a:lstStyle/>
          <a:p>
            <a:r>
              <a:rPr lang="en-US" sz="2800" b="1" dirty="0">
                <a:latin typeface="+mj-lt"/>
              </a:rPr>
              <a:t>Does stress increase the likelihood of succumbing to pressure from others when decision-making? </a:t>
            </a:r>
          </a:p>
        </p:txBody>
      </p:sp>
      <p:sp>
        <p:nvSpPr>
          <p:cNvPr id="8" name="Content Placeholder 7">
            <a:extLst>
              <a:ext uri="{FF2B5EF4-FFF2-40B4-BE49-F238E27FC236}">
                <a16:creationId xmlns:a16="http://schemas.microsoft.com/office/drawing/2014/main" id="{66D07261-D7B9-AE72-F89F-663451BBD463}"/>
              </a:ext>
            </a:extLst>
          </p:cNvPr>
          <p:cNvSpPr>
            <a:spLocks noGrp="1"/>
          </p:cNvSpPr>
          <p:nvPr>
            <p:ph sz="quarter" idx="14"/>
          </p:nvPr>
        </p:nvSpPr>
        <p:spPr>
          <a:xfrm>
            <a:off x="7955280" y="2209821"/>
            <a:ext cx="3200400" cy="3659274"/>
          </a:xfrm>
        </p:spPr>
        <p:txBody>
          <a:bodyPr>
            <a:normAutofit/>
          </a:bodyPr>
          <a:lstStyle/>
          <a:p>
            <a:r>
              <a:rPr lang="en-US" sz="2800" b="1" dirty="0">
                <a:latin typeface="+mj-lt"/>
              </a:rPr>
              <a:t>How does alcohol ingestion impact the brain and parenting behavior?</a:t>
            </a:r>
          </a:p>
        </p:txBody>
      </p:sp>
      <p:sp>
        <p:nvSpPr>
          <p:cNvPr id="3" name="Footer Placeholder 2">
            <a:extLst>
              <a:ext uri="{FF2B5EF4-FFF2-40B4-BE49-F238E27FC236}">
                <a16:creationId xmlns:a16="http://schemas.microsoft.com/office/drawing/2014/main" id="{5B22A634-ED1F-12B3-D814-DF4B63C831F5}"/>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08899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7812-6093-CF8F-73AC-9B1F0C191D73}"/>
              </a:ext>
            </a:extLst>
          </p:cNvPr>
          <p:cNvSpPr>
            <a:spLocks noGrp="1"/>
          </p:cNvSpPr>
          <p:nvPr>
            <p:ph type="title"/>
          </p:nvPr>
        </p:nvSpPr>
        <p:spPr>
          <a:xfrm>
            <a:off x="7528560" y="497840"/>
            <a:ext cx="4378959" cy="2092960"/>
          </a:xfrm>
        </p:spPr>
        <p:txBody>
          <a:bodyPr anchor="b">
            <a:noAutofit/>
          </a:bodyPr>
          <a:lstStyle/>
          <a:p>
            <a:br>
              <a:rPr lang="en-US" sz="3200" b="1" dirty="0">
                <a:effectLst/>
              </a:rPr>
            </a:br>
            <a:r>
              <a:rPr lang="en-US" sz="3200" b="1" dirty="0">
                <a:effectLst/>
              </a:rPr>
              <a:t>Applied Research: T</a:t>
            </a:r>
            <a:r>
              <a:rPr lang="en-US" sz="3200" b="1" dirty="0"/>
              <a:t>o Solve </a:t>
            </a:r>
            <a:br>
              <a:rPr lang="en-US" sz="3200" b="1" dirty="0"/>
            </a:br>
            <a:r>
              <a:rPr lang="en-US" sz="3200" b="1" dirty="0"/>
              <a:t>I</a:t>
            </a:r>
            <a:r>
              <a:rPr lang="en-US" sz="3200" b="1" dirty="0">
                <a:effectLst/>
              </a:rPr>
              <a:t>mmediate </a:t>
            </a:r>
            <a:r>
              <a:rPr lang="en-US" sz="3200" b="1" dirty="0"/>
              <a:t>P</a:t>
            </a:r>
            <a:r>
              <a:rPr lang="en-US" sz="3200" b="1" dirty="0">
                <a:effectLst/>
              </a:rPr>
              <a:t>ractical </a:t>
            </a:r>
            <a:r>
              <a:rPr lang="en-US" sz="3200" b="1" dirty="0"/>
              <a:t>P</a:t>
            </a:r>
            <a:r>
              <a:rPr lang="en-US" sz="3200" b="1" dirty="0">
                <a:effectLst/>
              </a:rPr>
              <a:t>roblems</a:t>
            </a:r>
            <a:br>
              <a:rPr lang="en-US" sz="3200" b="1" dirty="0">
                <a:effectLst/>
              </a:rPr>
            </a:br>
            <a:endParaRPr lang="en-US" sz="3200" b="1" dirty="0"/>
          </a:p>
        </p:txBody>
      </p:sp>
      <p:pic>
        <p:nvPicPr>
          <p:cNvPr id="13" name="Content Placeholder 12" descr="A person sitting at a desk writing on a piece of paper&#10;&#10;Description automatically generated">
            <a:extLst>
              <a:ext uri="{FF2B5EF4-FFF2-40B4-BE49-F238E27FC236}">
                <a16:creationId xmlns:a16="http://schemas.microsoft.com/office/drawing/2014/main" id="{7BF5E586-8819-006D-7198-61351C153142}"/>
              </a:ext>
            </a:extLst>
          </p:cNvPr>
          <p:cNvPicPr>
            <a:picLocks noGrp="1" noChangeAspect="1"/>
          </p:cNvPicPr>
          <p:nvPr>
            <p:ph type="pic" sz="quarter" idx="13"/>
          </p:nvPr>
        </p:nvPicPr>
        <p:blipFill rotWithShape="1">
          <a:blip r:embed="rId2"/>
          <a:srcRect t="4102" b="44600"/>
          <a:stretch/>
        </p:blipFill>
        <p:spPr>
          <a:xfrm>
            <a:off x="630936" y="995680"/>
            <a:ext cx="6450156" cy="4957064"/>
          </a:xfrm>
          <a:noFill/>
        </p:spPr>
      </p:pic>
      <p:sp>
        <p:nvSpPr>
          <p:cNvPr id="3" name="Content Placeholder 2">
            <a:extLst>
              <a:ext uri="{FF2B5EF4-FFF2-40B4-BE49-F238E27FC236}">
                <a16:creationId xmlns:a16="http://schemas.microsoft.com/office/drawing/2014/main" id="{2685E12C-507B-79F7-4343-C85A55C80A0D}"/>
              </a:ext>
            </a:extLst>
          </p:cNvPr>
          <p:cNvSpPr>
            <a:spLocks noGrp="1"/>
          </p:cNvSpPr>
          <p:nvPr>
            <p:ph idx="1"/>
          </p:nvPr>
        </p:nvSpPr>
        <p:spPr>
          <a:xfrm>
            <a:off x="7660641" y="2407436"/>
            <a:ext cx="3889102" cy="3820644"/>
          </a:xfrm>
        </p:spPr>
        <p:txBody>
          <a:bodyPr>
            <a:normAutofit fontScale="92500" lnSpcReduction="10000"/>
          </a:bodyPr>
          <a:lstStyle/>
          <a:p>
            <a:pPr>
              <a:lnSpc>
                <a:spcPct val="90000"/>
              </a:lnSpc>
            </a:pPr>
            <a:r>
              <a:rPr lang="en-US" sz="2400" dirty="0">
                <a:effectLst/>
              </a:rPr>
              <a:t>Theory is less central to applied research and it is frequently descriptive, rather than explanatory.</a:t>
            </a:r>
          </a:p>
          <a:p>
            <a:pPr>
              <a:lnSpc>
                <a:spcPct val="90000"/>
              </a:lnSpc>
            </a:pPr>
            <a:r>
              <a:rPr lang="en-US" sz="2400" dirty="0">
                <a:effectLst/>
              </a:rPr>
              <a:t>Whereas the consumers of basic research tend to be the scientific community, the consumers of applied research are practitioners such as teachers, counselors, caseworkers, and decision makers, such as managers, committees, and officials.</a:t>
            </a:r>
          </a:p>
          <a:p>
            <a:pPr>
              <a:lnSpc>
                <a:spcPct val="90000"/>
              </a:lnSpc>
            </a:pPr>
            <a:endParaRPr lang="en-US" sz="1900" dirty="0">
              <a:effectLst/>
            </a:endParaRPr>
          </a:p>
          <a:p>
            <a:pPr>
              <a:lnSpc>
                <a:spcPct val="90000"/>
              </a:lnSpc>
            </a:pPr>
            <a:endParaRPr lang="en-US" sz="1900" dirty="0"/>
          </a:p>
        </p:txBody>
      </p:sp>
      <p:sp>
        <p:nvSpPr>
          <p:cNvPr id="4" name="Footer Placeholder 3">
            <a:extLst>
              <a:ext uri="{FF2B5EF4-FFF2-40B4-BE49-F238E27FC236}">
                <a16:creationId xmlns:a16="http://schemas.microsoft.com/office/drawing/2014/main" id="{F8150D67-9DEF-3EBD-5502-679CD747C24E}"/>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51176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1000" b="-6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86A910-CD31-AD48-BC4F-A42BDEF927C2}"/>
              </a:ext>
            </a:extLst>
          </p:cNvPr>
          <p:cNvSpPr txBox="1"/>
          <p:nvPr/>
        </p:nvSpPr>
        <p:spPr>
          <a:xfrm>
            <a:off x="213360" y="2011680"/>
            <a:ext cx="10231120" cy="4462760"/>
          </a:xfrm>
          <a:prstGeom prst="rect">
            <a:avLst/>
          </a:prstGeom>
          <a:noFill/>
        </p:spPr>
        <p:txBody>
          <a:bodyPr wrap="square">
            <a:spAutoFit/>
          </a:bodyPr>
          <a:lstStyle/>
          <a:p>
            <a:pPr marL="914400" marR="0">
              <a:spcBef>
                <a:spcPts val="0"/>
              </a:spcBef>
              <a:spcAft>
                <a:spcPts val="0"/>
              </a:spcAft>
            </a:pPr>
            <a:r>
              <a:rPr lang="en-US" sz="2800" b="1" dirty="0">
                <a:effectLst/>
                <a:latin typeface="+mj-lt"/>
                <a:ea typeface="Times New Roman" panose="02020603050405020304" pitchFamily="18" charset="0"/>
              </a:rPr>
              <a:t> </a:t>
            </a:r>
            <a:endParaRPr lang="en-US" sz="4000" b="1" dirty="0">
              <a:effectLst/>
              <a:latin typeface="+mj-lt"/>
              <a:ea typeface="Times New Roman" panose="02020603050405020304" pitchFamily="18" charset="0"/>
            </a:endParaRPr>
          </a:p>
          <a:p>
            <a:pPr marL="914400" algn="ctr"/>
            <a:r>
              <a:rPr lang="en-US" sz="4000" b="1" dirty="0">
                <a:effectLst/>
                <a:highlight>
                  <a:srgbClr val="C0C0C0"/>
                </a:highlight>
                <a:latin typeface="+mj-lt"/>
                <a:ea typeface="Times New Roman" panose="02020603050405020304" pitchFamily="18" charset="0"/>
              </a:rPr>
              <a:t>Applied Research</a:t>
            </a:r>
          </a:p>
          <a:p>
            <a:pPr marL="914400"/>
            <a:endParaRPr lang="en-US" sz="2800" b="1" dirty="0">
              <a:effectLst/>
              <a:latin typeface="+mj-lt"/>
              <a:ea typeface="Times New Roman" panose="02020603050405020304" pitchFamily="18" charset="0"/>
            </a:endParaRPr>
          </a:p>
          <a:p>
            <a:pPr marL="914400"/>
            <a:r>
              <a:rPr lang="en-US" sz="2400" b="1" dirty="0">
                <a:solidFill>
                  <a:schemeClr val="accent2">
                    <a:lumMod val="50000"/>
                  </a:schemeClr>
                </a:solidFill>
                <a:effectLst/>
                <a:highlight>
                  <a:srgbClr val="C0C0C0"/>
                </a:highlight>
                <a:latin typeface="+mj-lt"/>
                <a:ea typeface="Times New Roman" panose="02020603050405020304" pitchFamily="18" charset="0"/>
              </a:rPr>
              <a:t>Success is measured by use of results in decision-making whereas success of basic research comes with publication in a scholarly journal and through the resulting impact on the scholarly community. </a:t>
            </a:r>
          </a:p>
          <a:p>
            <a:pPr marL="914400"/>
            <a:endParaRPr lang="en-US" sz="2400" b="1" dirty="0">
              <a:solidFill>
                <a:schemeClr val="accent2">
                  <a:lumMod val="50000"/>
                </a:schemeClr>
              </a:solidFill>
              <a:highlight>
                <a:srgbClr val="C0C0C0"/>
              </a:highlight>
              <a:latin typeface="+mj-lt"/>
              <a:ea typeface="Times New Roman" panose="02020603050405020304" pitchFamily="18" charset="0"/>
            </a:endParaRPr>
          </a:p>
          <a:p>
            <a:pPr marL="914400"/>
            <a:r>
              <a:rPr lang="en-US" sz="2400" b="1" dirty="0">
                <a:solidFill>
                  <a:schemeClr val="accent2">
                    <a:lumMod val="50000"/>
                  </a:schemeClr>
                </a:solidFill>
                <a:effectLst/>
                <a:highlight>
                  <a:srgbClr val="C0C0C0"/>
                </a:highlight>
                <a:latin typeface="+mj-lt"/>
                <a:ea typeface="Times New Roman" panose="02020603050405020304" pitchFamily="18" charset="0"/>
              </a:rPr>
              <a:t>The results of applied research are less likely than the results of basic research to enter the public domain through scholarly publications.</a:t>
            </a:r>
          </a:p>
          <a:p>
            <a:pPr marL="0" marR="0">
              <a:spcBef>
                <a:spcPts val="0"/>
              </a:spcBef>
              <a:spcAft>
                <a:spcPts val="0"/>
              </a:spcAft>
            </a:pPr>
            <a:r>
              <a:rPr lang="en-US" sz="2800" b="1" dirty="0">
                <a:effectLst/>
                <a:highlight>
                  <a:srgbClr val="C0C0C0"/>
                </a:highlight>
                <a:latin typeface="+mj-lt"/>
                <a:ea typeface="Times New Roman" panose="02020603050405020304" pitchFamily="18" charset="0"/>
              </a:rPr>
              <a:t> </a:t>
            </a:r>
          </a:p>
          <a:p>
            <a:pPr marL="0" marR="0">
              <a:spcBef>
                <a:spcPts val="0"/>
              </a:spcBef>
              <a:spcAft>
                <a:spcPts val="0"/>
              </a:spcAft>
            </a:pPr>
            <a:r>
              <a:rPr lang="en-US" sz="1600" dirty="0">
                <a:effectLst/>
                <a:latin typeface="Times New Roman" panose="02020603050405020304" pitchFamily="18" charset="0"/>
                <a:ea typeface="MS Mincho" panose="02020609040205080304" pitchFamily="49" charset="-128"/>
              </a:rPr>
              <a:t> </a:t>
            </a:r>
            <a:endParaRPr lang="en-US" sz="1000" dirty="0">
              <a:effectLst/>
              <a:latin typeface="Courier New" panose="02070309020205020404" pitchFamily="49" charset="0"/>
              <a:ea typeface="Times New Roman" panose="02020603050405020304" pitchFamily="18" charset="0"/>
            </a:endParaRPr>
          </a:p>
        </p:txBody>
      </p:sp>
      <p:sp>
        <p:nvSpPr>
          <p:cNvPr id="2" name="Footer Placeholder 1">
            <a:extLst>
              <a:ext uri="{FF2B5EF4-FFF2-40B4-BE49-F238E27FC236}">
                <a16:creationId xmlns:a16="http://schemas.microsoft.com/office/drawing/2014/main" id="{069D4F7E-76E2-C82F-62DD-679C0529936F}"/>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89784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8000" b="-10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BF681A-EB23-1903-1FAD-94EA03FBAB65}"/>
              </a:ext>
            </a:extLst>
          </p:cNvPr>
          <p:cNvSpPr txBox="1"/>
          <p:nvPr/>
        </p:nvSpPr>
        <p:spPr>
          <a:xfrm>
            <a:off x="509848" y="121921"/>
            <a:ext cx="3462712" cy="5816977"/>
          </a:xfrm>
          <a:prstGeom prst="rect">
            <a:avLst/>
          </a:prstGeom>
          <a:solidFill>
            <a:schemeClr val="accent3">
              <a:lumMod val="20000"/>
              <a:lumOff val="80000"/>
            </a:schemeClr>
          </a:solidFill>
        </p:spPr>
        <p:txBody>
          <a:bodyPr wrap="square">
            <a:spAutoFit/>
          </a:bodyPr>
          <a:lstStyle/>
          <a:p>
            <a:pPr marL="173038"/>
            <a:endParaRPr lang="en-US" sz="2400" b="1" dirty="0">
              <a:effectLst/>
              <a:latin typeface="+mj-lt"/>
              <a:ea typeface="Times New Roman" panose="02020603050405020304" pitchFamily="18" charset="0"/>
            </a:endParaRPr>
          </a:p>
          <a:p>
            <a:pPr marL="173038"/>
            <a:r>
              <a:rPr lang="en-US" sz="3600" b="1" dirty="0">
                <a:latin typeface="+mj-lt"/>
                <a:ea typeface="Times New Roman" panose="02020603050405020304" pitchFamily="18" charset="0"/>
              </a:rPr>
              <a:t>Applied Research</a:t>
            </a:r>
          </a:p>
          <a:p>
            <a:pPr marL="173038"/>
            <a:endParaRPr lang="en-US" sz="2400" b="1" dirty="0">
              <a:effectLst/>
              <a:latin typeface="+mj-lt"/>
              <a:ea typeface="Times New Roman" panose="02020603050405020304" pitchFamily="18" charset="0"/>
            </a:endParaRPr>
          </a:p>
          <a:p>
            <a:pPr marL="173038"/>
            <a:r>
              <a:rPr lang="en-US" sz="2400" b="1" dirty="0">
                <a:effectLst/>
                <a:latin typeface="+mj-lt"/>
                <a:ea typeface="Times New Roman" panose="02020603050405020304" pitchFamily="18" charset="0"/>
              </a:rPr>
              <a:t>People employed by business, government agencies, social service agencies, health organizations, and educational institutions conduct applied research. </a:t>
            </a:r>
          </a:p>
          <a:p>
            <a:pPr marL="914400" marR="0">
              <a:spcBef>
                <a:spcPts val="0"/>
              </a:spcBef>
              <a:spcAft>
                <a:spcPts val="0"/>
              </a:spcAft>
            </a:pPr>
            <a:endParaRPr lang="en-US" sz="2400" b="1" dirty="0">
              <a:latin typeface="+mj-lt"/>
              <a:ea typeface="Times New Roman" panose="02020603050405020304" pitchFamily="18" charset="0"/>
            </a:endParaRPr>
          </a:p>
          <a:p>
            <a:pPr marL="173038" marR="0">
              <a:spcBef>
                <a:spcPts val="0"/>
              </a:spcBef>
              <a:spcAft>
                <a:spcPts val="0"/>
              </a:spcAft>
            </a:pPr>
            <a:r>
              <a:rPr lang="en-US" sz="2400" b="1" dirty="0">
                <a:latin typeface="+mj-lt"/>
                <a:ea typeface="Times New Roman" panose="02020603050405020304" pitchFamily="18" charset="0"/>
              </a:rPr>
              <a:t>B</a:t>
            </a:r>
            <a:r>
              <a:rPr lang="en-US" sz="2400" b="1" dirty="0">
                <a:effectLst/>
                <a:latin typeface="+mj-lt"/>
                <a:ea typeface="Times New Roman" panose="02020603050405020304" pitchFamily="18" charset="0"/>
              </a:rPr>
              <a:t>asic research is more likely to be conducted at universities and at research institutes. </a:t>
            </a:r>
          </a:p>
        </p:txBody>
      </p:sp>
      <p:sp>
        <p:nvSpPr>
          <p:cNvPr id="2" name="Footer Placeholder 1">
            <a:extLst>
              <a:ext uri="{FF2B5EF4-FFF2-40B4-BE49-F238E27FC236}">
                <a16:creationId xmlns:a16="http://schemas.microsoft.com/office/drawing/2014/main" id="{72FBCA7B-EB6D-B4A0-F266-2CF3849C3A00}"/>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2090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FBCC-BE16-2273-1B12-3CB04A564BBF}"/>
              </a:ext>
            </a:extLst>
          </p:cNvPr>
          <p:cNvSpPr>
            <a:spLocks noGrp="1"/>
          </p:cNvSpPr>
          <p:nvPr>
            <p:ph type="title"/>
          </p:nvPr>
        </p:nvSpPr>
        <p:spPr/>
        <p:txBody>
          <a:bodyPr/>
          <a:lstStyle/>
          <a:p>
            <a:pPr algn="ctr"/>
            <a:r>
              <a:rPr lang="en-US" b="1" dirty="0"/>
              <a:t>Examples of Applied Research Questions</a:t>
            </a:r>
          </a:p>
        </p:txBody>
      </p:sp>
      <p:sp>
        <p:nvSpPr>
          <p:cNvPr id="4" name="Content Placeholder 3">
            <a:extLst>
              <a:ext uri="{FF2B5EF4-FFF2-40B4-BE49-F238E27FC236}">
                <a16:creationId xmlns:a16="http://schemas.microsoft.com/office/drawing/2014/main" id="{086717E2-C66A-FD54-A18E-0CD6F4ADE9D3}"/>
              </a:ext>
            </a:extLst>
          </p:cNvPr>
          <p:cNvSpPr>
            <a:spLocks noGrp="1"/>
          </p:cNvSpPr>
          <p:nvPr>
            <p:ph sz="half" idx="2"/>
          </p:nvPr>
        </p:nvSpPr>
        <p:spPr>
          <a:xfrm>
            <a:off x="1036320" y="2209820"/>
            <a:ext cx="3200400" cy="2910821"/>
          </a:xfrm>
        </p:spPr>
        <p:txBody>
          <a:bodyPr>
            <a:noAutofit/>
          </a:bodyPr>
          <a:lstStyle/>
          <a:p>
            <a:r>
              <a:rPr lang="en-US" sz="3200" b="1" i="1" dirty="0">
                <a:latin typeface="+mj-lt"/>
              </a:rPr>
              <a:t>Do waiting periods for abortion result in more satisfaction with decisions?</a:t>
            </a:r>
          </a:p>
        </p:txBody>
      </p:sp>
      <p:sp>
        <p:nvSpPr>
          <p:cNvPr id="6" name="Content Placeholder 5">
            <a:extLst>
              <a:ext uri="{FF2B5EF4-FFF2-40B4-BE49-F238E27FC236}">
                <a16:creationId xmlns:a16="http://schemas.microsoft.com/office/drawing/2014/main" id="{41A38736-2C0B-6B3D-F28F-C84E461AC277}"/>
              </a:ext>
            </a:extLst>
          </p:cNvPr>
          <p:cNvSpPr>
            <a:spLocks noGrp="1"/>
          </p:cNvSpPr>
          <p:nvPr>
            <p:ph sz="quarter" idx="4"/>
          </p:nvPr>
        </p:nvSpPr>
        <p:spPr>
          <a:xfrm>
            <a:off x="4416357" y="2952204"/>
            <a:ext cx="3356043" cy="2910821"/>
          </a:xfrm>
        </p:spPr>
        <p:txBody>
          <a:bodyPr>
            <a:normAutofit/>
          </a:bodyPr>
          <a:lstStyle/>
          <a:p>
            <a:r>
              <a:rPr lang="en-US" sz="3200" b="1" i="1" dirty="0">
                <a:latin typeface="+mj-lt"/>
              </a:rPr>
              <a:t>Are relationships ever enhanced  by reproductive loss?</a:t>
            </a:r>
          </a:p>
        </p:txBody>
      </p:sp>
      <p:sp>
        <p:nvSpPr>
          <p:cNvPr id="8" name="Content Placeholder 7">
            <a:extLst>
              <a:ext uri="{FF2B5EF4-FFF2-40B4-BE49-F238E27FC236}">
                <a16:creationId xmlns:a16="http://schemas.microsoft.com/office/drawing/2014/main" id="{66D07261-D7B9-AE72-F89F-663451BBD463}"/>
              </a:ext>
            </a:extLst>
          </p:cNvPr>
          <p:cNvSpPr>
            <a:spLocks noGrp="1"/>
          </p:cNvSpPr>
          <p:nvPr>
            <p:ph sz="quarter" idx="14"/>
          </p:nvPr>
        </p:nvSpPr>
        <p:spPr>
          <a:xfrm>
            <a:off x="7955280" y="2209821"/>
            <a:ext cx="3200400" cy="3659274"/>
          </a:xfrm>
        </p:spPr>
        <p:txBody>
          <a:bodyPr>
            <a:normAutofit/>
          </a:bodyPr>
          <a:lstStyle/>
          <a:p>
            <a:r>
              <a:rPr lang="en-US" sz="3200" b="1" i="1" dirty="0">
                <a:latin typeface="+mj-lt"/>
              </a:rPr>
              <a:t>Is poverty linked to miscarriage?</a:t>
            </a:r>
          </a:p>
        </p:txBody>
      </p:sp>
      <p:sp>
        <p:nvSpPr>
          <p:cNvPr id="3" name="Footer Placeholder 2">
            <a:extLst>
              <a:ext uri="{FF2B5EF4-FFF2-40B4-BE49-F238E27FC236}">
                <a16:creationId xmlns:a16="http://schemas.microsoft.com/office/drawing/2014/main" id="{0E173935-28FA-5A1F-6EBD-E55947B367C2}"/>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94514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C341-23FF-AA1E-2F70-2D86FDD14D2D}"/>
              </a:ext>
            </a:extLst>
          </p:cNvPr>
          <p:cNvSpPr>
            <a:spLocks noGrp="1"/>
          </p:cNvSpPr>
          <p:nvPr>
            <p:ph type="title"/>
          </p:nvPr>
        </p:nvSpPr>
        <p:spPr/>
        <p:txBody>
          <a:bodyPr>
            <a:normAutofit fontScale="90000"/>
          </a:bodyPr>
          <a:lstStyle/>
          <a:p>
            <a:pPr algn="ctr"/>
            <a:r>
              <a:rPr lang="en-US" dirty="0"/>
              <a:t>How Reading and Understanding Research </a:t>
            </a:r>
            <a:br>
              <a:rPr lang="en-US" dirty="0"/>
            </a:br>
            <a:r>
              <a:rPr lang="en-US" dirty="0"/>
              <a:t>Benefits the Individual</a:t>
            </a:r>
          </a:p>
        </p:txBody>
      </p:sp>
      <p:sp>
        <p:nvSpPr>
          <p:cNvPr id="3" name="Content Placeholder 2">
            <a:extLst>
              <a:ext uri="{FF2B5EF4-FFF2-40B4-BE49-F238E27FC236}">
                <a16:creationId xmlns:a16="http://schemas.microsoft.com/office/drawing/2014/main" id="{F6DF611E-0EAC-BC6D-4708-34F7E31E9EFD}"/>
              </a:ext>
            </a:extLst>
          </p:cNvPr>
          <p:cNvSpPr>
            <a:spLocks noGrp="1"/>
          </p:cNvSpPr>
          <p:nvPr>
            <p:ph sz="half" idx="1"/>
          </p:nvPr>
        </p:nvSpPr>
        <p:spPr>
          <a:xfrm>
            <a:off x="1167319" y="2120900"/>
            <a:ext cx="5729592" cy="3929704"/>
          </a:xfrm>
        </p:spPr>
        <p:txBody>
          <a:bodyPr>
            <a:normAutofit fontScale="55000" lnSpcReduction="20000"/>
          </a:bodyPr>
          <a:lstStyle/>
          <a:p>
            <a:r>
              <a:rPr lang="en-US" sz="3400" b="1" i="0" dirty="0">
                <a:solidFill>
                  <a:srgbClr val="4D5156"/>
                </a:solidFill>
                <a:effectLst/>
                <a:latin typeface="+mj-lt"/>
              </a:rPr>
              <a:t>Expands Knowledge</a:t>
            </a:r>
          </a:p>
          <a:p>
            <a:r>
              <a:rPr lang="en-US" sz="3400" i="0" dirty="0">
                <a:solidFill>
                  <a:srgbClr val="4D5156"/>
                </a:solidFill>
                <a:effectLst/>
                <a:latin typeface="+mj-lt"/>
              </a:rPr>
              <a:t>With the ability to locate and understand research, one develop</a:t>
            </a:r>
            <a:r>
              <a:rPr lang="en-US" sz="3400" dirty="0">
                <a:solidFill>
                  <a:srgbClr val="4D5156"/>
                </a:solidFill>
                <a:latin typeface="+mj-lt"/>
              </a:rPr>
              <a:t>s the skills</a:t>
            </a:r>
            <a:r>
              <a:rPr lang="en-US" sz="3400" i="0" dirty="0">
                <a:solidFill>
                  <a:srgbClr val="4D5156"/>
                </a:solidFill>
                <a:effectLst/>
                <a:latin typeface="+mj-lt"/>
              </a:rPr>
              <a:t> to </a:t>
            </a:r>
            <a:r>
              <a:rPr lang="en-US" sz="3400" dirty="0">
                <a:solidFill>
                  <a:srgbClr val="4D5156"/>
                </a:solidFill>
                <a:latin typeface="+mj-lt"/>
              </a:rPr>
              <a:t>identify </a:t>
            </a:r>
            <a:r>
              <a:rPr lang="en-US" sz="3400" i="0" dirty="0">
                <a:solidFill>
                  <a:srgbClr val="4D5156"/>
                </a:solidFill>
                <a:effectLst/>
                <a:latin typeface="+mj-lt"/>
              </a:rPr>
              <a:t>answers to many questions in life.</a:t>
            </a:r>
            <a:endParaRPr lang="en-US" sz="3400" dirty="0">
              <a:solidFill>
                <a:srgbClr val="4D5156"/>
              </a:solidFill>
              <a:latin typeface="+mj-lt"/>
            </a:endParaRPr>
          </a:p>
          <a:p>
            <a:r>
              <a:rPr lang="en-US" sz="3400" dirty="0">
                <a:effectLst/>
                <a:latin typeface="+mj-lt"/>
                <a:ea typeface="Times New Roman" panose="02020603050405020304" pitchFamily="18" charset="0"/>
              </a:rPr>
              <a:t>Allows individuals to substantively learn more about their areas of interest related to their chosen fields of work or external to the work environment.</a:t>
            </a:r>
          </a:p>
          <a:p>
            <a:r>
              <a:rPr lang="en-US" sz="3400" dirty="0">
                <a:effectLst/>
                <a:latin typeface="+mj-lt"/>
                <a:ea typeface="Times New Roman" panose="02020603050405020304" pitchFamily="18" charset="0"/>
              </a:rPr>
              <a:t>Enables </a:t>
            </a:r>
            <a:r>
              <a:rPr lang="en-US" sz="3400" dirty="0">
                <a:latin typeface="+mj-lt"/>
                <a:ea typeface="Times New Roman" panose="02020603050405020304" pitchFamily="18" charset="0"/>
              </a:rPr>
              <a:t>staying </a:t>
            </a:r>
            <a:r>
              <a:rPr lang="en-US" sz="3400" dirty="0">
                <a:effectLst/>
                <a:latin typeface="+mj-lt"/>
                <a:ea typeface="Times New Roman" panose="02020603050405020304" pitchFamily="18" charset="0"/>
              </a:rPr>
              <a:t>up to date on newly acquired information.</a:t>
            </a:r>
          </a:p>
          <a:p>
            <a:r>
              <a:rPr lang="en-US" sz="3400" i="0" dirty="0">
                <a:solidFill>
                  <a:srgbClr val="4D5156"/>
                </a:solidFill>
                <a:effectLst/>
                <a:latin typeface="+mj-lt"/>
              </a:rPr>
              <a:t> </a:t>
            </a:r>
          </a:p>
          <a:p>
            <a:endParaRPr lang="en-US" dirty="0">
              <a:solidFill>
                <a:srgbClr val="4D5156"/>
              </a:solidFill>
              <a:latin typeface="+mj-lt"/>
            </a:endParaRPr>
          </a:p>
        </p:txBody>
      </p:sp>
      <p:sp>
        <p:nvSpPr>
          <p:cNvPr id="4" name="Content Placeholder 3">
            <a:extLst>
              <a:ext uri="{FF2B5EF4-FFF2-40B4-BE49-F238E27FC236}">
                <a16:creationId xmlns:a16="http://schemas.microsoft.com/office/drawing/2014/main" id="{5E10EC1E-8937-9BB3-CFAD-4E14052DEFD9}"/>
              </a:ext>
            </a:extLst>
          </p:cNvPr>
          <p:cNvSpPr>
            <a:spLocks noGrp="1"/>
          </p:cNvSpPr>
          <p:nvPr>
            <p:ph sz="half" idx="2"/>
          </p:nvPr>
        </p:nvSpPr>
        <p:spPr>
          <a:xfrm>
            <a:off x="7295744" y="2120900"/>
            <a:ext cx="4241260" cy="3443321"/>
          </a:xfrm>
        </p:spPr>
        <p:txBody>
          <a:bodyPr>
            <a:normAutofit fontScale="55000" lnSpcReduction="20000"/>
          </a:bodyPr>
          <a:lstStyle/>
          <a:p>
            <a:pPr algn="l"/>
            <a:r>
              <a:rPr lang="en-US" sz="3800" b="1" dirty="0">
                <a:solidFill>
                  <a:srgbClr val="333333"/>
                </a:solidFill>
                <a:latin typeface="+mj-lt"/>
              </a:rPr>
              <a:t>Exercises the Mind and Fosters Creativity</a:t>
            </a:r>
          </a:p>
          <a:p>
            <a:pPr algn="l"/>
            <a:br>
              <a:rPr lang="en-US" sz="3800" b="0" i="0" dirty="0">
                <a:solidFill>
                  <a:srgbClr val="333333"/>
                </a:solidFill>
                <a:effectLst/>
                <a:latin typeface="+mj-lt"/>
              </a:rPr>
            </a:br>
            <a:r>
              <a:rPr lang="en-US" sz="3800" b="0" i="0" dirty="0">
                <a:solidFill>
                  <a:srgbClr val="333333"/>
                </a:solidFill>
                <a:effectLst/>
                <a:latin typeface="+mj-lt"/>
              </a:rPr>
              <a:t>Reading and writing are key elements of research. </a:t>
            </a:r>
            <a:r>
              <a:rPr lang="en-US" sz="3800" dirty="0">
                <a:solidFill>
                  <a:srgbClr val="333333"/>
                </a:solidFill>
                <a:latin typeface="+mj-lt"/>
              </a:rPr>
              <a:t>When the </a:t>
            </a:r>
            <a:r>
              <a:rPr lang="en-US" sz="3800" b="0" i="0" dirty="0">
                <a:solidFill>
                  <a:srgbClr val="333333"/>
                </a:solidFill>
                <a:effectLst/>
                <a:latin typeface="+mj-lt"/>
              </a:rPr>
              <a:t>mind frequently engages in the written words of scientists</a:t>
            </a:r>
            <a:r>
              <a:rPr lang="en-US" sz="3800" dirty="0">
                <a:solidFill>
                  <a:srgbClr val="333333"/>
                </a:solidFill>
                <a:latin typeface="+mj-lt"/>
              </a:rPr>
              <a:t>,</a:t>
            </a:r>
            <a:r>
              <a:rPr lang="en-US" sz="3800" b="0" i="0" dirty="0">
                <a:solidFill>
                  <a:srgbClr val="333333"/>
                </a:solidFill>
                <a:effectLst/>
                <a:latin typeface="+mj-lt"/>
              </a:rPr>
              <a:t> whose methods and descriptions involve logic and creativity, the mind becomes more curious and active.</a:t>
            </a:r>
          </a:p>
          <a:p>
            <a:endParaRPr lang="en-US" dirty="0"/>
          </a:p>
        </p:txBody>
      </p:sp>
      <p:sp>
        <p:nvSpPr>
          <p:cNvPr id="5" name="Footer Placeholder 4">
            <a:extLst>
              <a:ext uri="{FF2B5EF4-FFF2-40B4-BE49-F238E27FC236}">
                <a16:creationId xmlns:a16="http://schemas.microsoft.com/office/drawing/2014/main" id="{60B1CA3A-D0F4-62DD-032C-15FC05EDE3DA}"/>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84468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t a table">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31940" y="87549"/>
            <a:ext cx="12188952" cy="6858000"/>
          </a:xfrm>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0" y="301558"/>
            <a:ext cx="3822971" cy="5787957"/>
          </a:xfrm>
        </p:spPr>
        <p:txBody>
          <a:bodyPr>
            <a:normAutofit/>
          </a:bodyPr>
          <a:lstStyle/>
          <a:p>
            <a:r>
              <a:rPr lang="en-US" sz="3600" b="1" i="1" dirty="0"/>
              <a:t>What is Research and How Does it Benefit Individuals and Society?</a:t>
            </a:r>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77821" y="4299626"/>
            <a:ext cx="3822971" cy="1556425"/>
          </a:xfrm>
        </p:spPr>
        <p:txBody>
          <a:bodyPr>
            <a:noAutofit/>
          </a:bodyPr>
          <a:lstStyle/>
          <a:p>
            <a:r>
              <a:rPr lang="en-US" sz="2400" dirty="0"/>
              <a:t>International Institute for  Reproductive Loss </a:t>
            </a:r>
          </a:p>
          <a:p>
            <a:r>
              <a:rPr lang="en-US" sz="2400" dirty="0"/>
              <a:t>Priscilla K. Coleman, PhD</a:t>
            </a:r>
          </a:p>
        </p:txBody>
      </p:sp>
    </p:spTree>
    <p:extLst>
      <p:ext uri="{BB962C8B-B14F-4D97-AF65-F5344CB8AC3E}">
        <p14:creationId xmlns:p14="http://schemas.microsoft.com/office/powerpoint/2010/main" val="331669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B08A9-4177-4034-6AD9-F60970CBC7D6}"/>
              </a:ext>
            </a:extLst>
          </p:cNvPr>
          <p:cNvSpPr>
            <a:spLocks noGrp="1"/>
          </p:cNvSpPr>
          <p:nvPr>
            <p:ph type="title"/>
          </p:nvPr>
        </p:nvSpPr>
        <p:spPr/>
        <p:txBody>
          <a:bodyPr>
            <a:normAutofit fontScale="90000"/>
          </a:bodyPr>
          <a:lstStyle/>
          <a:p>
            <a:pPr algn="ctr"/>
            <a:r>
              <a:rPr lang="en-US" dirty="0"/>
              <a:t>How Reading and Understanding Research </a:t>
            </a:r>
            <a:br>
              <a:rPr lang="en-US" dirty="0"/>
            </a:br>
            <a:r>
              <a:rPr lang="en-US" dirty="0"/>
              <a:t>Benefits the Individual</a:t>
            </a:r>
          </a:p>
        </p:txBody>
      </p:sp>
      <p:sp>
        <p:nvSpPr>
          <p:cNvPr id="3" name="Content Placeholder 2">
            <a:extLst>
              <a:ext uri="{FF2B5EF4-FFF2-40B4-BE49-F238E27FC236}">
                <a16:creationId xmlns:a16="http://schemas.microsoft.com/office/drawing/2014/main" id="{254E9143-0C6A-56C2-1E3D-1C2479595E45}"/>
              </a:ext>
            </a:extLst>
          </p:cNvPr>
          <p:cNvSpPr>
            <a:spLocks noGrp="1"/>
          </p:cNvSpPr>
          <p:nvPr>
            <p:ph sz="half" idx="1"/>
          </p:nvPr>
        </p:nvSpPr>
        <p:spPr/>
        <p:txBody>
          <a:bodyPr>
            <a:normAutofit/>
          </a:bodyPr>
          <a:lstStyle/>
          <a:p>
            <a:pPr marL="0" indent="0">
              <a:buNone/>
            </a:pPr>
            <a:r>
              <a:rPr lang="en-US" b="1" dirty="0">
                <a:effectLst/>
                <a:latin typeface="+mj-lt"/>
                <a:ea typeface="Times New Roman" panose="02020603050405020304" pitchFamily="18" charset="0"/>
              </a:rPr>
              <a:t>Liberates One from the False </a:t>
            </a:r>
            <a:r>
              <a:rPr lang="en-US" b="1" dirty="0">
                <a:latin typeface="+mj-lt"/>
                <a:ea typeface="Times New Roman" panose="02020603050405020304" pitchFamily="18" charset="0"/>
              </a:rPr>
              <a:t>C</a:t>
            </a:r>
            <a:r>
              <a:rPr lang="en-US" b="1" dirty="0">
                <a:effectLst/>
                <a:latin typeface="+mj-lt"/>
                <a:ea typeface="Times New Roman" panose="02020603050405020304" pitchFamily="18" charset="0"/>
              </a:rPr>
              <a:t>laims of Others. </a:t>
            </a:r>
          </a:p>
          <a:p>
            <a:pPr marL="0" indent="0">
              <a:buNone/>
            </a:pPr>
            <a:r>
              <a:rPr lang="en-US" i="0" dirty="0">
                <a:solidFill>
                  <a:srgbClr val="404040"/>
                </a:solidFill>
                <a:effectLst/>
                <a:latin typeface="+mj-lt"/>
              </a:rPr>
              <a:t>Given the vast amount of information available </a:t>
            </a:r>
            <a:r>
              <a:rPr lang="en-US" dirty="0">
                <a:solidFill>
                  <a:srgbClr val="404040"/>
                </a:solidFill>
                <a:latin typeface="+mj-lt"/>
              </a:rPr>
              <a:t>at our fingertips</a:t>
            </a:r>
            <a:r>
              <a:rPr lang="en-US" i="0" dirty="0">
                <a:solidFill>
                  <a:srgbClr val="404040"/>
                </a:solidFill>
                <a:effectLst/>
                <a:latin typeface="+mj-lt"/>
              </a:rPr>
              <a:t>, identifying reliable and credible information can be challenging. </a:t>
            </a:r>
          </a:p>
          <a:p>
            <a:pPr marL="0" indent="0">
              <a:buNone/>
            </a:pPr>
            <a:r>
              <a:rPr lang="en-US" dirty="0">
                <a:solidFill>
                  <a:srgbClr val="404040"/>
                </a:solidFill>
                <a:latin typeface="+mj-lt"/>
              </a:rPr>
              <a:t>Being versed in the methods of science and r</a:t>
            </a:r>
            <a:r>
              <a:rPr lang="en-US" i="0" dirty="0">
                <a:solidFill>
                  <a:srgbClr val="404040"/>
                </a:solidFill>
                <a:effectLst/>
                <a:latin typeface="+mj-lt"/>
              </a:rPr>
              <a:t>eading research papers helps to discern between what is reliable and what is not. This can </a:t>
            </a:r>
            <a:r>
              <a:rPr lang="en-US" dirty="0">
                <a:solidFill>
                  <a:srgbClr val="404040"/>
                </a:solidFill>
                <a:latin typeface="+mj-lt"/>
              </a:rPr>
              <a:t>add substantively to the quality of one’s personal and professional life.</a:t>
            </a:r>
            <a:endParaRPr lang="en-US" dirty="0">
              <a:effectLst/>
              <a:latin typeface="+mj-lt"/>
              <a:ea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DEB19CD9-5306-8E1D-1FC6-8F8DD73F7102}"/>
              </a:ext>
            </a:extLst>
          </p:cNvPr>
          <p:cNvSpPr>
            <a:spLocks noGrp="1"/>
          </p:cNvSpPr>
          <p:nvPr>
            <p:ph sz="half" idx="2"/>
          </p:nvPr>
        </p:nvSpPr>
        <p:spPr>
          <a:xfrm>
            <a:off x="6515944" y="2036618"/>
            <a:ext cx="4639736" cy="3832476"/>
          </a:xfrm>
        </p:spPr>
        <p:txBody>
          <a:bodyPr>
            <a:normAutofit/>
          </a:bodyPr>
          <a:lstStyle/>
          <a:p>
            <a:pPr marL="0" indent="0" algn="l">
              <a:buNone/>
            </a:pPr>
            <a:r>
              <a:rPr lang="en-US" b="1" i="0" dirty="0">
                <a:solidFill>
                  <a:srgbClr val="404040"/>
                </a:solidFill>
                <a:effectLst/>
                <a:latin typeface="+mj-lt"/>
              </a:rPr>
              <a:t>Develops Critical </a:t>
            </a:r>
            <a:r>
              <a:rPr lang="en-US" b="1" dirty="0">
                <a:solidFill>
                  <a:srgbClr val="404040"/>
                </a:solidFill>
                <a:latin typeface="+mj-lt"/>
              </a:rPr>
              <a:t>T</a:t>
            </a:r>
            <a:r>
              <a:rPr lang="en-US" b="1" i="0" dirty="0">
                <a:solidFill>
                  <a:srgbClr val="404040"/>
                </a:solidFill>
                <a:effectLst/>
                <a:latin typeface="+mj-lt"/>
              </a:rPr>
              <a:t>hinking, Memory, and Problem Solving</a:t>
            </a:r>
          </a:p>
          <a:p>
            <a:pPr marL="0" indent="0" algn="l">
              <a:buNone/>
            </a:pPr>
            <a:r>
              <a:rPr lang="en-US" dirty="0">
                <a:solidFill>
                  <a:srgbClr val="404040"/>
                </a:solidFill>
                <a:latin typeface="+mj-lt"/>
              </a:rPr>
              <a:t>R</a:t>
            </a:r>
            <a:r>
              <a:rPr lang="en-US" b="0" i="0" dirty="0">
                <a:solidFill>
                  <a:srgbClr val="404040"/>
                </a:solidFill>
                <a:effectLst/>
                <a:latin typeface="+mj-lt"/>
              </a:rPr>
              <a:t>eading research on a regular basis helps develop critical thinking abilities, retain information, and effectively apply knowledge to solve problems. </a:t>
            </a:r>
          </a:p>
          <a:p>
            <a:pPr marL="0" indent="0" algn="l">
              <a:buNone/>
            </a:pPr>
            <a:r>
              <a:rPr lang="en-US" b="1" i="0" dirty="0">
                <a:solidFill>
                  <a:srgbClr val="333333"/>
                </a:solidFill>
                <a:effectLst/>
                <a:latin typeface="+mj-lt"/>
              </a:rPr>
              <a:t>Builds Credibility</a:t>
            </a:r>
            <a:br>
              <a:rPr lang="en-US" dirty="0">
                <a:latin typeface="+mj-lt"/>
              </a:rPr>
            </a:br>
            <a:r>
              <a:rPr lang="en-US" b="0" i="0" dirty="0">
                <a:solidFill>
                  <a:srgbClr val="333333"/>
                </a:solidFill>
                <a:effectLst/>
                <a:latin typeface="+mj-lt"/>
              </a:rPr>
              <a:t>A person’s ideas </a:t>
            </a:r>
            <a:r>
              <a:rPr lang="en-US" dirty="0">
                <a:solidFill>
                  <a:srgbClr val="333333"/>
                </a:solidFill>
                <a:latin typeface="+mj-lt"/>
              </a:rPr>
              <a:t>are taken more s</a:t>
            </a:r>
            <a:r>
              <a:rPr lang="en-US" b="0" i="0" dirty="0">
                <a:solidFill>
                  <a:srgbClr val="333333"/>
                </a:solidFill>
                <a:effectLst/>
                <a:latin typeface="+mj-lt"/>
              </a:rPr>
              <a:t>eriously            well informed. </a:t>
            </a:r>
            <a:r>
              <a:rPr lang="en-US" dirty="0">
                <a:solidFill>
                  <a:srgbClr val="333333"/>
                </a:solidFill>
                <a:latin typeface="+mj-lt"/>
              </a:rPr>
              <a:t>I</a:t>
            </a:r>
            <a:r>
              <a:rPr lang="en-US" b="0" i="0" dirty="0">
                <a:solidFill>
                  <a:srgbClr val="333333"/>
                </a:solidFill>
                <a:effectLst/>
                <a:latin typeface="+mj-lt"/>
              </a:rPr>
              <a:t>nvolvement in research forms a </a:t>
            </a:r>
            <a:r>
              <a:rPr lang="en-US" dirty="0">
                <a:solidFill>
                  <a:srgbClr val="333333"/>
                </a:solidFill>
                <a:latin typeface="+mj-lt"/>
              </a:rPr>
              <a:t>strong basis </a:t>
            </a:r>
            <a:r>
              <a:rPr lang="en-US" b="0" i="0" dirty="0">
                <a:solidFill>
                  <a:srgbClr val="333333"/>
                </a:solidFill>
                <a:effectLst/>
                <a:latin typeface="+mj-lt"/>
              </a:rPr>
              <a:t>to formulate opinions. </a:t>
            </a:r>
            <a:endParaRPr lang="en-US" b="0" i="0" dirty="0">
              <a:solidFill>
                <a:srgbClr val="404040"/>
              </a:solidFill>
              <a:effectLst/>
              <a:latin typeface="+mj-lt"/>
            </a:endParaRPr>
          </a:p>
          <a:p>
            <a:endParaRPr lang="en-US" dirty="0"/>
          </a:p>
        </p:txBody>
      </p:sp>
      <p:sp>
        <p:nvSpPr>
          <p:cNvPr id="5" name="Footer Placeholder 4">
            <a:extLst>
              <a:ext uri="{FF2B5EF4-FFF2-40B4-BE49-F238E27FC236}">
                <a16:creationId xmlns:a16="http://schemas.microsoft.com/office/drawing/2014/main" id="{51B21DA5-4051-FBCD-CC59-66CEA795B201}"/>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08372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1494-FDB6-8718-E336-5CB14B839DAA}"/>
              </a:ext>
            </a:extLst>
          </p:cNvPr>
          <p:cNvSpPr>
            <a:spLocks noGrp="1"/>
          </p:cNvSpPr>
          <p:nvPr>
            <p:ph type="title"/>
          </p:nvPr>
        </p:nvSpPr>
        <p:spPr/>
        <p:txBody>
          <a:bodyPr/>
          <a:lstStyle/>
          <a:p>
            <a:pPr algn="ctr"/>
            <a:r>
              <a:rPr lang="en-US" b="1" dirty="0"/>
              <a:t>The Importance of Research </a:t>
            </a:r>
            <a:br>
              <a:rPr lang="en-US" b="1" dirty="0"/>
            </a:br>
            <a:r>
              <a:rPr lang="en-US" b="1" dirty="0"/>
              <a:t>to Society</a:t>
            </a:r>
          </a:p>
        </p:txBody>
      </p:sp>
      <p:pic>
        <p:nvPicPr>
          <p:cNvPr id="9" name="Content Placeholder 8" descr="A library with many books on the shelves&#10;&#10;Description automatically generated">
            <a:extLst>
              <a:ext uri="{FF2B5EF4-FFF2-40B4-BE49-F238E27FC236}">
                <a16:creationId xmlns:a16="http://schemas.microsoft.com/office/drawing/2014/main" id="{A0B2CA28-582B-3F17-9A03-902F40375D90}"/>
              </a:ext>
            </a:extLst>
          </p:cNvPr>
          <p:cNvPicPr>
            <a:picLocks noGrp="1" noChangeAspect="1"/>
          </p:cNvPicPr>
          <p:nvPr>
            <p:ph sz="half" idx="1"/>
          </p:nvPr>
        </p:nvPicPr>
        <p:blipFill>
          <a:blip r:embed="rId2"/>
          <a:stretch>
            <a:fillRect/>
          </a:stretch>
        </p:blipFill>
        <p:spPr>
          <a:xfrm>
            <a:off x="2102842" y="2120900"/>
            <a:ext cx="2811066" cy="3748088"/>
          </a:xfrm>
        </p:spPr>
      </p:pic>
      <p:sp>
        <p:nvSpPr>
          <p:cNvPr id="4" name="Content Placeholder 3">
            <a:extLst>
              <a:ext uri="{FF2B5EF4-FFF2-40B4-BE49-F238E27FC236}">
                <a16:creationId xmlns:a16="http://schemas.microsoft.com/office/drawing/2014/main" id="{0E9481D5-006E-512E-AED1-42C9114D6216}"/>
              </a:ext>
            </a:extLst>
          </p:cNvPr>
          <p:cNvSpPr>
            <a:spLocks noGrp="1"/>
          </p:cNvSpPr>
          <p:nvPr>
            <p:ph sz="half" idx="2"/>
          </p:nvPr>
        </p:nvSpPr>
        <p:spPr>
          <a:xfrm>
            <a:off x="5334000" y="2120900"/>
            <a:ext cx="5821680" cy="3748194"/>
          </a:xfrm>
        </p:spPr>
        <p:txBody>
          <a:bodyPr>
            <a:normAutofit fontScale="92500" lnSpcReduction="20000"/>
          </a:bodyPr>
          <a:lstStyle/>
          <a:p>
            <a:r>
              <a:rPr lang="en-US" sz="2800" b="0" i="0" dirty="0">
                <a:effectLst/>
                <a:latin typeface="+mj-lt"/>
              </a:rPr>
              <a:t>Research plays a central role in </a:t>
            </a:r>
            <a:r>
              <a:rPr lang="en-US" sz="2800" dirty="0">
                <a:latin typeface="+mj-lt"/>
              </a:rPr>
              <a:t>human </a:t>
            </a:r>
            <a:r>
              <a:rPr lang="en-US" sz="2800" b="0" i="0" dirty="0">
                <a:effectLst/>
                <a:latin typeface="+mj-lt"/>
              </a:rPr>
              <a:t>life, through innovations in healthcare,  education, parenting, </a:t>
            </a:r>
            <a:r>
              <a:rPr lang="en-US" sz="2800" dirty="0">
                <a:latin typeface="+mj-lt"/>
              </a:rPr>
              <a:t>industry, institutions, marketing, </a:t>
            </a:r>
            <a:r>
              <a:rPr lang="en-US" sz="2800" b="0" i="0" dirty="0">
                <a:effectLst/>
                <a:latin typeface="+mj-lt"/>
              </a:rPr>
              <a:t>technology, and social policy. In fact, research plays a role in virtually all aspects of our lives.</a:t>
            </a:r>
          </a:p>
          <a:p>
            <a:r>
              <a:rPr lang="en-US" sz="2800" dirty="0">
                <a:latin typeface="+mj-lt"/>
              </a:rPr>
              <a:t>Scientific</a:t>
            </a:r>
            <a:r>
              <a:rPr lang="en-US" sz="2800" b="0" i="0" dirty="0">
                <a:effectLst/>
                <a:latin typeface="+mj-lt"/>
              </a:rPr>
              <a:t> investigations provide dat</a:t>
            </a:r>
            <a:r>
              <a:rPr lang="en-US" sz="2800" dirty="0">
                <a:latin typeface="+mj-lt"/>
              </a:rPr>
              <a:t>a to</a:t>
            </a:r>
            <a:r>
              <a:rPr lang="en-US" sz="2800" b="0" i="0" dirty="0">
                <a:effectLst/>
                <a:latin typeface="+mj-lt"/>
              </a:rPr>
              <a:t> </a:t>
            </a:r>
            <a:r>
              <a:rPr lang="en-US" sz="2800" dirty="0">
                <a:latin typeface="+mj-lt"/>
              </a:rPr>
              <a:t>address </a:t>
            </a:r>
            <a:r>
              <a:rPr lang="en-US" sz="2800" b="0" i="0" dirty="0">
                <a:effectLst/>
                <a:latin typeface="+mj-lt"/>
              </a:rPr>
              <a:t>problems efficiently, expand awareness, and advance understanding of the world we live in. </a:t>
            </a:r>
            <a:endParaRPr lang="en-US" sz="2800" dirty="0">
              <a:latin typeface="+mj-lt"/>
            </a:endParaRPr>
          </a:p>
        </p:txBody>
      </p:sp>
      <p:sp>
        <p:nvSpPr>
          <p:cNvPr id="3" name="Footer Placeholder 2">
            <a:extLst>
              <a:ext uri="{FF2B5EF4-FFF2-40B4-BE49-F238E27FC236}">
                <a16:creationId xmlns:a16="http://schemas.microsoft.com/office/drawing/2014/main" id="{DE0055D7-A46B-4259-E707-F26CDFE25934}"/>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620677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BE6C-90EF-CD26-0D4F-0C1D85CCFD0A}"/>
              </a:ext>
            </a:extLst>
          </p:cNvPr>
          <p:cNvSpPr>
            <a:spLocks noGrp="1"/>
          </p:cNvSpPr>
          <p:nvPr>
            <p:ph type="title"/>
          </p:nvPr>
        </p:nvSpPr>
        <p:spPr>
          <a:xfrm>
            <a:off x="335280" y="812799"/>
            <a:ext cx="4094480" cy="5140962"/>
          </a:xfrm>
          <a:blipFill>
            <a:blip r:embed="rId2"/>
            <a:stretch>
              <a:fillRect/>
            </a:stretch>
          </a:blipFill>
        </p:spPr>
        <p:txBody>
          <a:bodyPr>
            <a:normAutofit/>
          </a:bodyPr>
          <a:lstStyle/>
          <a:p>
            <a:pPr algn="ctr"/>
            <a:r>
              <a:rPr lang="en-US" sz="4400" b="1" dirty="0">
                <a:effectLst/>
                <a:latin typeface="+mj-lt"/>
                <a:ea typeface="MS Mincho" panose="02020609040205080304" pitchFamily="49" charset="-128"/>
              </a:rPr>
              <a:t>Recommended Texts </a:t>
            </a:r>
            <a:br>
              <a:rPr lang="en-US" sz="4400" dirty="0">
                <a:effectLst/>
                <a:latin typeface="+mj-lt"/>
                <a:ea typeface="Times New Roman" panose="02020603050405020304" pitchFamily="18" charset="0"/>
              </a:rPr>
            </a:br>
            <a:endParaRPr lang="en-US" sz="4400" dirty="0"/>
          </a:p>
        </p:txBody>
      </p:sp>
      <p:sp>
        <p:nvSpPr>
          <p:cNvPr id="3" name="Content Placeholder 2">
            <a:extLst>
              <a:ext uri="{FF2B5EF4-FFF2-40B4-BE49-F238E27FC236}">
                <a16:creationId xmlns:a16="http://schemas.microsoft.com/office/drawing/2014/main" id="{E1C5A3E9-172E-AC3D-93BE-0102E4163D30}"/>
              </a:ext>
            </a:extLst>
          </p:cNvPr>
          <p:cNvSpPr>
            <a:spLocks noGrp="1"/>
          </p:cNvSpPr>
          <p:nvPr>
            <p:ph idx="1"/>
          </p:nvPr>
        </p:nvSpPr>
        <p:spPr/>
        <p:txBody>
          <a:bodyPr>
            <a:normAutofit lnSpcReduction="10000"/>
          </a:bodyPr>
          <a:lstStyle/>
          <a:p>
            <a:pPr marL="0" marR="0">
              <a:spcBef>
                <a:spcPts val="0"/>
              </a:spcBef>
              <a:spcAft>
                <a:spcPts val="0"/>
              </a:spcAft>
            </a:pPr>
            <a:r>
              <a:rPr lang="en-US" sz="2400" b="1" dirty="0">
                <a:effectLst/>
                <a:latin typeface="+mj-lt"/>
                <a:ea typeface="MS Mincho" panose="02020609040205080304" pitchFamily="49" charset="-128"/>
              </a:rPr>
              <a:t> </a:t>
            </a:r>
            <a:endParaRPr lang="en-US" sz="2400" dirty="0">
              <a:effectLst/>
              <a:latin typeface="+mj-lt"/>
              <a:ea typeface="Times New Roman" panose="02020603050405020304" pitchFamily="18" charset="0"/>
            </a:endParaRPr>
          </a:p>
          <a:p>
            <a:pPr marL="0" marR="0" indent="0">
              <a:spcBef>
                <a:spcPts val="0"/>
              </a:spcBef>
              <a:spcAft>
                <a:spcPts val="0"/>
              </a:spcAft>
              <a:buNone/>
            </a:pPr>
            <a:r>
              <a:rPr lang="en-US" sz="2400" dirty="0">
                <a:effectLst/>
                <a:latin typeface="+mj-lt"/>
                <a:ea typeface="MS Mincho" panose="02020609040205080304" pitchFamily="49" charset="-128"/>
              </a:rPr>
              <a:t>Becoming a Behavioral Science Researcher: A Guide to Producing Research That Matters by Rex B. Kline (Guilford Press ISBN: 9781462538799)</a:t>
            </a:r>
            <a:endParaRPr lang="en-US" sz="2400" dirty="0">
              <a:effectLst/>
              <a:latin typeface="+mj-lt"/>
              <a:ea typeface="Times New Roman" panose="02020603050405020304" pitchFamily="18" charset="0"/>
            </a:endParaRPr>
          </a:p>
          <a:p>
            <a:pPr marL="0" marR="0">
              <a:spcBef>
                <a:spcPts val="0"/>
              </a:spcBef>
              <a:spcAft>
                <a:spcPts val="0"/>
              </a:spcAft>
            </a:pPr>
            <a:r>
              <a:rPr lang="en-US" sz="2400" dirty="0">
                <a:effectLst/>
                <a:latin typeface="+mj-lt"/>
                <a:ea typeface="MS Mincho" panose="02020609040205080304" pitchFamily="49" charset="-128"/>
              </a:rPr>
              <a:t> </a:t>
            </a:r>
            <a:endParaRPr lang="en-US" sz="2400" dirty="0">
              <a:effectLst/>
              <a:latin typeface="+mj-lt"/>
              <a:ea typeface="Times New Roman" panose="02020603050405020304" pitchFamily="18" charset="0"/>
            </a:endParaRPr>
          </a:p>
          <a:p>
            <a:pPr marL="0" marR="0" indent="0">
              <a:spcBef>
                <a:spcPts val="0"/>
              </a:spcBef>
              <a:spcAft>
                <a:spcPts val="0"/>
              </a:spcAft>
              <a:buNone/>
            </a:pPr>
            <a:r>
              <a:rPr lang="en-US" sz="2400" dirty="0">
                <a:effectLst/>
                <a:latin typeface="+mj-lt"/>
                <a:ea typeface="MS Mincho" panose="02020609040205080304" pitchFamily="49" charset="-128"/>
              </a:rPr>
              <a:t>Principles of Research in Behavioral Science: International Student Edition by Bernard E. Whitley Jr. &amp; Mary E. Kite (Routledge ISBN: 9781138687875</a:t>
            </a:r>
            <a:endParaRPr lang="en-US" sz="2400" dirty="0">
              <a:effectLst/>
              <a:latin typeface="+mj-lt"/>
              <a:ea typeface="Times New Roman" panose="02020603050405020304" pitchFamily="18" charset="0"/>
            </a:endParaRPr>
          </a:p>
          <a:p>
            <a:pPr marL="0" marR="0">
              <a:spcBef>
                <a:spcPts val="0"/>
              </a:spcBef>
              <a:spcAft>
                <a:spcPts val="0"/>
              </a:spcAft>
            </a:pPr>
            <a:r>
              <a:rPr lang="en-US" sz="2400" dirty="0">
                <a:effectLst/>
                <a:latin typeface="+mj-lt"/>
                <a:ea typeface="MS Mincho" panose="02020609040205080304" pitchFamily="49" charset="-128"/>
              </a:rPr>
              <a:t> </a:t>
            </a:r>
            <a:endParaRPr lang="en-US" sz="2400" dirty="0">
              <a:effectLst/>
              <a:latin typeface="+mj-lt"/>
              <a:ea typeface="Times New Roman" panose="02020603050405020304" pitchFamily="18" charset="0"/>
            </a:endParaRPr>
          </a:p>
          <a:p>
            <a:pPr marL="0" marR="0" indent="0">
              <a:spcBef>
                <a:spcPts val="0"/>
              </a:spcBef>
              <a:spcAft>
                <a:spcPts val="0"/>
              </a:spcAft>
              <a:buNone/>
            </a:pPr>
            <a:r>
              <a:rPr lang="en-US" sz="2400" dirty="0">
                <a:effectLst/>
                <a:latin typeface="+mj-lt"/>
                <a:ea typeface="MS Mincho" panose="02020609040205080304" pitchFamily="49" charset="-128"/>
              </a:rPr>
              <a:t>Women in Behavior Science: Observations on Life Inside and Outside the Academy by Ruth Anne Rehfeldt, Traci M. </a:t>
            </a:r>
            <a:r>
              <a:rPr lang="en-US" sz="2400" dirty="0" err="1">
                <a:effectLst/>
                <a:latin typeface="+mj-lt"/>
                <a:ea typeface="MS Mincho" panose="02020609040205080304" pitchFamily="49" charset="-128"/>
              </a:rPr>
              <a:t>Cihon</a:t>
            </a:r>
            <a:r>
              <a:rPr lang="en-US" sz="2400" dirty="0">
                <a:effectLst/>
                <a:latin typeface="+mj-lt"/>
                <a:ea typeface="MS Mincho" panose="02020609040205080304" pitchFamily="49" charset="-128"/>
              </a:rPr>
              <a:t>, &amp; Erin B. Rasmussen (Routledge ISBN: ‎ 978-1032107301)</a:t>
            </a:r>
            <a:endParaRPr lang="en-US" sz="2400" dirty="0">
              <a:effectLst/>
              <a:latin typeface="+mj-lt"/>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0571AE1E-C7F0-339F-631C-2E76CD4BEDD4}"/>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495399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103609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699D-9FC2-483D-9B52-64E766D1C93C}"/>
              </a:ext>
            </a:extLst>
          </p:cNvPr>
          <p:cNvSpPr>
            <a:spLocks noGrp="1"/>
          </p:cNvSpPr>
          <p:nvPr>
            <p:ph type="title"/>
          </p:nvPr>
        </p:nvSpPr>
        <p:spPr>
          <a:xfrm>
            <a:off x="8081400" y="1118014"/>
            <a:ext cx="3379080" cy="1450757"/>
          </a:xfrm>
        </p:spPr>
        <p:txBody>
          <a:bodyPr/>
          <a:lstStyle/>
          <a:p>
            <a:r>
              <a:rPr lang="en-US" dirty="0"/>
              <a:t>Topics</a:t>
            </a:r>
          </a:p>
        </p:txBody>
      </p:sp>
      <p:pic>
        <p:nvPicPr>
          <p:cNvPr id="9" name="Picture Placeholder 8" descr="Handshake">
            <a:extLst>
              <a:ext uri="{FF2B5EF4-FFF2-40B4-BE49-F238E27FC236}">
                <a16:creationId xmlns:a16="http://schemas.microsoft.com/office/drawing/2014/main" id="{E1E7078F-FB9C-41E6-961A-AA789AD0D6F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40080" y="640080"/>
            <a:ext cx="3273552" cy="2395728"/>
          </a:xfrm>
        </p:spPr>
      </p:pic>
      <p:pic>
        <p:nvPicPr>
          <p:cNvPr id="11" name="Picture Placeholder 10" descr="A close-up of a table &amp; chairs">
            <a:extLst>
              <a:ext uri="{FF2B5EF4-FFF2-40B4-BE49-F238E27FC236}">
                <a16:creationId xmlns:a16="http://schemas.microsoft.com/office/drawing/2014/main" id="{85CCA26B-B0A3-42E8-B737-81A01EB8094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251960" y="640080"/>
            <a:ext cx="3273552" cy="2395728"/>
          </a:xfrm>
        </p:spPr>
      </p:pic>
      <p:pic>
        <p:nvPicPr>
          <p:cNvPr id="13" name="Picture Placeholder 12" descr="People sitting at a table with their laptops">
            <a:extLst>
              <a:ext uri="{FF2B5EF4-FFF2-40B4-BE49-F238E27FC236}">
                <a16:creationId xmlns:a16="http://schemas.microsoft.com/office/drawing/2014/main" id="{F8945C07-4A93-4269-9888-725F3819E3EC}"/>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40080" y="3364992"/>
            <a:ext cx="3273552" cy="2395728"/>
          </a:xfrm>
        </p:spPr>
      </p:pic>
      <p:pic>
        <p:nvPicPr>
          <p:cNvPr id="15" name="Picture Placeholder 14" descr="Close up desk, with glasses, a mug and laptop">
            <a:extLst>
              <a:ext uri="{FF2B5EF4-FFF2-40B4-BE49-F238E27FC236}">
                <a16:creationId xmlns:a16="http://schemas.microsoft.com/office/drawing/2014/main" id="{825DBACB-DCFD-479A-AD19-03C804BC179B}"/>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4251960" y="3364992"/>
            <a:ext cx="3273552" cy="2395728"/>
          </a:xfrm>
        </p:spPr>
      </p:pic>
      <p:sp>
        <p:nvSpPr>
          <p:cNvPr id="3" name="Content Placeholder 2">
            <a:extLst>
              <a:ext uri="{FF2B5EF4-FFF2-40B4-BE49-F238E27FC236}">
                <a16:creationId xmlns:a16="http://schemas.microsoft.com/office/drawing/2014/main" id="{193CA132-7D5D-4211-B55D-004BEBAF221D}"/>
              </a:ext>
            </a:extLst>
          </p:cNvPr>
          <p:cNvSpPr>
            <a:spLocks noGrp="1"/>
          </p:cNvSpPr>
          <p:nvPr>
            <p:ph type="body" sz="quarter" idx="17"/>
          </p:nvPr>
        </p:nvSpPr>
        <p:spPr>
          <a:xfrm>
            <a:off x="8086408" y="2789067"/>
            <a:ext cx="3176587" cy="2706687"/>
          </a:xfrm>
        </p:spPr>
        <p:txBody>
          <a:bodyPr>
            <a:normAutofit/>
          </a:bodyPr>
          <a:lstStyle/>
          <a:p>
            <a:pPr>
              <a:buFont typeface="Wingdings" panose="05000000000000000000" pitchFamily="2" charset="2"/>
              <a:buChar char="§"/>
            </a:pPr>
            <a:r>
              <a:rPr lang="en-US" b="1" dirty="0">
                <a:latin typeface="Abadi Extra Light" panose="020F0502020204030204" pitchFamily="34" charset="0"/>
              </a:rPr>
              <a:t>Characterizing and Defining Research</a:t>
            </a:r>
          </a:p>
          <a:p>
            <a:pPr>
              <a:buFont typeface="Wingdings" panose="05000000000000000000" pitchFamily="2" charset="2"/>
              <a:buChar char="§"/>
            </a:pPr>
            <a:r>
              <a:rPr lang="en-US" b="1" dirty="0">
                <a:latin typeface="Abadi Extra Light" panose="020F0502020204030204" pitchFamily="34" charset="0"/>
              </a:rPr>
              <a:t>Basic vs. Applied Research</a:t>
            </a:r>
          </a:p>
          <a:p>
            <a:pPr>
              <a:buFont typeface="Wingdings" panose="05000000000000000000" pitchFamily="2" charset="2"/>
              <a:buChar char="§"/>
            </a:pPr>
            <a:r>
              <a:rPr lang="en-US" b="1" dirty="0">
                <a:effectLst/>
                <a:latin typeface="Abadi Extra Light" panose="020F0502020204030204" pitchFamily="34" charset="0"/>
                <a:ea typeface="Times New Roman" panose="02020603050405020304" pitchFamily="18" charset="0"/>
              </a:rPr>
              <a:t>Benefits of Research to Individuals and Society.</a:t>
            </a:r>
          </a:p>
          <a:p>
            <a:endParaRPr lang="en-US" dirty="0"/>
          </a:p>
        </p:txBody>
      </p:sp>
      <p:sp>
        <p:nvSpPr>
          <p:cNvPr id="4" name="Footer Placeholder 3">
            <a:extLst>
              <a:ext uri="{FF2B5EF4-FFF2-40B4-BE49-F238E27FC236}">
                <a16:creationId xmlns:a16="http://schemas.microsoft.com/office/drawing/2014/main" id="{8558CE19-7B1E-529B-9ECA-2B1B0892F802}"/>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23339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097280" y="286603"/>
            <a:ext cx="10058400" cy="1450757"/>
          </a:xfrm>
        </p:spPr>
        <p:txBody>
          <a:bodyPr/>
          <a:lstStyle/>
          <a:p>
            <a:r>
              <a:rPr lang="en-US" b="1" dirty="0"/>
              <a:t>Characteristics of Research</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idx="1"/>
          </p:nvPr>
        </p:nvSpPr>
        <p:spPr>
          <a:xfrm>
            <a:off x="1097281" y="2108201"/>
            <a:ext cx="3557016" cy="3760891"/>
          </a:xfrm>
        </p:spPr>
        <p:txBody>
          <a:bodyPr/>
          <a:lstStyle/>
          <a:p>
            <a:r>
              <a:rPr lang="en-US" dirty="0"/>
              <a:t>. </a:t>
            </a:r>
          </a:p>
        </p:txBody>
      </p:sp>
      <p:pic>
        <p:nvPicPr>
          <p:cNvPr id="8" name="Picture Placeholder 7" descr="Lady smiling in front of her computer">
            <a:extLst>
              <a:ext uri="{FF2B5EF4-FFF2-40B4-BE49-F238E27FC236}">
                <a16:creationId xmlns:a16="http://schemas.microsoft.com/office/drawing/2014/main" id="{F9CB6B5C-CC4C-49BD-96A3-CBE188D3D1D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974336" y="2112264"/>
            <a:ext cx="3035808" cy="1837944"/>
          </a:xfrm>
        </p:spPr>
      </p:pic>
      <p:pic>
        <p:nvPicPr>
          <p:cNvPr id="12" name="Picture Placeholder 11" descr="Business men sitting at a table">
            <a:extLst>
              <a:ext uri="{FF2B5EF4-FFF2-40B4-BE49-F238E27FC236}">
                <a16:creationId xmlns:a16="http://schemas.microsoft.com/office/drawing/2014/main" id="{B466B10D-3068-493B-874B-7199B529DF7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974336" y="4032504"/>
            <a:ext cx="3035808" cy="1837944"/>
          </a:xfrm>
        </p:spPr>
      </p:pic>
      <p:pic>
        <p:nvPicPr>
          <p:cNvPr id="10" name="Picture Placeholder 9" descr="A group of people sitting at a table">
            <a:extLst>
              <a:ext uri="{FF2B5EF4-FFF2-40B4-BE49-F238E27FC236}">
                <a16:creationId xmlns:a16="http://schemas.microsoft.com/office/drawing/2014/main" id="{517F2C9B-7C2D-45DA-928A-D0AC3E7694F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8110728" y="2112264"/>
            <a:ext cx="3035808" cy="3758184"/>
          </a:xfrm>
        </p:spPr>
      </p:pic>
      <p:sp>
        <p:nvSpPr>
          <p:cNvPr id="5" name="TextBox 4">
            <a:extLst>
              <a:ext uri="{FF2B5EF4-FFF2-40B4-BE49-F238E27FC236}">
                <a16:creationId xmlns:a16="http://schemas.microsoft.com/office/drawing/2014/main" id="{441E5FDD-1184-CB1F-2A42-1DA494A7B2CC}"/>
              </a:ext>
            </a:extLst>
          </p:cNvPr>
          <p:cNvSpPr txBox="1"/>
          <p:nvPr/>
        </p:nvSpPr>
        <p:spPr>
          <a:xfrm>
            <a:off x="-279598" y="2313750"/>
            <a:ext cx="4786008" cy="3508653"/>
          </a:xfrm>
          <a:prstGeom prst="rect">
            <a:avLst/>
          </a:prstGeom>
          <a:noFill/>
        </p:spPr>
        <p:txBody>
          <a:bodyPr wrap="square">
            <a:spAutoFit/>
          </a:bodyPr>
          <a:lstStyle/>
          <a:p>
            <a:pPr marR="0" lvl="2">
              <a:spcBef>
                <a:spcPts val="0"/>
              </a:spcBef>
              <a:spcAft>
                <a:spcPts val="0"/>
              </a:spcAft>
              <a:tabLst>
                <a:tab pos="1828800" algn="l"/>
              </a:tabLst>
            </a:pPr>
            <a:r>
              <a:rPr lang="en-US" sz="2800" b="1" dirty="0">
                <a:effectLst/>
                <a:latin typeface="+mj-lt"/>
                <a:ea typeface="MS Mincho" panose="02020609040205080304" pitchFamily="49" charset="-128"/>
              </a:rPr>
              <a:t>Research is a way of finding answers to questions.</a:t>
            </a:r>
            <a:endParaRPr lang="en-US" sz="2800" b="1" dirty="0">
              <a:effectLst/>
              <a:latin typeface="+mj-lt"/>
              <a:ea typeface="Times New Roman" panose="02020603050405020304" pitchFamily="18" charset="0"/>
            </a:endParaRPr>
          </a:p>
          <a:p>
            <a:pPr marL="685800" marR="0">
              <a:spcBef>
                <a:spcPts val="0"/>
              </a:spcBef>
              <a:spcAft>
                <a:spcPts val="0"/>
              </a:spcAft>
            </a:pPr>
            <a:r>
              <a:rPr lang="en-US" sz="2800" b="1" dirty="0">
                <a:effectLst/>
                <a:latin typeface="+mj-lt"/>
                <a:ea typeface="MS Mincho" panose="02020609040205080304" pitchFamily="49" charset="-128"/>
              </a:rPr>
              <a:t> </a:t>
            </a:r>
            <a:endParaRPr lang="en-US" sz="2800" b="1" dirty="0">
              <a:effectLst/>
              <a:latin typeface="+mj-lt"/>
              <a:ea typeface="Times New Roman" panose="02020603050405020304" pitchFamily="18" charset="0"/>
            </a:endParaRPr>
          </a:p>
          <a:p>
            <a:pPr marR="0" lvl="2">
              <a:spcBef>
                <a:spcPts val="0"/>
              </a:spcBef>
              <a:spcAft>
                <a:spcPts val="0"/>
              </a:spcAft>
              <a:tabLst>
                <a:tab pos="1828800" algn="l"/>
              </a:tabLst>
            </a:pPr>
            <a:r>
              <a:rPr lang="en-US" sz="2800" b="1" dirty="0">
                <a:effectLst/>
                <a:latin typeface="+mj-lt"/>
                <a:ea typeface="MS Mincho" panose="02020609040205080304" pitchFamily="49" charset="-128"/>
              </a:rPr>
              <a:t>Research is a </a:t>
            </a:r>
            <a:r>
              <a:rPr lang="en-US" sz="2800" b="1" dirty="0">
                <a:latin typeface="+mj-lt"/>
                <a:ea typeface="MS Mincho" panose="02020609040205080304" pitchFamily="49" charset="-128"/>
              </a:rPr>
              <a:t>means of</a:t>
            </a:r>
            <a:r>
              <a:rPr lang="en-US" sz="2800" b="1" dirty="0">
                <a:effectLst/>
                <a:latin typeface="+mj-lt"/>
                <a:ea typeface="MS Mincho" panose="02020609040205080304" pitchFamily="49" charset="-128"/>
              </a:rPr>
              <a:t> solving problems through generating verifiable data.</a:t>
            </a:r>
            <a:endParaRPr lang="en-US" sz="2800" b="1" dirty="0">
              <a:effectLst/>
              <a:latin typeface="+mj-lt"/>
              <a:ea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MS Mincho" panose="02020609040205080304" pitchFamily="49" charset="-128"/>
              </a:rPr>
              <a:t> </a:t>
            </a:r>
            <a:endParaRPr lang="en-US" sz="1000" dirty="0">
              <a:effectLst/>
              <a:latin typeface="Courier New" panose="02070309020205020404" pitchFamily="49"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828800" algn="l"/>
              </a:tabLst>
            </a:pPr>
            <a:endParaRPr lang="en-US" sz="1000" dirty="0">
              <a:effectLst/>
              <a:latin typeface="Courier New" panose="02070309020205020404" pitchFamily="49"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6D41DD77-7A0F-9E2E-E5F3-072B338A64D6}"/>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425008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FBF0-BC37-2293-155B-D0DC285000DE}"/>
              </a:ext>
            </a:extLst>
          </p:cNvPr>
          <p:cNvSpPr>
            <a:spLocks noGrp="1"/>
          </p:cNvSpPr>
          <p:nvPr>
            <p:ph type="title"/>
          </p:nvPr>
        </p:nvSpPr>
        <p:spPr/>
        <p:txBody>
          <a:bodyPr/>
          <a:lstStyle/>
          <a:p>
            <a:pPr algn="ctr"/>
            <a:r>
              <a:rPr lang="en-US" b="1" dirty="0"/>
              <a:t>Characteristics of Research</a:t>
            </a:r>
          </a:p>
        </p:txBody>
      </p:sp>
      <p:sp>
        <p:nvSpPr>
          <p:cNvPr id="3" name="Content Placeholder 2">
            <a:extLst>
              <a:ext uri="{FF2B5EF4-FFF2-40B4-BE49-F238E27FC236}">
                <a16:creationId xmlns:a16="http://schemas.microsoft.com/office/drawing/2014/main" id="{186AA4AD-94D9-57C3-F601-42234D367018}"/>
              </a:ext>
            </a:extLst>
          </p:cNvPr>
          <p:cNvSpPr>
            <a:spLocks noGrp="1"/>
          </p:cNvSpPr>
          <p:nvPr>
            <p:ph sz="half" idx="1"/>
          </p:nvPr>
        </p:nvSpPr>
        <p:spPr>
          <a:xfrm>
            <a:off x="-4145" y="2576052"/>
            <a:ext cx="5832602" cy="3293041"/>
          </a:xfrm>
        </p:spPr>
        <p:txBody>
          <a:bodyPr>
            <a:normAutofit/>
          </a:bodyPr>
          <a:lstStyle/>
          <a:p>
            <a:pPr marL="914400" marR="0" lvl="2" indent="0">
              <a:spcBef>
                <a:spcPts val="0"/>
              </a:spcBef>
              <a:spcAft>
                <a:spcPts val="0"/>
              </a:spcAft>
              <a:buNone/>
              <a:tabLst>
                <a:tab pos="1828800" algn="l"/>
              </a:tabLst>
            </a:pPr>
            <a:r>
              <a:rPr lang="en-US" sz="2400" b="1" dirty="0">
                <a:effectLst/>
                <a:latin typeface="+mj-lt"/>
                <a:ea typeface="MS Mincho" panose="02020609040205080304" pitchFamily="49" charset="-128"/>
              </a:rPr>
              <a:t>Research is a collection of methods people use to systematically produce knowledge. </a:t>
            </a:r>
            <a:endParaRPr lang="en-US" sz="2400" b="1" dirty="0">
              <a:latin typeface="+mj-lt"/>
              <a:ea typeface="MS Mincho" panose="02020609040205080304" pitchFamily="49" charset="-128"/>
            </a:endParaRPr>
          </a:p>
          <a:p>
            <a:pPr marL="914400" marR="0" lvl="2" indent="0">
              <a:spcBef>
                <a:spcPts val="0"/>
              </a:spcBef>
              <a:spcAft>
                <a:spcPts val="0"/>
              </a:spcAft>
              <a:buNone/>
              <a:tabLst>
                <a:tab pos="1828800" algn="l"/>
              </a:tabLst>
            </a:pPr>
            <a:endParaRPr lang="en-US" sz="2400" b="1" dirty="0">
              <a:effectLst/>
              <a:latin typeface="+mj-lt"/>
              <a:ea typeface="MS Mincho" panose="02020609040205080304" pitchFamily="49" charset="-128"/>
            </a:endParaRPr>
          </a:p>
          <a:p>
            <a:pPr marL="914400" marR="0" lvl="2" indent="0">
              <a:spcBef>
                <a:spcPts val="0"/>
              </a:spcBef>
              <a:spcAft>
                <a:spcPts val="0"/>
              </a:spcAft>
              <a:buNone/>
              <a:tabLst>
                <a:tab pos="1828800" algn="l"/>
              </a:tabLst>
            </a:pPr>
            <a:r>
              <a:rPr lang="en-US" sz="2400" b="1" dirty="0">
                <a:effectLst/>
                <a:latin typeface="+mj-lt"/>
                <a:ea typeface="MS Mincho" panose="02020609040205080304" pitchFamily="49" charset="-128"/>
              </a:rPr>
              <a:t>The idea of </a:t>
            </a:r>
            <a:r>
              <a:rPr lang="en-US" sz="2400" b="1" dirty="0">
                <a:latin typeface="+mj-lt"/>
                <a:ea typeface="MS Mincho" panose="02020609040205080304" pitchFamily="49" charset="-128"/>
              </a:rPr>
              <a:t>research </a:t>
            </a:r>
            <a:r>
              <a:rPr lang="en-US" sz="2400" b="1" dirty="0">
                <a:effectLst/>
                <a:latin typeface="+mj-lt"/>
                <a:ea typeface="MS Mincho" panose="02020609040205080304" pitchFamily="49" charset="-128"/>
              </a:rPr>
              <a:t>being systematic is central - logic, adherence to rules, and repetition are primary concepts</a:t>
            </a:r>
            <a:r>
              <a:rPr lang="en-US" sz="2400" dirty="0">
                <a:effectLst/>
                <a:latin typeface="+mj-lt"/>
                <a:ea typeface="MS Mincho" panose="02020609040205080304" pitchFamily="49" charset="-128"/>
              </a:rPr>
              <a:t>.</a:t>
            </a:r>
            <a:endParaRPr lang="en-US" sz="2400" dirty="0">
              <a:effectLst/>
              <a:latin typeface="+mj-lt"/>
              <a:ea typeface="Times New Roman" panose="02020603050405020304" pitchFamily="18" charset="0"/>
            </a:endParaRPr>
          </a:p>
          <a:p>
            <a:pPr marL="1828800" marR="0">
              <a:spcBef>
                <a:spcPts val="0"/>
              </a:spcBef>
              <a:spcAft>
                <a:spcPts val="0"/>
              </a:spcAft>
            </a:pPr>
            <a:r>
              <a:rPr lang="en-US" sz="2400" dirty="0">
                <a:effectLst/>
                <a:latin typeface="+mj-lt"/>
                <a:ea typeface="MS Mincho" panose="02020609040205080304" pitchFamily="49" charset="-128"/>
              </a:rPr>
              <a:t> </a:t>
            </a:r>
            <a:endParaRPr lang="en-US" sz="2400" dirty="0">
              <a:effectLst/>
              <a:latin typeface="+mj-lt"/>
              <a:ea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A0E5410C-CAA8-8187-7023-FAA731A482A8}"/>
              </a:ext>
            </a:extLst>
          </p:cNvPr>
          <p:cNvSpPr>
            <a:spLocks noGrp="1"/>
          </p:cNvSpPr>
          <p:nvPr>
            <p:ph sz="half" idx="2"/>
          </p:nvPr>
        </p:nvSpPr>
        <p:spPr>
          <a:xfrm>
            <a:off x="5828456" y="2576052"/>
            <a:ext cx="5832602" cy="3293042"/>
          </a:xfrm>
        </p:spPr>
        <p:txBody>
          <a:bodyPr>
            <a:normAutofit/>
          </a:bodyPr>
          <a:lstStyle/>
          <a:p>
            <a:pPr marL="914400" marR="0" lvl="2" indent="0">
              <a:spcBef>
                <a:spcPts val="0"/>
              </a:spcBef>
              <a:spcAft>
                <a:spcPts val="0"/>
              </a:spcAft>
              <a:buNone/>
              <a:tabLst>
                <a:tab pos="1828800" algn="l"/>
              </a:tabLst>
            </a:pPr>
            <a:r>
              <a:rPr lang="en-US" sz="2400" b="1" dirty="0">
                <a:effectLst/>
                <a:latin typeface="+mj-lt"/>
                <a:ea typeface="MS Mincho" panose="02020609040205080304" pitchFamily="49" charset="-128"/>
              </a:rPr>
              <a:t>Research is an exciting process of discovery, but it requires persistence, personal integrity, tolerance for ambiguity, effective interaction with others, and a commitment to quality work.</a:t>
            </a:r>
            <a:endParaRPr lang="en-US" sz="2400" b="1" dirty="0">
              <a:effectLst/>
              <a:latin typeface="+mj-lt"/>
              <a:ea typeface="Times New Roman" panose="02020603050405020304" pitchFamily="18" charset="0"/>
            </a:endParaRPr>
          </a:p>
          <a:p>
            <a:pPr marL="320040" marR="0" indent="-320040">
              <a:spcBef>
                <a:spcPts val="0"/>
              </a:spcBef>
              <a:spcAft>
                <a:spcPts val="0"/>
              </a:spcAft>
            </a:pPr>
            <a:r>
              <a:rPr lang="en-US" sz="2400" b="1" dirty="0">
                <a:effectLst/>
                <a:latin typeface="+mj-lt"/>
                <a:ea typeface="MS Mincho" panose="02020609040205080304" pitchFamily="49" charset="-128"/>
              </a:rPr>
              <a:t>			</a:t>
            </a:r>
            <a:endParaRPr lang="en-US" sz="2400" b="1" dirty="0">
              <a:latin typeface="+mj-lt"/>
            </a:endParaRPr>
          </a:p>
        </p:txBody>
      </p:sp>
      <p:sp>
        <p:nvSpPr>
          <p:cNvPr id="5" name="Footer Placeholder 4">
            <a:extLst>
              <a:ext uri="{FF2B5EF4-FFF2-40B4-BE49-F238E27FC236}">
                <a16:creationId xmlns:a16="http://schemas.microsoft.com/office/drawing/2014/main" id="{660BB504-5458-9486-D5DB-D89E6F8B8F42}"/>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39765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D69E-CD24-290C-6297-EE0A64FD10F4}"/>
              </a:ext>
            </a:extLst>
          </p:cNvPr>
          <p:cNvSpPr>
            <a:spLocks noGrp="1"/>
          </p:cNvSpPr>
          <p:nvPr>
            <p:ph type="title"/>
          </p:nvPr>
        </p:nvSpPr>
        <p:spPr/>
        <p:txBody>
          <a:bodyPr/>
          <a:lstStyle/>
          <a:p>
            <a:pPr algn="ctr"/>
            <a:r>
              <a:rPr lang="en-US" b="1" dirty="0">
                <a:solidFill>
                  <a:schemeClr val="bg1"/>
                </a:solidFill>
              </a:rPr>
              <a:t>Famous Research Quotes </a:t>
            </a:r>
          </a:p>
        </p:txBody>
      </p:sp>
      <p:sp>
        <p:nvSpPr>
          <p:cNvPr id="4" name="Content Placeholder 3">
            <a:extLst>
              <a:ext uri="{FF2B5EF4-FFF2-40B4-BE49-F238E27FC236}">
                <a16:creationId xmlns:a16="http://schemas.microsoft.com/office/drawing/2014/main" id="{F4F4CE8A-C62B-6F79-BE6B-AAF217AAFD43}"/>
              </a:ext>
            </a:extLst>
          </p:cNvPr>
          <p:cNvSpPr>
            <a:spLocks noGrp="1"/>
          </p:cNvSpPr>
          <p:nvPr>
            <p:ph sz="half" idx="2"/>
          </p:nvPr>
        </p:nvSpPr>
        <p:spPr>
          <a:xfrm>
            <a:off x="249241" y="2135978"/>
            <a:ext cx="4305782" cy="3998603"/>
          </a:xfrm>
        </p:spPr>
        <p:txBody>
          <a:bodyPr>
            <a:normAutofit/>
          </a:bodyPr>
          <a:lstStyle/>
          <a:p>
            <a:pPr marL="0" indent="0">
              <a:buNone/>
            </a:pPr>
            <a:r>
              <a:rPr lang="en-US" sz="2600" b="1" i="0" dirty="0">
                <a:solidFill>
                  <a:srgbClr val="000000"/>
                </a:solidFill>
                <a:effectLst/>
                <a:latin typeface="benton-sans"/>
              </a:rPr>
              <a:t>“Research is seeing what everybody else has seen and thinking what nobody else has thought.”</a:t>
            </a:r>
          </a:p>
          <a:p>
            <a:pPr marL="0" indent="0" algn="l">
              <a:buNone/>
            </a:pPr>
            <a:r>
              <a:rPr lang="en-US" sz="1800" b="0" i="1" dirty="0">
                <a:solidFill>
                  <a:srgbClr val="000000"/>
                </a:solidFill>
                <a:effectLst/>
                <a:latin typeface="benton-sans"/>
              </a:rPr>
              <a:t>- Albert </a:t>
            </a:r>
            <a:r>
              <a:rPr lang="en-US" sz="1800" b="0" i="1" dirty="0" err="1">
                <a:solidFill>
                  <a:srgbClr val="000000"/>
                </a:solidFill>
                <a:effectLst/>
                <a:latin typeface="benton-sans"/>
              </a:rPr>
              <a:t>Szent-Györgyi</a:t>
            </a:r>
            <a:r>
              <a:rPr lang="en-US" sz="1800" b="0" i="1" dirty="0">
                <a:solidFill>
                  <a:srgbClr val="000000"/>
                </a:solidFill>
                <a:effectLst/>
                <a:latin typeface="benton-sans"/>
              </a:rPr>
              <a:t> </a:t>
            </a:r>
            <a:r>
              <a:rPr lang="en-US" sz="1800" b="0" i="0" dirty="0">
                <a:solidFill>
                  <a:srgbClr val="000000"/>
                </a:solidFill>
                <a:effectLst/>
                <a:latin typeface="benton-sans"/>
              </a:rPr>
              <a:t>(1893- 1986)  was a Hungarian pharmacologist awarded the Nobel Prize in Physiology or Medicine in 1937. His work related to vitamins and oxidation.</a:t>
            </a:r>
          </a:p>
          <a:p>
            <a:endParaRPr lang="en-US" b="1" i="0" dirty="0">
              <a:solidFill>
                <a:srgbClr val="000000"/>
              </a:solidFill>
              <a:effectLst/>
              <a:latin typeface="benton-sans"/>
            </a:endParaRPr>
          </a:p>
          <a:p>
            <a:endParaRPr lang="en-US" dirty="0"/>
          </a:p>
        </p:txBody>
      </p:sp>
      <p:sp>
        <p:nvSpPr>
          <p:cNvPr id="6" name="Content Placeholder 5">
            <a:extLst>
              <a:ext uri="{FF2B5EF4-FFF2-40B4-BE49-F238E27FC236}">
                <a16:creationId xmlns:a16="http://schemas.microsoft.com/office/drawing/2014/main" id="{5F6F7369-7023-E15D-0F8A-35DD1A4B21C1}"/>
              </a:ext>
            </a:extLst>
          </p:cNvPr>
          <p:cNvSpPr>
            <a:spLocks noGrp="1"/>
          </p:cNvSpPr>
          <p:nvPr>
            <p:ph sz="quarter" idx="4"/>
          </p:nvPr>
        </p:nvSpPr>
        <p:spPr>
          <a:xfrm>
            <a:off x="4664597" y="2321173"/>
            <a:ext cx="3819646" cy="3998603"/>
          </a:xfrm>
        </p:spPr>
        <p:txBody>
          <a:bodyPr>
            <a:normAutofit/>
          </a:bodyPr>
          <a:lstStyle/>
          <a:p>
            <a:pPr marL="0" indent="0">
              <a:buNone/>
            </a:pPr>
            <a:r>
              <a:rPr lang="en-US" sz="2400" b="1" i="0" dirty="0">
                <a:solidFill>
                  <a:srgbClr val="000000"/>
                </a:solidFill>
                <a:effectLst/>
                <a:latin typeface="benton-sans"/>
              </a:rPr>
              <a:t>“The power of statistics and the clean lines of quantitative research appealed to me, but I fell in love with the richness and depth of qualitative research.”</a:t>
            </a:r>
          </a:p>
          <a:p>
            <a:pPr marL="0" indent="0" algn="l">
              <a:buNone/>
            </a:pPr>
            <a:r>
              <a:rPr lang="en-US" sz="1700" b="1" dirty="0">
                <a:solidFill>
                  <a:srgbClr val="000000"/>
                </a:solidFill>
                <a:latin typeface="benton-sans"/>
              </a:rPr>
              <a:t>-</a:t>
            </a:r>
            <a:r>
              <a:rPr lang="en-US" sz="1700" b="0" i="1" dirty="0">
                <a:solidFill>
                  <a:srgbClr val="000000"/>
                </a:solidFill>
                <a:effectLst/>
                <a:latin typeface="benton-sans"/>
              </a:rPr>
              <a:t> </a:t>
            </a:r>
            <a:r>
              <a:rPr lang="en-US" sz="1700" b="0" i="1" dirty="0" err="1">
                <a:solidFill>
                  <a:srgbClr val="000000"/>
                </a:solidFill>
                <a:effectLst/>
                <a:latin typeface="benton-sans"/>
              </a:rPr>
              <a:t>Brené</a:t>
            </a:r>
            <a:r>
              <a:rPr lang="en-US" sz="1700" b="0" i="1" dirty="0">
                <a:solidFill>
                  <a:srgbClr val="000000"/>
                </a:solidFill>
                <a:effectLst/>
                <a:latin typeface="benton-sans"/>
              </a:rPr>
              <a:t> Brown, </a:t>
            </a:r>
            <a:r>
              <a:rPr lang="en-US" sz="1700" b="0" i="0" dirty="0">
                <a:solidFill>
                  <a:srgbClr val="000000"/>
                </a:solidFill>
                <a:effectLst/>
                <a:latin typeface="benton-sans"/>
              </a:rPr>
              <a:t> is a researcher and studying courage, shame, empathy and vulnerability at the University of Houston. She is also contemporary best-selling author and inspirational speaker. </a:t>
            </a:r>
          </a:p>
          <a:p>
            <a:endParaRPr lang="en-US" sz="2400" b="1" i="0" dirty="0">
              <a:solidFill>
                <a:srgbClr val="000000"/>
              </a:solidFill>
              <a:effectLst/>
              <a:latin typeface="benton-sans"/>
            </a:endParaRPr>
          </a:p>
          <a:p>
            <a:endParaRPr lang="en-US" dirty="0"/>
          </a:p>
        </p:txBody>
      </p:sp>
      <p:sp>
        <p:nvSpPr>
          <p:cNvPr id="8" name="Content Placeholder 7">
            <a:extLst>
              <a:ext uri="{FF2B5EF4-FFF2-40B4-BE49-F238E27FC236}">
                <a16:creationId xmlns:a16="http://schemas.microsoft.com/office/drawing/2014/main" id="{C046BD61-A4AF-FDC6-EC30-AB819D76ECAB}"/>
              </a:ext>
            </a:extLst>
          </p:cNvPr>
          <p:cNvSpPr>
            <a:spLocks noGrp="1"/>
          </p:cNvSpPr>
          <p:nvPr>
            <p:ph sz="quarter" idx="14"/>
          </p:nvPr>
        </p:nvSpPr>
        <p:spPr>
          <a:xfrm>
            <a:off x="8593817" y="2101702"/>
            <a:ext cx="3348942" cy="3792202"/>
          </a:xfrm>
        </p:spPr>
        <p:txBody>
          <a:bodyPr>
            <a:normAutofit/>
          </a:bodyPr>
          <a:lstStyle/>
          <a:p>
            <a:pPr marL="0" indent="0">
              <a:buNone/>
            </a:pPr>
            <a:r>
              <a:rPr lang="en-US" sz="2400" b="1" i="0" dirty="0">
                <a:solidFill>
                  <a:srgbClr val="000000"/>
                </a:solidFill>
                <a:effectLst/>
                <a:latin typeface="benton-sans"/>
              </a:rPr>
              <a:t>“As for the future, your task is not to foresee it, but to enable it.”</a:t>
            </a:r>
            <a:endParaRPr lang="en-US" sz="2400" dirty="0"/>
          </a:p>
          <a:p>
            <a:pPr marL="0" indent="0" algn="l">
              <a:buNone/>
            </a:pPr>
            <a:r>
              <a:rPr lang="en-US" sz="1700" dirty="0"/>
              <a:t>- </a:t>
            </a:r>
            <a:r>
              <a:rPr lang="en-US" sz="1700" b="0" i="1" dirty="0">
                <a:solidFill>
                  <a:srgbClr val="000000"/>
                </a:solidFill>
                <a:effectLst/>
                <a:latin typeface="benton-sans"/>
              </a:rPr>
              <a:t> Antoine de Saint </a:t>
            </a:r>
            <a:r>
              <a:rPr lang="en-US" sz="1700" b="0" i="1" dirty="0" err="1">
                <a:solidFill>
                  <a:srgbClr val="000000"/>
                </a:solidFill>
                <a:effectLst/>
                <a:latin typeface="benton-sans"/>
              </a:rPr>
              <a:t>Exupery</a:t>
            </a:r>
            <a:r>
              <a:rPr lang="en-US" sz="1700" b="0" i="1" dirty="0">
                <a:solidFill>
                  <a:srgbClr val="000000"/>
                </a:solidFill>
                <a:effectLst/>
                <a:latin typeface="benton-sans"/>
              </a:rPr>
              <a:t> </a:t>
            </a:r>
            <a:r>
              <a:rPr lang="en-US" sz="1700" b="0" i="0" dirty="0">
                <a:solidFill>
                  <a:srgbClr val="000000"/>
                </a:solidFill>
                <a:effectLst/>
                <a:latin typeface="benton-sans"/>
              </a:rPr>
              <a:t>(1900-1944) was a French aviator, author and poet, best known for his story The Little Prince, one of the best-selling books of all time.</a:t>
            </a:r>
          </a:p>
          <a:p>
            <a:endParaRPr lang="en-US" dirty="0"/>
          </a:p>
        </p:txBody>
      </p:sp>
      <p:sp>
        <p:nvSpPr>
          <p:cNvPr id="3" name="Footer Placeholder 2">
            <a:extLst>
              <a:ext uri="{FF2B5EF4-FFF2-40B4-BE49-F238E27FC236}">
                <a16:creationId xmlns:a16="http://schemas.microsoft.com/office/drawing/2014/main" id="{252B46D6-C913-8BD9-9B23-8EA6FD720991}"/>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8319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7DA3A-207F-49B1-B04B-4ABF2C16B8F8}"/>
              </a:ext>
            </a:extLst>
          </p:cNvPr>
          <p:cNvSpPr>
            <a:spLocks noGrp="1"/>
          </p:cNvSpPr>
          <p:nvPr>
            <p:ph type="ctrTitle"/>
          </p:nvPr>
        </p:nvSpPr>
        <p:spPr>
          <a:xfrm>
            <a:off x="6729999" y="1507786"/>
            <a:ext cx="5235021" cy="2626101"/>
          </a:xfrm>
        </p:spPr>
        <p:txBody>
          <a:bodyPr>
            <a:normAutofit fontScale="90000"/>
          </a:bodyPr>
          <a:lstStyle/>
          <a:p>
            <a:br>
              <a:rPr lang="en-US" b="1" i="1" dirty="0">
                <a:solidFill>
                  <a:srgbClr val="000000"/>
                </a:solidFill>
                <a:effectLst/>
                <a:latin typeface="benton-sans"/>
              </a:rPr>
            </a:br>
            <a:br>
              <a:rPr lang="en-US" b="1" i="1" dirty="0">
                <a:solidFill>
                  <a:srgbClr val="000000"/>
                </a:solidFill>
                <a:effectLst/>
                <a:latin typeface="benton-sans"/>
              </a:rPr>
            </a:br>
            <a:br>
              <a:rPr lang="en-US" b="1" i="1" dirty="0">
                <a:solidFill>
                  <a:srgbClr val="000000"/>
                </a:solidFill>
                <a:effectLst/>
                <a:latin typeface="benton-sans"/>
              </a:rPr>
            </a:br>
            <a:br>
              <a:rPr lang="en-US" b="1" i="1" dirty="0">
                <a:solidFill>
                  <a:srgbClr val="000000"/>
                </a:solidFill>
                <a:effectLst/>
                <a:latin typeface="benton-sans"/>
              </a:rPr>
            </a:br>
            <a:r>
              <a:rPr lang="en-US" b="1" i="1" dirty="0">
                <a:solidFill>
                  <a:srgbClr val="000000"/>
                </a:solidFill>
                <a:effectLst/>
                <a:latin typeface="benton-sans"/>
              </a:rPr>
              <a:t>“No research without action, no action without research”</a:t>
            </a:r>
            <a:br>
              <a:rPr lang="en-US" b="1" i="0" dirty="0">
                <a:solidFill>
                  <a:srgbClr val="000000"/>
                </a:solidFill>
                <a:effectLst/>
                <a:latin typeface="benton-sans"/>
              </a:rPr>
            </a:br>
            <a:endParaRPr lang="en-US" dirty="0"/>
          </a:p>
        </p:txBody>
      </p:sp>
      <p:sp>
        <p:nvSpPr>
          <p:cNvPr id="3" name="Subtitle 2">
            <a:extLst>
              <a:ext uri="{FF2B5EF4-FFF2-40B4-BE49-F238E27FC236}">
                <a16:creationId xmlns:a16="http://schemas.microsoft.com/office/drawing/2014/main" id="{E2BCFD34-C8EF-415B-8FA0-16D34102B5A0}"/>
              </a:ext>
            </a:extLst>
          </p:cNvPr>
          <p:cNvSpPr>
            <a:spLocks noGrp="1"/>
          </p:cNvSpPr>
          <p:nvPr>
            <p:ph type="subTitle" idx="1"/>
          </p:nvPr>
        </p:nvSpPr>
        <p:spPr>
          <a:xfrm>
            <a:off x="6730000" y="4766553"/>
            <a:ext cx="4829100" cy="927684"/>
          </a:xfrm>
        </p:spPr>
        <p:txBody>
          <a:bodyPr>
            <a:normAutofit fontScale="85000" lnSpcReduction="20000"/>
          </a:bodyPr>
          <a:lstStyle/>
          <a:p>
            <a:r>
              <a:rPr lang="en-US" b="0" i="1" dirty="0">
                <a:solidFill>
                  <a:srgbClr val="000000"/>
                </a:solidFill>
                <a:effectLst/>
                <a:latin typeface="benton-sans"/>
              </a:rPr>
              <a:t>- Kurt Lewin </a:t>
            </a:r>
            <a:r>
              <a:rPr lang="en-US" b="0" i="0" dirty="0">
                <a:solidFill>
                  <a:srgbClr val="000000"/>
                </a:solidFill>
                <a:effectLst/>
                <a:latin typeface="benton-sans"/>
              </a:rPr>
              <a:t>(1890-1947) was a German-American social psychologist. He’s known for his theory that human behavior is a function of our psychological environment.</a:t>
            </a:r>
            <a:endParaRPr lang="en-US" dirty="0"/>
          </a:p>
        </p:txBody>
      </p:sp>
      <p:pic>
        <p:nvPicPr>
          <p:cNvPr id="7" name="Picture Placeholder 6" descr="A picture containing person in the office">
            <a:extLst>
              <a:ext uri="{FF2B5EF4-FFF2-40B4-BE49-F238E27FC236}">
                <a16:creationId xmlns:a16="http://schemas.microsoft.com/office/drawing/2014/main" id="{0F5186A0-E015-4AA1-84AF-2574476B440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42938" y="640080"/>
            <a:ext cx="5449824" cy="2743200"/>
          </a:xfrm>
        </p:spPr>
      </p:pic>
      <p:pic>
        <p:nvPicPr>
          <p:cNvPr id="9" name="Picture Placeholder 8" descr="A group of people sitting at a table">
            <a:extLst>
              <a:ext uri="{FF2B5EF4-FFF2-40B4-BE49-F238E27FC236}">
                <a16:creationId xmlns:a16="http://schemas.microsoft.com/office/drawing/2014/main" id="{D9DBB85A-7E90-4430-A99A-153BDA53DE7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40080" y="3474720"/>
            <a:ext cx="5449824" cy="2743200"/>
          </a:xfrm>
        </p:spPr>
      </p:pic>
      <p:sp>
        <p:nvSpPr>
          <p:cNvPr id="4" name="Footer Placeholder 3">
            <a:extLst>
              <a:ext uri="{FF2B5EF4-FFF2-40B4-BE49-F238E27FC236}">
                <a16:creationId xmlns:a16="http://schemas.microsoft.com/office/drawing/2014/main" id="{34F20DF4-3291-905A-26B3-43DA720C9D62}"/>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425804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122A-795E-4E91-8829-A4FC066F2CE7}"/>
              </a:ext>
            </a:extLst>
          </p:cNvPr>
          <p:cNvSpPr>
            <a:spLocks noGrp="1"/>
          </p:cNvSpPr>
          <p:nvPr>
            <p:ph type="ctrTitle"/>
          </p:nvPr>
        </p:nvSpPr>
        <p:spPr>
          <a:xfrm>
            <a:off x="3031435" y="4870174"/>
            <a:ext cx="8092162" cy="914400"/>
          </a:xfrm>
        </p:spPr>
        <p:txBody>
          <a:bodyPr/>
          <a:lstStyle/>
          <a:p>
            <a:r>
              <a:rPr lang="en-US" dirty="0"/>
              <a:t>Definition of Research</a:t>
            </a:r>
          </a:p>
        </p:txBody>
      </p:sp>
      <p:sp>
        <p:nvSpPr>
          <p:cNvPr id="3" name="Subtitle 2">
            <a:extLst>
              <a:ext uri="{FF2B5EF4-FFF2-40B4-BE49-F238E27FC236}">
                <a16:creationId xmlns:a16="http://schemas.microsoft.com/office/drawing/2014/main" id="{CC640DA6-8ED2-417B-AF45-F0A81358F118}"/>
              </a:ext>
            </a:extLst>
          </p:cNvPr>
          <p:cNvSpPr>
            <a:spLocks noGrp="1"/>
          </p:cNvSpPr>
          <p:nvPr>
            <p:ph type="subTitle" idx="1"/>
          </p:nvPr>
        </p:nvSpPr>
        <p:spPr>
          <a:xfrm>
            <a:off x="258417" y="5784574"/>
            <a:ext cx="11314903" cy="1073426"/>
          </a:xfrm>
        </p:spPr>
        <p:txBody>
          <a:bodyPr>
            <a:normAutofit lnSpcReduction="10000"/>
          </a:bodyPr>
          <a:lstStyle/>
          <a:p>
            <a:pPr algn="ctr"/>
            <a:r>
              <a:rPr lang="en-US" sz="3200" b="1" dirty="0">
                <a:latin typeface="+mj-lt"/>
                <a:ea typeface="MS Mincho" panose="02020609040205080304" pitchFamily="49" charset="-128"/>
              </a:rPr>
              <a:t>T</a:t>
            </a:r>
            <a:r>
              <a:rPr lang="en-US" sz="3200" b="1" dirty="0">
                <a:effectLst/>
                <a:latin typeface="+mj-lt"/>
                <a:ea typeface="MS Mincho" panose="02020609040205080304" pitchFamily="49" charset="-128"/>
              </a:rPr>
              <a:t>he use of scientific methods to transform ideas, hunches, and questions into scientific knowledge. </a:t>
            </a:r>
            <a:endParaRPr lang="en-US" sz="3200" b="1" dirty="0">
              <a:effectLst/>
              <a:latin typeface="+mj-lt"/>
              <a:ea typeface="Times New Roman" panose="02020603050405020304" pitchFamily="18" charset="0"/>
            </a:endParaRPr>
          </a:p>
          <a:p>
            <a:endParaRPr lang="en-US" dirty="0"/>
          </a:p>
        </p:txBody>
      </p:sp>
      <p:pic>
        <p:nvPicPr>
          <p:cNvPr id="8" name="Picture Placeholder 7" descr="Business man sitting at a desk">
            <a:extLst>
              <a:ext uri="{FF2B5EF4-FFF2-40B4-BE49-F238E27FC236}">
                <a16:creationId xmlns:a16="http://schemas.microsoft.com/office/drawing/2014/main" id="{30A69154-5AEF-482B-8078-1C838D84E57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5000" y="640080"/>
            <a:ext cx="3544888" cy="3931920"/>
          </a:xfrm>
        </p:spPr>
      </p:pic>
      <p:pic>
        <p:nvPicPr>
          <p:cNvPr id="10" name="Picture Placeholder 9" descr="Handshake">
            <a:extLst>
              <a:ext uri="{FF2B5EF4-FFF2-40B4-BE49-F238E27FC236}">
                <a16:creationId xmlns:a16="http://schemas.microsoft.com/office/drawing/2014/main" id="{0488325E-7ADF-4704-A2E1-56E5FE6A07B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323556" y="640080"/>
            <a:ext cx="3544888" cy="3931920"/>
          </a:xfrm>
        </p:spPr>
      </p:pic>
      <p:pic>
        <p:nvPicPr>
          <p:cNvPr id="12" name="Picture Placeholder 11" descr="A group of people in a room, meeting writing">
            <a:extLst>
              <a:ext uri="{FF2B5EF4-FFF2-40B4-BE49-F238E27FC236}">
                <a16:creationId xmlns:a16="http://schemas.microsoft.com/office/drawing/2014/main" id="{A50BFFD1-BE57-4E02-8975-9A1D6405935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8028432" y="640080"/>
            <a:ext cx="3544888" cy="3931920"/>
          </a:xfrm>
        </p:spPr>
      </p:pic>
    </p:spTree>
    <p:extLst>
      <p:ext uri="{BB962C8B-B14F-4D97-AF65-F5344CB8AC3E}">
        <p14:creationId xmlns:p14="http://schemas.microsoft.com/office/powerpoint/2010/main" val="1806520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8C0911A-FE2F-1784-B39E-0D73FC88B24A}"/>
              </a:ext>
            </a:extLst>
          </p:cNvPr>
          <p:cNvSpPr>
            <a:spLocks noGrp="1"/>
          </p:cNvSpPr>
          <p:nvPr>
            <p:ph type="title"/>
          </p:nvPr>
        </p:nvSpPr>
        <p:spPr>
          <a:xfrm>
            <a:off x="650240" y="2458720"/>
            <a:ext cx="3200401" cy="2092960"/>
          </a:xfrm>
        </p:spPr>
        <p:txBody>
          <a:bodyPr>
            <a:noAutofit/>
          </a:bodyPr>
          <a:lstStyle/>
          <a:p>
            <a:br>
              <a:rPr lang="en-US" sz="4800" dirty="0"/>
            </a:br>
            <a:r>
              <a:rPr lang="en-US" sz="5400" dirty="0"/>
              <a:t>Science Produces Reliable Knowledge</a:t>
            </a:r>
          </a:p>
        </p:txBody>
      </p:sp>
      <p:sp>
        <p:nvSpPr>
          <p:cNvPr id="6" name="TextBox 5">
            <a:extLst>
              <a:ext uri="{FF2B5EF4-FFF2-40B4-BE49-F238E27FC236}">
                <a16:creationId xmlns:a16="http://schemas.microsoft.com/office/drawing/2014/main" id="{9905ADE2-A286-9A80-4DD5-46079477DA6A}"/>
              </a:ext>
            </a:extLst>
          </p:cNvPr>
          <p:cNvSpPr txBox="1"/>
          <p:nvPr/>
        </p:nvSpPr>
        <p:spPr>
          <a:xfrm>
            <a:off x="4968240" y="497840"/>
            <a:ext cx="6805352" cy="6085840"/>
          </a:xfrm>
          <a:prstGeom prst="rect">
            <a:avLst/>
          </a:prstGeom>
        </p:spPr>
        <p:txBody>
          <a:bodyPr vert="horz" lIns="0" tIns="45720" rIns="0" bIns="45720" rtlCol="0">
            <a:noAutofit/>
          </a:bodyPr>
          <a:lstStyle/>
          <a:p>
            <a:pPr marL="91440" marR="0" indent="-91440">
              <a:lnSpc>
                <a:spcPct val="90000"/>
              </a:lnSpc>
              <a:spcBef>
                <a:spcPts val="1200"/>
              </a:spcBef>
              <a:spcAft>
                <a:spcPts val="200"/>
              </a:spcAft>
              <a:buClr>
                <a:schemeClr val="accent1"/>
              </a:buClr>
              <a:buSzPct val="100000"/>
              <a:buFont typeface="Calibri" panose="020F0502020204030204" pitchFamily="34" charset="0"/>
              <a:buChar char=" "/>
            </a:pPr>
            <a:r>
              <a:rPr lang="en-US" sz="2800" b="1" dirty="0">
                <a:solidFill>
                  <a:schemeClr val="tx1">
                    <a:lumMod val="75000"/>
                    <a:lumOff val="25000"/>
                  </a:schemeClr>
                </a:solidFill>
                <a:effectLst/>
              </a:rPr>
              <a:t>Scientists believe that research approaches based on scientific methodology are the most reliable way to derive fact or at least tentative truth for various reasons. </a:t>
            </a:r>
          </a:p>
          <a:p>
            <a:pPr marL="91440" marR="0" indent="-91440">
              <a:lnSpc>
                <a:spcPct val="90000"/>
              </a:lnSpc>
              <a:spcBef>
                <a:spcPts val="1200"/>
              </a:spcBef>
              <a:spcAft>
                <a:spcPts val="200"/>
              </a:spcAft>
              <a:buClr>
                <a:schemeClr val="accent1"/>
              </a:buClr>
              <a:buSzPct val="100000"/>
              <a:buFont typeface="Calibri" panose="020F0502020204030204" pitchFamily="34" charset="0"/>
              <a:buChar char=" "/>
            </a:pPr>
            <a:r>
              <a:rPr lang="en-US" sz="2400" b="1" dirty="0">
                <a:solidFill>
                  <a:schemeClr val="tx1">
                    <a:lumMod val="75000"/>
                    <a:lumOff val="25000"/>
                  </a:schemeClr>
                </a:solidFill>
                <a:effectLst/>
              </a:rPr>
              <a:t> </a:t>
            </a:r>
          </a:p>
          <a:p>
            <a:pPr marL="91440" marR="0" lvl="0" indent="-91440">
              <a:lnSpc>
                <a:spcPct val="90000"/>
              </a:lnSpc>
              <a:spcBef>
                <a:spcPts val="1200"/>
              </a:spcBef>
              <a:spcAft>
                <a:spcPts val="200"/>
              </a:spcAft>
              <a:buClr>
                <a:schemeClr val="accent1"/>
              </a:buClr>
              <a:buSzPct val="100000"/>
              <a:buFont typeface="Calibri" panose="020F0502020204030204" pitchFamily="34" charset="0"/>
              <a:buChar char=" "/>
              <a:tabLst>
                <a:tab pos="457200" algn="l"/>
              </a:tabLst>
            </a:pPr>
            <a:r>
              <a:rPr lang="en-US" sz="2400" dirty="0">
                <a:solidFill>
                  <a:schemeClr val="tx1">
                    <a:lumMod val="75000"/>
                    <a:lumOff val="25000"/>
                  </a:schemeClr>
                </a:solidFill>
                <a:effectLst/>
              </a:rPr>
              <a:t>1) When carried out appropriately, application of the scientific method is less prone to opinion and bias than other ways of knowing, such as reliance on authority, experience, intuition, and tradition.</a:t>
            </a:r>
          </a:p>
          <a:p>
            <a:pPr marL="91440" marR="0" lvl="0" indent="-91440">
              <a:lnSpc>
                <a:spcPct val="90000"/>
              </a:lnSpc>
              <a:spcBef>
                <a:spcPts val="1200"/>
              </a:spcBef>
              <a:spcAft>
                <a:spcPts val="200"/>
              </a:spcAft>
              <a:buClr>
                <a:schemeClr val="accent1"/>
              </a:buClr>
              <a:buSzPct val="100000"/>
              <a:buFont typeface="Calibri" panose="020F0502020204030204" pitchFamily="34" charset="0"/>
              <a:buChar char=" "/>
              <a:tabLst>
                <a:tab pos="457200" algn="l"/>
              </a:tabLst>
            </a:pPr>
            <a:r>
              <a:rPr lang="en-US" sz="2400" dirty="0">
                <a:solidFill>
                  <a:schemeClr val="tx1">
                    <a:lumMod val="75000"/>
                    <a:lumOff val="25000"/>
                  </a:schemeClr>
                </a:solidFill>
                <a:effectLst/>
              </a:rPr>
              <a:t>2) The procedures and data are open to public scrutiny.</a:t>
            </a:r>
          </a:p>
          <a:p>
            <a:pPr marL="91440" marR="0" lvl="0" indent="-91440">
              <a:lnSpc>
                <a:spcPct val="90000"/>
              </a:lnSpc>
              <a:spcBef>
                <a:spcPts val="1200"/>
              </a:spcBef>
              <a:spcAft>
                <a:spcPts val="200"/>
              </a:spcAft>
              <a:buClr>
                <a:schemeClr val="accent1"/>
              </a:buClr>
              <a:buSzPct val="100000"/>
              <a:buFont typeface="Calibri" panose="020F0502020204030204" pitchFamily="34" charset="0"/>
              <a:buChar char=" "/>
              <a:tabLst>
                <a:tab pos="457200" algn="l"/>
              </a:tabLst>
            </a:pPr>
            <a:r>
              <a:rPr lang="en-US" sz="2400" dirty="0">
                <a:solidFill>
                  <a:schemeClr val="tx1">
                    <a:lumMod val="75000"/>
                    <a:lumOff val="25000"/>
                  </a:schemeClr>
                </a:solidFill>
                <a:effectLst/>
              </a:rPr>
              <a:t>3) When errors are detected, the system is designed to overcome them. Ideally science is self-correcting</a:t>
            </a:r>
            <a:r>
              <a:rPr lang="en-US" sz="2400" dirty="0">
                <a:solidFill>
                  <a:schemeClr val="tx1">
                    <a:lumMod val="75000"/>
                    <a:lumOff val="25000"/>
                  </a:schemeClr>
                </a:solidFill>
              </a:rPr>
              <a:t>, however biases can deter this process.</a:t>
            </a:r>
            <a:endParaRPr lang="en-US" sz="2400" dirty="0">
              <a:solidFill>
                <a:schemeClr val="tx1">
                  <a:lumMod val="75000"/>
                  <a:lumOff val="25000"/>
                </a:schemeClr>
              </a:solidFill>
              <a:effectLst/>
            </a:endParaRPr>
          </a:p>
          <a:p>
            <a:pPr marL="91440" marR="0" indent="-91440">
              <a:lnSpc>
                <a:spcPct val="90000"/>
              </a:lnSpc>
              <a:spcBef>
                <a:spcPts val="1200"/>
              </a:spcBef>
              <a:spcAft>
                <a:spcPts val="200"/>
              </a:spcAft>
              <a:buClr>
                <a:schemeClr val="accent1"/>
              </a:buClr>
              <a:buSzPct val="100000"/>
              <a:buFont typeface="Calibri" panose="020F0502020204030204" pitchFamily="34" charset="0"/>
              <a:buChar char=" "/>
            </a:pPr>
            <a:r>
              <a:rPr lang="en-US" sz="2400" dirty="0">
                <a:solidFill>
                  <a:schemeClr val="tx1">
                    <a:lumMod val="75000"/>
                    <a:lumOff val="25000"/>
                  </a:schemeClr>
                </a:solidFill>
                <a:effectLst/>
              </a:rPr>
              <a:t> </a:t>
            </a:r>
          </a:p>
        </p:txBody>
      </p:sp>
      <p:sp>
        <p:nvSpPr>
          <p:cNvPr id="2" name="Footer Placeholder 1">
            <a:extLst>
              <a:ext uri="{FF2B5EF4-FFF2-40B4-BE49-F238E27FC236}">
                <a16:creationId xmlns:a16="http://schemas.microsoft.com/office/drawing/2014/main" id="{214A52ED-33E9-7B5B-0445-51D67B0BC936}"/>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965481714"/>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_Win32_JB_SL_v2.potx" id="{2FF4D238-6E02-4AF5-A7F8-E0CA002E79A6}" vid="{1CA406FA-5E6E-436F-98F0-C190AE288A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6B531D-03AC-47F6-A16F-C6773C191BBB}">
  <ds:schemaRefs>
    <ds:schemaRef ds:uri="http://schemas.microsoft.com/sharepoint/v3/contenttype/forms"/>
  </ds:schemaRefs>
</ds:datastoreItem>
</file>

<file path=customXml/itemProps2.xml><?xml version="1.0" encoding="utf-8"?>
<ds:datastoreItem xmlns:ds="http://schemas.openxmlformats.org/officeDocument/2006/customXml" ds:itemID="{FE4B1648-C213-44D3-9464-4287A4D41EE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6AF71F79-8D13-4C55-9450-609041DE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{169B191B-060E-4A53-90E0-CB7AFB2D22E8}tf22581678_win32</Template>
  <TotalTime>315</TotalTime>
  <Words>1385</Words>
  <Application>Microsoft Macintosh PowerPoint</Application>
  <PresentationFormat>Widescreen</PresentationFormat>
  <Paragraphs>135</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Abadi Extra Light</vt:lpstr>
      <vt:lpstr>Arial</vt:lpstr>
      <vt:lpstr>benton-sans</vt:lpstr>
      <vt:lpstr>Calibri</vt:lpstr>
      <vt:lpstr>Calibri Light</vt:lpstr>
      <vt:lpstr>Courier New</vt:lpstr>
      <vt:lpstr>Ethic New</vt:lpstr>
      <vt:lpstr>Times New Roman</vt:lpstr>
      <vt:lpstr>Wingdings</vt:lpstr>
      <vt:lpstr>RetrospectVTI</vt:lpstr>
      <vt:lpstr>PowerPoint Presentation</vt:lpstr>
      <vt:lpstr>What is Research and How Does it Benefit Individuals and Society?</vt:lpstr>
      <vt:lpstr>Topics</vt:lpstr>
      <vt:lpstr>Characteristics of Research</vt:lpstr>
      <vt:lpstr>Characteristics of Research</vt:lpstr>
      <vt:lpstr>Famous Research Quotes </vt:lpstr>
      <vt:lpstr>    “No research without action, no action without research” </vt:lpstr>
      <vt:lpstr>Definition of Research</vt:lpstr>
      <vt:lpstr> Science Produces Reliable Knowledge</vt:lpstr>
      <vt:lpstr>Basic vs. Applied Research</vt:lpstr>
      <vt:lpstr>Basic Research…Advancing  Fundamental Knowledge</vt:lpstr>
      <vt:lpstr>Basic Research</vt:lpstr>
      <vt:lpstr>Basic Research</vt:lpstr>
      <vt:lpstr>Examples of Basic Research Questions</vt:lpstr>
      <vt:lpstr> Applied Research: To Solve  Immediate Practical Problems </vt:lpstr>
      <vt:lpstr>PowerPoint Presentation</vt:lpstr>
      <vt:lpstr>PowerPoint Presentation</vt:lpstr>
      <vt:lpstr>Examples of Applied Research Questions</vt:lpstr>
      <vt:lpstr>How Reading and Understanding Research  Benefits the Individual</vt:lpstr>
      <vt:lpstr>How Reading and Understanding Research  Benefits the Individual</vt:lpstr>
      <vt:lpstr>The Importance of Research  to Society</vt:lpstr>
      <vt:lpstr>Recommended Texts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Research and How is it Different from Other Ways of Knowing?</dc:title>
  <dc:creator>Priscilla Coleman</dc:creator>
  <cp:lastModifiedBy>Raquel Guzman</cp:lastModifiedBy>
  <cp:revision>10</cp:revision>
  <dcterms:created xsi:type="dcterms:W3CDTF">2024-03-11T16:31:39Z</dcterms:created>
  <dcterms:modified xsi:type="dcterms:W3CDTF">2025-11-23T17:05:58Z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