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 id="2147484078" r:id="rId2"/>
    <p:sldMasterId id="2147484090" r:id="rId3"/>
    <p:sldMasterId id="2147484527" r:id="rId4"/>
  </p:sldMasterIdLst>
  <p:notesMasterIdLst>
    <p:notesMasterId r:id="rId34"/>
  </p:notesMasterIdLst>
  <p:sldIdLst>
    <p:sldId id="633" r:id="rId5"/>
    <p:sldId id="333" r:id="rId6"/>
    <p:sldId id="337" r:id="rId7"/>
    <p:sldId id="277" r:id="rId8"/>
    <p:sldId id="263" r:id="rId9"/>
    <p:sldId id="282" r:id="rId10"/>
    <p:sldId id="280" r:id="rId11"/>
    <p:sldId id="319" r:id="rId12"/>
    <p:sldId id="320" r:id="rId13"/>
    <p:sldId id="264" r:id="rId14"/>
    <p:sldId id="332" r:id="rId15"/>
    <p:sldId id="275" r:id="rId16"/>
    <p:sldId id="321" r:id="rId17"/>
    <p:sldId id="284" r:id="rId18"/>
    <p:sldId id="285" r:id="rId19"/>
    <p:sldId id="289" r:id="rId20"/>
    <p:sldId id="334" r:id="rId21"/>
    <p:sldId id="335" r:id="rId22"/>
    <p:sldId id="286" r:id="rId23"/>
    <p:sldId id="341" r:id="rId24"/>
    <p:sldId id="288" r:id="rId25"/>
    <p:sldId id="342" r:id="rId26"/>
    <p:sldId id="336" r:id="rId27"/>
    <p:sldId id="340" r:id="rId28"/>
    <p:sldId id="322" r:id="rId29"/>
    <p:sldId id="338" r:id="rId30"/>
    <p:sldId id="343" r:id="rId31"/>
    <p:sldId id="344" r:id="rId32"/>
    <p:sldId id="259"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AB0"/>
    <a:srgbClr val="D1E3FF"/>
    <a:srgbClr val="9BCBFF"/>
    <a:srgbClr val="C1C7FB"/>
    <a:srgbClr val="EF7B5B"/>
    <a:srgbClr val="9D2D0F"/>
    <a:srgbClr val="B9E3FD"/>
    <a:srgbClr val="C5F1C5"/>
    <a:srgbClr val="D9D4E8"/>
    <a:srgbClr val="5D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5" autoAdjust="0"/>
    <p:restoredTop sz="94728" autoAdjust="0"/>
  </p:normalViewPr>
  <p:slideViewPr>
    <p:cSldViewPr showGuides="1">
      <p:cViewPr varScale="1">
        <p:scale>
          <a:sx n="128" d="100"/>
          <a:sy n="128" d="100"/>
        </p:scale>
        <p:origin x="81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A1B447B-EA5F-4AD1-A5C1-FB3314527462}" type="datetimeFigureOut">
              <a:rPr lang="en-US"/>
              <a:pPr>
                <a:defRPr/>
              </a:pPr>
              <a:t>11/18/25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1852587-CEEB-4603-88CB-5DFF19B886A7}" type="slidenum">
              <a:rPr lang="en-US"/>
              <a:pPr>
                <a:defRPr/>
              </a:pPr>
              <a:t>‹#›</a:t>
            </a:fld>
            <a:endParaRPr lang="en-US"/>
          </a:p>
        </p:txBody>
      </p:sp>
    </p:spTree>
    <p:extLst>
      <p:ext uri="{BB962C8B-B14F-4D97-AF65-F5344CB8AC3E}">
        <p14:creationId xmlns:p14="http://schemas.microsoft.com/office/powerpoint/2010/main" val="2319328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852587-CEEB-4603-88CB-5DFF19B886A7}" type="slidenum">
              <a:rPr lang="en-US" smtClean="0"/>
              <a:pPr>
                <a:defRPr/>
              </a:pPr>
              <a:t>8</a:t>
            </a:fld>
            <a:endParaRPr lang="en-US"/>
          </a:p>
        </p:txBody>
      </p:sp>
    </p:spTree>
    <p:extLst>
      <p:ext uri="{BB962C8B-B14F-4D97-AF65-F5344CB8AC3E}">
        <p14:creationId xmlns:p14="http://schemas.microsoft.com/office/powerpoint/2010/main" val="1435815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914400" y="1524000"/>
            <a:ext cx="7623175" cy="1752600"/>
          </a:xfrm>
        </p:spPr>
        <p:txBody>
          <a:bodyPr/>
          <a:lstStyle>
            <a:lvl1pPr>
              <a:defRPr/>
            </a:lvl1pPr>
          </a:lstStyle>
          <a:p>
            <a:pPr lvl="0"/>
            <a:r>
              <a:rPr lang="en-US" altLang="en-US" noProof="0"/>
              <a:t>Click to edit Master title style</a:t>
            </a:r>
          </a:p>
        </p:txBody>
      </p:sp>
      <p:sp>
        <p:nvSpPr>
          <p:cNvPr id="239619" name="Rectangle 3"/>
          <p:cNvSpPr>
            <a:spLocks noGrp="1" noChangeArrowheads="1"/>
          </p:cNvSpPr>
          <p:nvPr>
            <p:ph type="subTitle" idx="1"/>
          </p:nvPr>
        </p:nvSpPr>
        <p:spPr>
          <a:xfrm>
            <a:off x="1981200" y="3962400"/>
            <a:ext cx="65532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239620" name="Rectangle 4"/>
          <p:cNvSpPr>
            <a:spLocks noGrp="1" noChangeArrowheads="1"/>
          </p:cNvSpPr>
          <p:nvPr>
            <p:ph type="dt" sz="half" idx="2"/>
          </p:nvPr>
        </p:nvSpPr>
        <p:spPr/>
        <p:txBody>
          <a:bodyPr/>
          <a:lstStyle>
            <a:lvl1pPr>
              <a:defRPr/>
            </a:lvl1pPr>
          </a:lstStyle>
          <a:p>
            <a:endParaRPr lang="en-US" altLang="en-US">
              <a:solidFill>
                <a:srgbClr val="000000"/>
              </a:solidFill>
            </a:endParaRPr>
          </a:p>
        </p:txBody>
      </p:sp>
      <p:sp>
        <p:nvSpPr>
          <p:cNvPr id="239621"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en-US">
              <a:solidFill>
                <a:srgbClr val="000000"/>
              </a:solidFill>
            </a:endParaRPr>
          </a:p>
        </p:txBody>
      </p:sp>
      <p:sp>
        <p:nvSpPr>
          <p:cNvPr id="239622" name="Rectangle 6"/>
          <p:cNvSpPr>
            <a:spLocks noGrp="1" noChangeArrowheads="1"/>
          </p:cNvSpPr>
          <p:nvPr>
            <p:ph type="sldNum" sz="quarter" idx="4"/>
          </p:nvPr>
        </p:nvSpPr>
        <p:spPr/>
        <p:txBody>
          <a:bodyPr/>
          <a:lstStyle>
            <a:lvl1pPr>
              <a:defRPr/>
            </a:lvl1pPr>
          </a:lstStyle>
          <a:p>
            <a:fld id="{D935F16D-35B7-47A0-B622-D9AAAEBF3B5B}" type="slidenum">
              <a:rPr lang="en-US" altLang="en-US">
                <a:solidFill>
                  <a:srgbClr val="000000"/>
                </a:solidFill>
              </a:rPr>
              <a:pPr/>
              <a:t>‹#›</a:t>
            </a:fld>
            <a:endParaRPr lang="en-US" altLang="en-US">
              <a:solidFill>
                <a:srgbClr val="000000"/>
              </a:solidFill>
            </a:endParaRPr>
          </a:p>
        </p:txBody>
      </p:sp>
      <p:sp>
        <p:nvSpPr>
          <p:cNvPr id="239623"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239624"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Tree>
    <p:extLst>
      <p:ext uri="{BB962C8B-B14F-4D97-AF65-F5344CB8AC3E}">
        <p14:creationId xmlns:p14="http://schemas.microsoft.com/office/powerpoint/2010/main" val="3470239537"/>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E6D0DB-19E5-4941-AC00-F49FE9A4E1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495523"/>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04C571-9FC2-414C-9349-12D21AC7A2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639158"/>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5AD79D3D-4CCC-414C-95CE-AB21A86FEF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5929799"/>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B5D6BC92-C743-49B8-9315-ACE1ADDA57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3504143"/>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00F19AF3-CE50-4EB0-BF8E-9AFECE107C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55539"/>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Subtitle 2"/>
          <p:cNvSpPr>
            <a:spLocks noGrp="1"/>
          </p:cNvSpPr>
          <p:nvPr>
            <p:ph type="subTitle" idx="1"/>
          </p:nvPr>
        </p:nvSpPr>
        <p:spPr>
          <a:xfrm>
            <a:off x="1473795" y="5052546"/>
            <a:ext cx="5637011"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2" y="3132291"/>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BB15F490-5921-40DE-83DC-017252DD903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D09E68A1-AE57-4DCA-B138-D7D880CA0F7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730839750"/>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5FCF74D7-C078-4250-9834-AAB0FA7D2AE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FF162B57-71DF-42DC-A1CB-B90F5B7205A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57813803"/>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033195" y="2172648"/>
            <a:ext cx="5966667"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2"/>
            <a:ext cx="5970495"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fld id="{40E677B3-80BE-441E-A42B-3A2F4119D525}"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0D4F7C4E-64B7-48B3-BA6A-4FE817AB633E}"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762929313"/>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3FB4FB53-AB6A-4093-B210-FABD2FFE40E8}"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7D09839D-8957-4FDD-9AC2-67D1A47083F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24120020"/>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3"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9595A9C1-4CCF-4616-9B57-26E310291A07}"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52B8AEB-F4C1-46CF-9192-36DFD787584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47131705"/>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9C1A74-8AAB-428C-8DDC-FE00071F96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396840"/>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B3F32F6-03E3-48DF-84C1-21E489B1259D}"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C45ADBA-FC92-4AB9-9E15-75AF218B95D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82868597"/>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E38B66-D793-4093-BC34-A8A70DEF56AF}"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E334A4E-0A1C-4022-8331-CA7AD75DCB6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80229744"/>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1"/>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6" y="731521"/>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6" y="3497803"/>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6DB540-44BD-47E1-B0BD-24095741FBF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8AF24F-BE1F-46CD-9A29-F48502A9D5E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98842447"/>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1010487"/>
            <a:ext cx="369411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9"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5405DAB5-7592-4616-8BDA-1D270C602157}"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CDD1F080-EC3E-4CD7-85C9-77BD1571315A}"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42016676"/>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D2DD3B-1017-45C5-B66E-A6C5EC8D00CA}"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6B1310-873E-4230-ADD7-BB35E4EB2BF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1422118"/>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9"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4" y="731520"/>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3A2321E-1EED-42F8-8267-B8C58FBE8D89}"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81DC03-5CC4-42A9-9D95-56B1206A3BED}"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72120774"/>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Subtitle 2"/>
          <p:cNvSpPr>
            <a:spLocks noGrp="1"/>
          </p:cNvSpPr>
          <p:nvPr>
            <p:ph type="subTitle" idx="1"/>
          </p:nvPr>
        </p:nvSpPr>
        <p:spPr>
          <a:xfrm>
            <a:off x="1473795" y="5052546"/>
            <a:ext cx="5637011"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2" y="3132291"/>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BB15F490-5921-40DE-83DC-017252DD903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D09E68A1-AE57-4DCA-B138-D7D880CA0F7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30463049"/>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5FCF74D7-C078-4250-9834-AAB0FA7D2AE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FF162B57-71DF-42DC-A1CB-B90F5B7205A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569245496"/>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033195" y="2172648"/>
            <a:ext cx="5966667"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2"/>
            <a:ext cx="5970495"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fld id="{40E677B3-80BE-441E-A42B-3A2F4119D525}"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0D4F7C4E-64B7-48B3-BA6A-4FE817AB633E}"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58804899"/>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3FB4FB53-AB6A-4093-B210-FABD2FFE40E8}"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7D09839D-8957-4FDD-9AC2-67D1A47083F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6180237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72A4A6-58D5-42CF-A788-DAD5FAEDCE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0879778"/>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3"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9595A9C1-4CCF-4616-9B57-26E310291A07}"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52B8AEB-F4C1-46CF-9192-36DFD787584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529555635"/>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B3F32F6-03E3-48DF-84C1-21E489B1259D}"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C45ADBA-FC92-4AB9-9E15-75AF218B95D7}"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10546026"/>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E38B66-D793-4093-BC34-A8A70DEF56AF}"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E334A4E-0A1C-4022-8331-CA7AD75DCB65}"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96451593"/>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1"/>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6" y="731521"/>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6" y="3497803"/>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6DB540-44BD-47E1-B0BD-24095741FBF6}"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8AF24F-BE1F-46CD-9A29-F48502A9D5EF}"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13622230"/>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1010487"/>
            <a:ext cx="369411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9"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5405DAB5-7592-4616-8BDA-1D270C602157}"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CDD1F080-EC3E-4CD7-85C9-77BD1571315A}"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85097969"/>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D2DD3B-1017-45C5-B66E-A6C5EC8D00CA}"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6B1310-873E-4230-ADD7-BB35E4EB2BFB}"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86203571"/>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9"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4" y="731520"/>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3A2321E-1EED-42F8-8267-B8C58FBE8D89}"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81DC03-5CC4-42A9-9D95-56B1206A3BED}"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82034947"/>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B15F490-5921-40DE-83DC-017252DD9036}"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D09E68A1-AE57-4DCA-B138-D7D880CA0F7B}"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009975521"/>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F4BE911-C2F2-40AD-A3DF-2505841EAC19}"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C49B1CCF-FB34-4299-8270-BC45FD3FC948}"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009840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0E677B3-80BE-441E-A42B-3A2F4119D525}"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0D4F7C4E-64B7-48B3-BA6A-4FE817AB633E}"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37345804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3EC669E-19F8-4D46-B8DA-8BF9D655B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7228952"/>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341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595A9C1-4CCF-4616-9B57-26E310291A07}"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A52B8AEB-F4C1-46CF-9192-36DFD787584B}"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773458136"/>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B3F32F6-03E3-48DF-84C1-21E489B1259D}"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5C45ADBA-FC92-4AB9-9E15-75AF218B95D7}"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438226391"/>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9E38B66-D793-4093-BC34-A8A70DEF56AF}"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1E334A4E-0A1C-4022-8331-CA7AD75DCB65}"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31410572"/>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C6DB540-44BD-47E1-B0BD-24095741FBF6}"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AD8AF24F-BE1F-46CD-9A29-F48502A9D5EF}"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94179577"/>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7502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3763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319820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2685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9155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6AA4120-4341-4F54-9694-FC469FAC4A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581411"/>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5021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7D2DD3B-1017-45C5-B66E-A6C5EC8D00CA}"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C6B1310-873E-4230-ADD7-BB35E4EB2BFB}"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28500008"/>
      </p:ext>
    </p:extLst>
  </p:cSld>
  <p:clrMapOvr>
    <a:masterClrMapping/>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3A2321E-1EED-42F8-8267-B8C58FBE8D89}" type="datetimeFigureOut">
              <a:rPr lang="en-US" smtClean="0">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50000"/>
                  <a:lumOff val="50000"/>
                </a:prstClr>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3381DC03-5CC4-42A9-9D95-56B1206A3BED}" type="slidenum">
              <a:rPr lang="en-US" smtClean="0">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0991810"/>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E7585D8-BA82-4C5F-A314-1DAA1C262D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601970"/>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60C07C-762F-47C2-A81A-7E9A793411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7946398"/>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E97127-CA27-4BC6-BC6A-F8F8D09F2C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721111"/>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D7C1F0-6823-4BAC-9FDA-AE73C50E47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198558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38595"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859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endParaRPr lang="en-US" altLang="en-US">
              <a:solidFill>
                <a:srgbClr val="000000"/>
              </a:solidFill>
            </a:endParaRPr>
          </a:p>
        </p:txBody>
      </p:sp>
      <p:sp>
        <p:nvSpPr>
          <p:cNvPr id="2385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endParaRPr lang="en-US" altLang="en-US">
              <a:solidFill>
                <a:srgbClr val="000000"/>
              </a:solidFill>
            </a:endParaRPr>
          </a:p>
        </p:txBody>
      </p:sp>
      <p:sp>
        <p:nvSpPr>
          <p:cNvPr id="23859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j-lt"/>
              </a:defRPr>
            </a:lvl1pPr>
          </a:lstStyle>
          <a:p>
            <a:fld id="{53899BE1-5072-45CC-AA52-5FB47A7F4C6A}" type="slidenum">
              <a:rPr lang="en-US" altLang="en-US">
                <a:solidFill>
                  <a:srgbClr val="000000"/>
                </a:solidFill>
              </a:rPr>
              <a:pPr/>
              <a:t>‹#›</a:t>
            </a:fld>
            <a:endParaRPr lang="en-US" altLang="en-US">
              <a:solidFill>
                <a:srgbClr val="000000"/>
              </a:solidFill>
            </a:endParaRPr>
          </a:p>
        </p:txBody>
      </p:sp>
      <p:sp>
        <p:nvSpPr>
          <p:cNvPr id="238599"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solidFill>
                <a:srgbClr val="000000"/>
              </a:solidFill>
            </a:endParaRPr>
          </a:p>
        </p:txBody>
      </p:sp>
      <p:sp>
        <p:nvSpPr>
          <p:cNvPr id="2386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a:solidFill>
                <a:srgbClr val="000000"/>
              </a:solidFill>
            </a:endParaRPr>
          </a:p>
        </p:txBody>
      </p:sp>
    </p:spTree>
    <p:extLst>
      <p:ext uri="{BB962C8B-B14F-4D97-AF65-F5344CB8AC3E}">
        <p14:creationId xmlns:p14="http://schemas.microsoft.com/office/powerpoint/2010/main" val="281679236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transition spd="slow">
    <p:wipe dir="r"/>
  </p:transition>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defRPr>
      </a:lvl2pPr>
      <a:lvl3pPr algn="l" rtl="0" fontAlgn="base">
        <a:spcBef>
          <a:spcPct val="0"/>
        </a:spcBef>
        <a:spcAft>
          <a:spcPct val="0"/>
        </a:spcAft>
        <a:defRPr sz="4200">
          <a:solidFill>
            <a:schemeClr val="tx2"/>
          </a:solidFill>
          <a:latin typeface="Garamond" pitchFamily="18" charset="0"/>
        </a:defRPr>
      </a:lvl3pPr>
      <a:lvl4pPr algn="l" rtl="0" fontAlgn="base">
        <a:spcBef>
          <a:spcPct val="0"/>
        </a:spcBef>
        <a:spcAft>
          <a:spcPct val="0"/>
        </a:spcAft>
        <a:defRPr sz="4200">
          <a:solidFill>
            <a:schemeClr val="tx2"/>
          </a:solidFill>
          <a:latin typeface="Garamond" pitchFamily="18" charset="0"/>
        </a:defRPr>
      </a:lvl4pPr>
      <a:lvl5pPr algn="l" rtl="0" fontAlgn="base">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3399FF"/>
            </a:gs>
            <a:gs pos="16000">
              <a:srgbClr val="00CCCC"/>
            </a:gs>
            <a:gs pos="47000">
              <a:srgbClr val="9999FF"/>
            </a:gs>
            <a:gs pos="56000">
              <a:srgbClr val="2E6792"/>
            </a:gs>
            <a:gs pos="98000">
              <a:srgbClr val="3333CC"/>
            </a:gs>
            <a:gs pos="97000">
              <a:schemeClr val="bg2">
                <a:lumMod val="10000"/>
              </a:schemeClr>
            </a:gs>
            <a:gs pos="100000">
              <a:srgbClr val="006699"/>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defRPr>
            </a:lvl1pPr>
          </a:lstStyle>
          <a:p>
            <a:pPr>
              <a:defRPr/>
            </a:pPr>
            <a:fld id="{9F4BE911-C2F2-40AD-A3DF-2505841EAC19}"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defRPr>
            </a:lvl1pPr>
          </a:lstStyle>
          <a:p>
            <a:pPr>
              <a:defRPr/>
            </a:pPr>
            <a:fld id="{C49B1CCF-FB34-4299-8270-BC45FD3FC948}"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3999264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ransition spd="slow">
    <p:wipe dir="r"/>
  </p:transition>
  <p:txStyles>
    <p:titleStyle>
      <a:lvl1pPr marL="319088" indent="-319088" algn="r" rtl="0" eaLnBrk="0" fontAlgn="base" hangingPunct="0">
        <a:spcBef>
          <a:spcPct val="0"/>
        </a:spcBef>
        <a:spcAft>
          <a:spcPct val="0"/>
        </a:spcAft>
        <a:buClr>
          <a:srgbClr val="7E4E99"/>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2pPr>
      <a:lvl3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3pPr>
      <a:lvl4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4pPr>
      <a:lvl5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7E4E99"/>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7E4E99"/>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7E4E99"/>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7E4E99"/>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7E4E99"/>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rgbClr val="3399FF"/>
            </a:gs>
            <a:gs pos="16000">
              <a:srgbClr val="00CCCC"/>
            </a:gs>
            <a:gs pos="47000">
              <a:srgbClr val="9999FF"/>
            </a:gs>
            <a:gs pos="56000">
              <a:srgbClr val="2E6792"/>
            </a:gs>
            <a:gs pos="98000">
              <a:srgbClr val="3333CC"/>
            </a:gs>
            <a:gs pos="97000">
              <a:schemeClr val="bg2">
                <a:lumMod val="10000"/>
              </a:schemeClr>
            </a:gs>
            <a:gs pos="100000">
              <a:srgbClr val="006699"/>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defRPr>
            </a:lvl1pPr>
          </a:lstStyle>
          <a:p>
            <a:pPr>
              <a:defRPr/>
            </a:pPr>
            <a:fld id="{9F4BE911-C2F2-40AD-A3DF-2505841EAC19}" type="datetimeFigureOut">
              <a:rPr lang="en-US">
                <a:solidFill>
                  <a:prstClr val="black">
                    <a:lumMod val="50000"/>
                    <a:lumOff val="50000"/>
                  </a:prstClr>
                </a:solidFill>
              </a:rPr>
              <a:pPr>
                <a:defRPr/>
              </a:pPr>
              <a:t>11/18/25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defRPr>
            </a:lvl1pPr>
          </a:lstStyle>
          <a:p>
            <a:pPr>
              <a:defRPr/>
            </a:pPr>
            <a:fld id="{C49B1CCF-FB34-4299-8270-BC45FD3FC948}" type="slidenum">
              <a:rPr lang="en-US">
                <a:solidFill>
                  <a:prstClr val="black">
                    <a:lumMod val="50000"/>
                    <a:lumOff val="50000"/>
                  </a:prstClr>
                </a:solidFill>
              </a:rPr>
              <a:pPr>
                <a:def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6327871"/>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ransition spd="slow">
    <p:wipe dir="r"/>
  </p:transition>
  <p:txStyles>
    <p:titleStyle>
      <a:lvl1pPr marL="319088" indent="-319088" algn="r" rtl="0" eaLnBrk="0" fontAlgn="base" hangingPunct="0">
        <a:spcBef>
          <a:spcPct val="0"/>
        </a:spcBef>
        <a:spcAft>
          <a:spcPct val="0"/>
        </a:spcAft>
        <a:buClr>
          <a:srgbClr val="7E4E99"/>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2pPr>
      <a:lvl3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3pPr>
      <a:lvl4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4pPr>
      <a:lvl5pPr marL="319088" indent="-319088" algn="r" rtl="0" eaLnBrk="0" fontAlgn="base" hangingPunct="0">
        <a:spcBef>
          <a:spcPct val="0"/>
        </a:spcBef>
        <a:spcAft>
          <a:spcPct val="0"/>
        </a:spcAft>
        <a:buClr>
          <a:srgbClr val="7E4E99"/>
        </a:buClr>
        <a:buSzPct val="128000"/>
        <a:buFont typeface="Georgia" pitchFamily="18" charset="0"/>
        <a:buChar char="*"/>
        <a:defRPr sz="4600" b="1">
          <a:solidFill>
            <a:schemeClr val="tx1"/>
          </a:solidFill>
          <a:latin typeface="Bookman Old Style"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7E4E99"/>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7E4E99"/>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7E4E99"/>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7E4E99"/>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7E4E99"/>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53899BE1-5072-45CC-AA52-5FB47A7F4C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088944"/>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 id="2147484541" r:id="rId14"/>
    <p:sldLayoutId id="2147484542" r:id="rId15"/>
    <p:sldLayoutId id="2147484543" r:id="rId16"/>
  </p:sldLayoutIdLst>
  <p:transition spd="slow">
    <p:wipe dir="r"/>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guttmacher.org/article/2022/02/medication-abortion-now-accounts-more-half-all-us-abortions" TargetMode="External"/><Relationship Id="rId2" Type="http://schemas.openxmlformats.org/officeDocument/2006/relationships/hyperlink" Target="https://www.pewresearch.org/" TargetMode="Externa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1791446" y="1663642"/>
            <a:ext cx="5561108" cy="3188529"/>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900"/>
          </a:p>
        </p:txBody>
      </p:sp>
    </p:spTree>
    <p:extLst>
      <p:ext uri="{BB962C8B-B14F-4D97-AF65-F5344CB8AC3E}">
        <p14:creationId xmlns:p14="http://schemas.microsoft.com/office/powerpoint/2010/main" val="344143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554" name="Rectangle 4"/>
          <p:cNvSpPr>
            <a:spLocks noGrp="1"/>
          </p:cNvSpPr>
          <p:nvPr>
            <p:ph type="title"/>
          </p:nvPr>
        </p:nvSpPr>
        <p:spPr bwMode="auto">
          <a:xfrm>
            <a:off x="762001" y="624110"/>
            <a:ext cx="7772400" cy="12808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fontScale="90000"/>
          </a:bodyPr>
          <a:lstStyle/>
          <a:p>
            <a:pPr algn="ctr" eaLnBrk="1" hangingPunct="1">
              <a:buFont typeface="Georgia" pitchFamily="18" charset="0"/>
              <a:buNone/>
            </a:pPr>
            <a:r>
              <a:rPr lang="en-US" sz="2800" dirty="0">
                <a:solidFill>
                  <a:schemeClr val="tx1"/>
                </a:solidFill>
                <a:effectLst/>
              </a:rPr>
              <a:t>	</a:t>
            </a:r>
            <a:br>
              <a:rPr lang="en-US" sz="2800" dirty="0">
                <a:solidFill>
                  <a:schemeClr val="tx1"/>
                </a:solidFill>
                <a:effectLst/>
              </a:rPr>
            </a:br>
            <a:r>
              <a:rPr lang="en-US" b="1" dirty="0">
                <a:solidFill>
                  <a:schemeClr val="bg1"/>
                </a:solidFill>
                <a:effectLst/>
                <a:latin typeface="Arial" panose="020B0604020202020204" pitchFamily="34" charset="0"/>
                <a:cs typeface="Arial" panose="020B0604020202020204" pitchFamily="34" charset="0"/>
              </a:rPr>
              <a:t>Reasons to Expect More Psychological  Trauma with Chemical Abortion Compared to Surgical </a:t>
            </a:r>
          </a:p>
        </p:txBody>
      </p:sp>
      <p:sp>
        <p:nvSpPr>
          <p:cNvPr id="23555" name="Subtitle 7"/>
          <p:cNvSpPr>
            <a:spLocks noGrp="1"/>
          </p:cNvSpPr>
          <p:nvPr>
            <p:ph idx="1"/>
          </p:nvPr>
        </p:nvSpPr>
        <p:spPr>
          <a:xfrm>
            <a:off x="457200" y="3886200"/>
            <a:ext cx="8305799" cy="2209799"/>
          </a:xfrm>
          <a:solidFill>
            <a:schemeClr val="accent6">
              <a:lumMod val="60000"/>
              <a:lumOff val="40000"/>
            </a:schemeClr>
          </a:solidFill>
        </p:spPr>
        <p:txBody>
          <a:bodyPr>
            <a:normAutofit fontScale="25000" lnSpcReduction="20000"/>
          </a:bodyPr>
          <a:lstStyle/>
          <a:p>
            <a:pPr marL="342900" indent="-342900" eaLnBrk="1" hangingPunct="1">
              <a:lnSpc>
                <a:spcPct val="80000"/>
              </a:lnSpc>
              <a:buFont typeface="Arial" charset="0"/>
              <a:buChar char="•"/>
            </a:pPr>
            <a:endParaRPr lang="en-US" sz="600" dirty="0">
              <a:latin typeface="Baskerville Old Face" pitchFamily="18" charset="0"/>
            </a:endParaRPr>
          </a:p>
          <a:p>
            <a:pPr marL="0" indent="0" eaLnBrk="1" hangingPunct="1">
              <a:lnSpc>
                <a:spcPct val="120000"/>
              </a:lnSpc>
              <a:buNone/>
            </a:pPr>
            <a:r>
              <a:rPr lang="en-US" sz="9800" dirty="0">
                <a:solidFill>
                  <a:schemeClr val="tx1"/>
                </a:solidFill>
                <a:latin typeface="Arial" panose="020B0604020202020204" pitchFamily="34" charset="0"/>
                <a:cs typeface="Arial" panose="020B0604020202020204" pitchFamily="34" charset="0"/>
              </a:rPr>
              <a:t>3. The woman may see the expelled fetus. As a participant in a study by </a:t>
            </a:r>
            <a:r>
              <a:rPr lang="en-US" sz="9800" dirty="0" err="1">
                <a:solidFill>
                  <a:schemeClr val="tx1"/>
                </a:solidFill>
                <a:latin typeface="Arial" panose="020B0604020202020204" pitchFamily="34" charset="0"/>
                <a:cs typeface="Arial" panose="020B0604020202020204" pitchFamily="34" charset="0"/>
              </a:rPr>
              <a:t>Hallden</a:t>
            </a:r>
            <a:r>
              <a:rPr lang="en-US" sz="9800" dirty="0">
                <a:solidFill>
                  <a:schemeClr val="tx1"/>
                </a:solidFill>
                <a:latin typeface="Arial" panose="020B0604020202020204" pitchFamily="34" charset="0"/>
                <a:cs typeface="Arial" panose="020B0604020202020204" pitchFamily="34" charset="0"/>
              </a:rPr>
              <a:t> and colleagues (2008) explained  </a:t>
            </a:r>
            <a:r>
              <a:rPr lang="en-US" sz="9800" i="1" dirty="0">
                <a:solidFill>
                  <a:schemeClr val="tx1"/>
                </a:solidFill>
                <a:latin typeface="Arial" panose="020B0604020202020204" pitchFamily="34" charset="0"/>
                <a:cs typeface="Arial" panose="020B0604020202020204" pitchFamily="34" charset="0"/>
              </a:rPr>
              <a:t>“You really take your child’s life. I think if you see it then you see that you really do take the life of your child”</a:t>
            </a:r>
          </a:p>
          <a:p>
            <a:pPr marL="0" indent="0" eaLnBrk="1" hangingPunct="1">
              <a:lnSpc>
                <a:spcPct val="80000"/>
              </a:lnSpc>
              <a:buNone/>
            </a:pPr>
            <a:endParaRPr lang="en-US" sz="8000" i="1" dirty="0">
              <a:latin typeface="Arial" panose="020B0604020202020204" pitchFamily="34" charset="0"/>
              <a:cs typeface="Arial" panose="020B0604020202020204" pitchFamily="34" charset="0"/>
            </a:endParaRPr>
          </a:p>
          <a:p>
            <a:pPr marL="0" indent="0" eaLnBrk="1" hangingPunct="1">
              <a:buNone/>
            </a:pPr>
            <a:endParaRPr lang="en-US" sz="2400" dirty="0">
              <a:solidFill>
                <a:schemeClr val="tx1"/>
              </a:solidFill>
              <a:latin typeface="Baskerville Old Face" pitchFamily="18" charset="0"/>
            </a:endParaRPr>
          </a:p>
          <a:p>
            <a:pPr marL="0" indent="0" eaLnBrk="1" hangingPunct="1">
              <a:lnSpc>
                <a:spcPct val="80000"/>
              </a:lnSpc>
              <a:buNone/>
            </a:pPr>
            <a:endParaRPr lang="en-US" sz="2400" b="1" i="1" dirty="0">
              <a:latin typeface="Baskerville Old Face" pitchFamily="18" charset="0"/>
            </a:endParaRPr>
          </a:p>
          <a:p>
            <a:pPr marL="342900" indent="-342900" eaLnBrk="1" hangingPunct="1">
              <a:lnSpc>
                <a:spcPct val="80000"/>
              </a:lnSpc>
              <a:buFont typeface="Arial" charset="0"/>
              <a:buChar char="•"/>
            </a:pPr>
            <a:endParaRPr lang="en-US" sz="2000" dirty="0">
              <a:latin typeface="Baskerville Old Face" pitchFamily="18" charset="0"/>
            </a:endParaRPr>
          </a:p>
        </p:txBody>
      </p:sp>
    </p:spTree>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3554" name="Rectangle 4"/>
          <p:cNvSpPr>
            <a:spLocks noGrp="1"/>
          </p:cNvSpPr>
          <p:nvPr>
            <p:ph type="title"/>
          </p:nvPr>
        </p:nvSpPr>
        <p:spPr bwMode="auto">
          <a:xfrm>
            <a:off x="6705600" y="304800"/>
            <a:ext cx="2209801"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fontScale="90000"/>
          </a:bodyPr>
          <a:lstStyle/>
          <a:p>
            <a:pPr algn="ctr" eaLnBrk="1" hangingPunct="1">
              <a:buFont typeface="Georgia" pitchFamily="18" charset="0"/>
              <a:buNone/>
            </a:pPr>
            <a:br>
              <a:rPr lang="en-US" sz="2800" dirty="0">
                <a:solidFill>
                  <a:schemeClr val="tx1"/>
                </a:solidFill>
                <a:effectLst/>
              </a:rPr>
            </a:br>
            <a:r>
              <a:rPr lang="en-US" sz="2800" dirty="0">
                <a:solidFill>
                  <a:schemeClr val="bg1"/>
                </a:solidFill>
                <a:effectLst/>
                <a:latin typeface="Arial" panose="020B0604020202020204" pitchFamily="34" charset="0"/>
                <a:cs typeface="Arial" panose="020B0604020202020204" pitchFamily="34" charset="0"/>
              </a:rPr>
              <a:t>Reasons to Expect More Psychological  Trauma with Chemical Abortion Compared to Surgical </a:t>
            </a:r>
            <a:r>
              <a:rPr lang="en-US" sz="2800" dirty="0">
                <a:solidFill>
                  <a:schemeClr val="bg1"/>
                </a:solidFill>
                <a:effectLst/>
              </a:rPr>
              <a:t>	</a:t>
            </a:r>
            <a:endParaRPr lang="en-US" dirty="0">
              <a:solidFill>
                <a:schemeClr val="bg1"/>
              </a:solidFill>
              <a:effectLst/>
              <a:latin typeface="Arial" panose="020B0604020202020204" pitchFamily="34" charset="0"/>
              <a:cs typeface="Arial" panose="020B0604020202020204" pitchFamily="34" charset="0"/>
            </a:endParaRPr>
          </a:p>
        </p:txBody>
      </p:sp>
      <p:sp>
        <p:nvSpPr>
          <p:cNvPr id="23555" name="Subtitle 7"/>
          <p:cNvSpPr>
            <a:spLocks noGrp="1"/>
          </p:cNvSpPr>
          <p:nvPr>
            <p:ph idx="1"/>
          </p:nvPr>
        </p:nvSpPr>
        <p:spPr>
          <a:xfrm>
            <a:off x="381000" y="5029200"/>
            <a:ext cx="8534401" cy="1219200"/>
          </a:xfrm>
        </p:spPr>
        <p:txBody>
          <a:bodyPr>
            <a:normAutofit/>
          </a:bodyPr>
          <a:lstStyle/>
          <a:p>
            <a:pPr marL="342900" indent="-342900" eaLnBrk="1" hangingPunct="1">
              <a:lnSpc>
                <a:spcPct val="80000"/>
              </a:lnSpc>
              <a:buFont typeface="Arial" charset="0"/>
              <a:buChar char="•"/>
            </a:pPr>
            <a:endParaRPr lang="en-US" sz="600" dirty="0">
              <a:latin typeface="Baskerville Old Face" pitchFamily="18" charset="0"/>
            </a:endParaRPr>
          </a:p>
          <a:p>
            <a:pPr marL="0" indent="0" algn="ctr" eaLnBrk="1" hangingPunct="1">
              <a:lnSpc>
                <a:spcPct val="80000"/>
              </a:lnSpc>
              <a:buNone/>
            </a:pPr>
            <a:r>
              <a:rPr lang="en-US" sz="3500" dirty="0">
                <a:solidFill>
                  <a:schemeClr val="bg1"/>
                </a:solidFill>
                <a:latin typeface="Arial" panose="020B0604020202020204" pitchFamily="34" charset="0"/>
                <a:cs typeface="Arial" panose="020B0604020202020204" pitchFamily="34" charset="0"/>
              </a:rPr>
              <a:t>4. The woman is more likely alone and without emotional support.</a:t>
            </a:r>
          </a:p>
          <a:p>
            <a:pPr marL="0" indent="0" eaLnBrk="1" hangingPunct="1">
              <a:lnSpc>
                <a:spcPct val="80000"/>
              </a:lnSpc>
              <a:buNone/>
            </a:pPr>
            <a:endParaRPr lang="en-US" sz="3500" b="1" i="1" dirty="0">
              <a:latin typeface="+mj-lt"/>
            </a:endParaRPr>
          </a:p>
          <a:p>
            <a:pPr marL="0" indent="0" eaLnBrk="1" hangingPunct="1">
              <a:buNone/>
            </a:pPr>
            <a:endParaRPr lang="en-US" sz="3600" dirty="0">
              <a:solidFill>
                <a:schemeClr val="tx1"/>
              </a:solidFill>
              <a:latin typeface="Arial" panose="020B0604020202020204" pitchFamily="34" charset="0"/>
              <a:cs typeface="Arial" panose="020B0604020202020204" pitchFamily="34" charset="0"/>
            </a:endParaRPr>
          </a:p>
          <a:p>
            <a:pPr marL="0" indent="0" eaLnBrk="1" hangingPunct="1">
              <a:buNone/>
            </a:pPr>
            <a:endParaRPr lang="en-US" sz="3600" dirty="0">
              <a:solidFill>
                <a:schemeClr val="tx1"/>
              </a:solidFill>
              <a:latin typeface="Arial" panose="020B0604020202020204" pitchFamily="34" charset="0"/>
              <a:cs typeface="Arial" panose="020B0604020202020204" pitchFamily="34" charset="0"/>
            </a:endParaRPr>
          </a:p>
          <a:p>
            <a:pPr marL="0" indent="0" eaLnBrk="1" hangingPunct="1">
              <a:buNone/>
            </a:pPr>
            <a:endParaRPr lang="en-US" sz="3600" dirty="0">
              <a:solidFill>
                <a:schemeClr val="bg1"/>
              </a:solidFill>
              <a:latin typeface="Arial" panose="020B0604020202020204" pitchFamily="34" charset="0"/>
              <a:cs typeface="Arial" panose="020B0604020202020204" pitchFamily="34" charset="0"/>
            </a:endParaRPr>
          </a:p>
          <a:p>
            <a:pPr marL="0" indent="0" eaLnBrk="1" hangingPunct="1">
              <a:buNone/>
            </a:pPr>
            <a:endParaRPr lang="en-US" sz="2800" dirty="0">
              <a:solidFill>
                <a:schemeClr val="bg1"/>
              </a:solidFill>
              <a:latin typeface="Arial" panose="020B0604020202020204" pitchFamily="34" charset="0"/>
              <a:cs typeface="Arial" panose="020B0604020202020204" pitchFamily="34" charset="0"/>
            </a:endParaRPr>
          </a:p>
          <a:p>
            <a:pPr marL="0" indent="0" eaLnBrk="1" hangingPunct="1">
              <a:buNone/>
            </a:pPr>
            <a:endParaRPr lang="en-US" sz="3600" dirty="0">
              <a:solidFill>
                <a:schemeClr val="tx1"/>
              </a:solidFill>
              <a:latin typeface="Arial" panose="020B0604020202020204" pitchFamily="34" charset="0"/>
              <a:cs typeface="Arial" panose="020B0604020202020204" pitchFamily="34" charset="0"/>
            </a:endParaRPr>
          </a:p>
          <a:p>
            <a:pPr marL="0" indent="0" eaLnBrk="1" hangingPunct="1">
              <a:lnSpc>
                <a:spcPct val="80000"/>
              </a:lnSpc>
              <a:buNone/>
            </a:pPr>
            <a:endParaRPr lang="en-US" sz="2400" b="1" i="1" dirty="0">
              <a:latin typeface="Baskerville Old Face" pitchFamily="18" charset="0"/>
            </a:endParaRPr>
          </a:p>
          <a:p>
            <a:pPr marL="342900" indent="-342900" eaLnBrk="1" hangingPunct="1">
              <a:lnSpc>
                <a:spcPct val="80000"/>
              </a:lnSpc>
              <a:buFont typeface="Arial" charset="0"/>
              <a:buChar char="•"/>
            </a:pPr>
            <a:endParaRPr lang="en-US" sz="2000" dirty="0">
              <a:latin typeface="Baskerville Old Face" pitchFamily="18" charset="0"/>
            </a:endParaRPr>
          </a:p>
        </p:txBody>
      </p:sp>
    </p:spTree>
    <p:extLst>
      <p:ext uri="{BB962C8B-B14F-4D97-AF65-F5344CB8AC3E}">
        <p14:creationId xmlns:p14="http://schemas.microsoft.com/office/powerpoint/2010/main" val="101702777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shadeToTitle="1">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24110"/>
            <a:ext cx="6934200" cy="1509490"/>
          </a:xfrm>
        </p:spPr>
        <p:txBody>
          <a:bodyPr>
            <a:noAutofit/>
          </a:bodyPr>
          <a:lstStyle/>
          <a:p>
            <a:pPr marL="0" indent="0" algn="ctr" eaLnBrk="1" fontAlgn="auto" hangingPunct="1">
              <a:spcAft>
                <a:spcPts val="0"/>
              </a:spcAft>
              <a:buClr>
                <a:schemeClr val="accent6">
                  <a:lumMod val="75000"/>
                </a:schemeClr>
              </a:buClr>
              <a:buFont typeface="Georgia" pitchFamily="18" charset="0"/>
              <a:buNone/>
              <a:defRPr/>
            </a:pPr>
            <a:r>
              <a:rPr lang="en-US" sz="3200" dirty="0">
                <a:solidFill>
                  <a:schemeClr val="tx1"/>
                </a:solidFill>
                <a:latin typeface="Arial" panose="020B0604020202020204" pitchFamily="34" charset="0"/>
                <a:cs typeface="Arial" panose="020B0604020202020204" pitchFamily="34" charset="0"/>
              </a:rPr>
              <a:t>Reasons to Expect More Psychological Trauma with </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Chemical Abortion </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Compared to Surgical</a:t>
            </a:r>
            <a:br>
              <a:rPr lang="en-US" sz="3200" b="0" dirty="0">
                <a:solidFill>
                  <a:schemeClr val="tx1"/>
                </a:solidFill>
                <a:latin typeface="Arial" panose="020B0604020202020204" pitchFamily="34" charset="0"/>
                <a:cs typeface="Arial" panose="020B0604020202020204" pitchFamily="34" charset="0"/>
              </a:rPr>
            </a:br>
            <a:br>
              <a:rPr lang="en-US" sz="3200" b="0" dirty="0">
                <a:solidFill>
                  <a:schemeClr val="tx1"/>
                </a:solidFill>
                <a:latin typeface="Arial" panose="020B0604020202020204" pitchFamily="34" charset="0"/>
                <a:cs typeface="Arial" panose="020B0604020202020204" pitchFamily="34" charset="0"/>
              </a:rPr>
            </a:br>
            <a:endParaRPr lang="en-US" sz="3200" dirty="0">
              <a:solidFill>
                <a:schemeClr val="tx1"/>
              </a:solidFill>
              <a:latin typeface="Arial" panose="020B0604020202020204" pitchFamily="34" charset="0"/>
              <a:cs typeface="Arial" panose="020B0604020202020204" pitchFamily="34" charset="0"/>
            </a:endParaRPr>
          </a:p>
        </p:txBody>
      </p:sp>
      <p:sp>
        <p:nvSpPr>
          <p:cNvPr id="24579" name="Content Placeholder 2"/>
          <p:cNvSpPr>
            <a:spLocks noGrp="1"/>
          </p:cNvSpPr>
          <p:nvPr>
            <p:ph sz="half" idx="1"/>
          </p:nvPr>
        </p:nvSpPr>
        <p:spPr>
          <a:xfrm>
            <a:off x="1143000" y="2743200"/>
            <a:ext cx="3996947" cy="3160903"/>
          </a:xfrm>
        </p:spPr>
        <p:txBody>
          <a:bodyPr>
            <a:normAutofit fontScale="85000" lnSpcReduction="20000"/>
          </a:bodyPr>
          <a:lstStyle/>
          <a:p>
            <a:pPr marL="0" indent="0" eaLnBrk="1" hangingPunct="1">
              <a:buFont typeface="Georgia" pitchFamily="18" charset="0"/>
              <a:buNone/>
            </a:pPr>
            <a:endParaRPr lang="en-US" sz="2400" dirty="0">
              <a:solidFill>
                <a:schemeClr val="bg1"/>
              </a:solidFill>
              <a:latin typeface="Baskerville Old Face" pitchFamily="18" charset="0"/>
            </a:endParaRPr>
          </a:p>
          <a:p>
            <a:pPr marL="0" indent="0" eaLnBrk="1" hangingPunct="1">
              <a:buFont typeface="Georgia" pitchFamily="18" charset="0"/>
              <a:buNone/>
            </a:pPr>
            <a:r>
              <a:rPr lang="en-US" sz="3200" dirty="0">
                <a:solidFill>
                  <a:schemeClr val="tx1"/>
                </a:solidFill>
                <a:latin typeface="Arial" panose="020B0604020202020204" pitchFamily="34" charset="0"/>
                <a:cs typeface="Arial" panose="020B0604020202020204" pitchFamily="34" charset="0"/>
              </a:rPr>
              <a:t>5. The home generally or the bathroom in particular may become associated with the abortion. One’s home may become a trigger for uncomfortable emotions as opposed to a refuge.</a:t>
            </a:r>
          </a:p>
          <a:p>
            <a:pPr marL="0" indent="0" eaLnBrk="1" hangingPunct="1">
              <a:buFont typeface="Georgia" pitchFamily="18" charset="0"/>
              <a:buNone/>
            </a:pPr>
            <a:endParaRPr lang="en-US" sz="2400" b="1" dirty="0">
              <a:solidFill>
                <a:schemeClr val="bg1"/>
              </a:solidFill>
              <a:latin typeface="+mj-lt"/>
            </a:endParaRPr>
          </a:p>
          <a:p>
            <a:pPr marL="0" indent="0" eaLnBrk="1" hangingPunct="1">
              <a:buFont typeface="Georgia" pitchFamily="18" charset="0"/>
              <a:buNone/>
            </a:pPr>
            <a:endParaRPr lang="en-US" sz="2400" dirty="0">
              <a:solidFill>
                <a:schemeClr val="bg1"/>
              </a:solidFill>
              <a:latin typeface="+mj-lt"/>
            </a:endParaRPr>
          </a:p>
        </p:txBody>
      </p:sp>
      <p:pic>
        <p:nvPicPr>
          <p:cNvPr id="5" name="Content Placeholder 4" descr="A person in a bathtub&#10;&#10;Description automatically generated">
            <a:extLst>
              <a:ext uri="{FF2B5EF4-FFF2-40B4-BE49-F238E27FC236}">
                <a16:creationId xmlns:a16="http://schemas.microsoft.com/office/drawing/2014/main" id="{72763C6A-CCF5-CA5D-6607-162DC0447CF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791200" y="2895600"/>
            <a:ext cx="2476500" cy="3714750"/>
          </a:xfrm>
        </p:spPr>
      </p:pic>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304800"/>
            <a:ext cx="8610600" cy="1219200"/>
          </a:xfrm>
        </p:spPr>
        <p:txBody>
          <a:bodyPr/>
          <a:lstStyle/>
          <a:p>
            <a:pPr algn="ctr"/>
            <a:r>
              <a:rPr lang="en-US" sz="3600" dirty="0">
                <a:solidFill>
                  <a:schemeClr val="tx1"/>
                </a:solidFill>
                <a:latin typeface="Arial" panose="020B0604020202020204" pitchFamily="34" charset="0"/>
                <a:cs typeface="Arial" panose="020B0604020202020204" pitchFamily="34" charset="0"/>
              </a:rPr>
              <a:t>As researchers Slade and 	</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colleagues (1998) noted: </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	</a:t>
            </a:r>
            <a:br>
              <a:rPr lang="en-US" sz="3600" dirty="0">
                <a:solidFill>
                  <a:schemeClr val="tx1"/>
                </a:solidFill>
                <a:latin typeface="Arial" panose="020B0604020202020204" pitchFamily="34" charset="0"/>
                <a:cs typeface="Arial" panose="020B0604020202020204" pitchFamily="34" charset="0"/>
              </a:rPr>
            </a:br>
            <a:r>
              <a:rPr lang="en-US" sz="3600" i="1" dirty="0">
                <a:solidFill>
                  <a:schemeClr val="tx1"/>
                </a:solidFill>
                <a:latin typeface="Arial" panose="020B0604020202020204" pitchFamily="34" charset="0"/>
                <a:cs typeface="Arial" panose="020B0604020202020204" pitchFamily="34" charset="0"/>
              </a:rPr>
              <a:t>“One of the main differences 		</a:t>
            </a:r>
            <a:br>
              <a:rPr lang="en-US" sz="3600" i="1" dirty="0">
                <a:solidFill>
                  <a:schemeClr val="tx1"/>
                </a:solidFill>
                <a:latin typeface="Arial" panose="020B0604020202020204" pitchFamily="34" charset="0"/>
                <a:cs typeface="Arial" panose="020B0604020202020204" pitchFamily="34" charset="0"/>
              </a:rPr>
            </a:br>
            <a:r>
              <a:rPr lang="en-US" sz="3600" i="1" dirty="0">
                <a:solidFill>
                  <a:schemeClr val="tx1"/>
                </a:solidFill>
                <a:latin typeface="Arial" panose="020B0604020202020204" pitchFamily="34" charset="0"/>
                <a:cs typeface="Arial" panose="020B0604020202020204" pitchFamily="34" charset="0"/>
              </a:rPr>
              <a:t>between these two methods of 	</a:t>
            </a:r>
            <a:br>
              <a:rPr lang="en-US" sz="3600" i="1" dirty="0">
                <a:solidFill>
                  <a:schemeClr val="tx1"/>
                </a:solidFill>
                <a:latin typeface="Arial" panose="020B0604020202020204" pitchFamily="34" charset="0"/>
                <a:cs typeface="Arial" panose="020B0604020202020204" pitchFamily="34" charset="0"/>
              </a:rPr>
            </a:br>
            <a:r>
              <a:rPr lang="en-US" sz="3600" i="1" dirty="0">
                <a:solidFill>
                  <a:schemeClr val="tx1"/>
                </a:solidFill>
                <a:latin typeface="Arial" panose="020B0604020202020204" pitchFamily="34" charset="0"/>
                <a:cs typeface="Arial" panose="020B0604020202020204" pitchFamily="34" charset="0"/>
              </a:rPr>
              <a:t>termination is the consciousness and participation of the patient in the medical procedure in a process that involves blood, pain, and death.” </a:t>
            </a:r>
            <a:br>
              <a:rPr lang="en-US" sz="3600" i="1" dirty="0">
                <a:solidFill>
                  <a:schemeClr val="tx1"/>
                </a:solidFill>
                <a:latin typeface="Arial" panose="020B0604020202020204" pitchFamily="34" charset="0"/>
                <a:cs typeface="Arial" panose="020B0604020202020204" pitchFamily="34" charset="0"/>
              </a:rPr>
            </a:br>
            <a:endParaRPr lang="en-US" sz="36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93991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5105400"/>
          </a:xfrm>
        </p:spPr>
        <p:txBody>
          <a:bodyPr/>
          <a:lstStyle/>
          <a:p>
            <a:pPr marL="182880" indent="0" algn="ctr" eaLnBrk="1" fontAlgn="auto" hangingPunct="1">
              <a:spcAft>
                <a:spcPts val="0"/>
              </a:spcAft>
              <a:buClr>
                <a:schemeClr val="accent6">
                  <a:lumMod val="75000"/>
                </a:schemeClr>
              </a:buClr>
              <a:buFont typeface="Georgia" pitchFamily="18" charset="0"/>
              <a:buNone/>
              <a:defRPr/>
            </a:pPr>
            <a:br>
              <a:rPr lang="en-US" sz="4000" dirty="0"/>
            </a:br>
            <a:br>
              <a:rPr lang="en-US" sz="4000" dirty="0"/>
            </a:br>
            <a:r>
              <a:rPr lang="en-US" sz="4000" b="1" dirty="0">
                <a:solidFill>
                  <a:schemeClr val="bg1"/>
                </a:solidFill>
                <a:latin typeface="Arial" panose="020B0604020202020204" pitchFamily="34" charset="0"/>
                <a:cs typeface="Arial" panose="020B0604020202020204" pitchFamily="34" charset="0"/>
              </a:rPr>
              <a:t>Studies Indicating More Psychological Distress among Women Undergoing Chemical vs. Surgical Abortion</a:t>
            </a:r>
          </a:p>
        </p:txBody>
      </p:sp>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bg>
      <p:bgPr shadeToTitle="1">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990600" y="228601"/>
            <a:ext cx="7169075" cy="1066799"/>
          </a:xfrm>
        </p:spPr>
        <p:txBody>
          <a:bodyPr/>
          <a:lstStyle/>
          <a:p>
            <a:pPr marL="182880" indent="0" eaLnBrk="1" fontAlgn="auto" hangingPunct="1">
              <a:spcAft>
                <a:spcPts val="0"/>
              </a:spcAft>
              <a:buClr>
                <a:schemeClr val="accent6">
                  <a:lumMod val="75000"/>
                </a:schemeClr>
              </a:buClr>
              <a:buFont typeface="Georgia" pitchFamily="18" charset="0"/>
              <a:buNone/>
              <a:defRPr/>
            </a:pPr>
            <a:r>
              <a:rPr lang="en-US" sz="4400" dirty="0"/>
              <a:t> </a:t>
            </a:r>
          </a:p>
        </p:txBody>
      </p:sp>
      <p:sp>
        <p:nvSpPr>
          <p:cNvPr id="4" name="Subtitle 3"/>
          <p:cNvSpPr>
            <a:spLocks noGrp="1"/>
          </p:cNvSpPr>
          <p:nvPr>
            <p:ph type="subTitle" idx="1"/>
          </p:nvPr>
        </p:nvSpPr>
        <p:spPr>
          <a:xfrm>
            <a:off x="1447800" y="1295400"/>
            <a:ext cx="7277100" cy="4495800"/>
          </a:xfrm>
        </p:spPr>
        <p:txBody>
          <a:bodyPr rtlCol="0">
            <a:normAutofit fontScale="85000" lnSpcReduction="20000"/>
          </a:bodyPr>
          <a:lstStyle/>
          <a:p>
            <a:pPr eaLnBrk="1" fontAlgn="auto" hangingPunct="1">
              <a:buClr>
                <a:schemeClr val="accent6">
                  <a:lumMod val="75000"/>
                </a:schemeClr>
              </a:buClr>
              <a:defRPr/>
            </a:pPr>
            <a:r>
              <a:rPr lang="en-US" sz="3000" dirty="0">
                <a:latin typeface="Arial" panose="020B0604020202020204" pitchFamily="34" charset="0"/>
                <a:cs typeface="Arial" panose="020B0604020202020204" pitchFamily="34" charset="0"/>
              </a:rPr>
              <a:t>1. 	Slade and colleagues (1998) found that compared to those who had surgical abortions, those who had chemical abortions rated it as more stressful and experienced more disruption in their lives. </a:t>
            </a:r>
          </a:p>
          <a:p>
            <a:pPr eaLnBrk="1" fontAlgn="auto" hangingPunct="1">
              <a:buClr>
                <a:schemeClr val="accent6">
                  <a:lumMod val="75000"/>
                </a:schemeClr>
              </a:buClr>
              <a:defRPr/>
            </a:pPr>
            <a:r>
              <a:rPr lang="en-US" sz="3000" dirty="0">
                <a:latin typeface="Arial" panose="020B0604020202020204" pitchFamily="34" charset="0"/>
                <a:cs typeface="Arial" panose="020B0604020202020204" pitchFamily="34" charset="0"/>
              </a:rPr>
              <a:t> </a:t>
            </a:r>
          </a:p>
          <a:p>
            <a:pPr eaLnBrk="1" fontAlgn="auto" hangingPunct="1">
              <a:buClr>
                <a:schemeClr val="accent6">
                  <a:lumMod val="75000"/>
                </a:schemeClr>
              </a:buClr>
              <a:defRPr/>
            </a:pPr>
            <a:r>
              <a:rPr lang="en-US" sz="3000" dirty="0">
                <a:latin typeface="Arial" panose="020B0604020202020204" pitchFamily="34" charset="0"/>
                <a:cs typeface="Arial" panose="020B0604020202020204" pitchFamily="34" charset="0"/>
              </a:rPr>
              <a:t>2.	Ashok and colleagues (2005) reported 46.8% of women undergoing a chemical abortion experienced a significant decline in self-esteem 2-3 weeks following the abortion. This was a higher percentage than among those who had a surgical abortion (39.5%).</a:t>
            </a:r>
          </a:p>
          <a:p>
            <a:pPr marL="457200" indent="-457200" eaLnBrk="1" fontAlgn="auto" hangingPunct="1">
              <a:buClr>
                <a:schemeClr val="accent6">
                  <a:lumMod val="75000"/>
                </a:schemeClr>
              </a:buClr>
              <a:buFont typeface="Georgia" pitchFamily="18" charset="0"/>
              <a:buAutoNum type="arabicPeriod"/>
              <a:defRPr/>
            </a:pPr>
            <a:endParaRPr lang="en-US" sz="3000" dirty="0">
              <a:latin typeface="Baskerville Old Face" pitchFamily="18" charset="0"/>
            </a:endParaRPr>
          </a:p>
          <a:p>
            <a:pPr eaLnBrk="1" fontAlgn="auto" hangingPunct="1">
              <a:buClr>
                <a:schemeClr val="accent6">
                  <a:lumMod val="75000"/>
                </a:schemeClr>
              </a:buClr>
              <a:defRPr/>
            </a:pPr>
            <a:endParaRPr lang="en-US" sz="2400" dirty="0"/>
          </a:p>
        </p:txBody>
      </p:sp>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shadeToTitle="1">
        <a:solidFill>
          <a:schemeClr val="accent1">
            <a:lumMod val="20000"/>
            <a:lumOff val="80000"/>
          </a:schemeClr>
        </a:solidFill>
        <a:effectLst/>
      </p:bgPr>
    </p:bg>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1447800" y="1295400"/>
            <a:ext cx="7239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dirty="0">
                <a:latin typeface="Bookman Old Style" pitchFamily="18" charset="0"/>
              </a:rPr>
              <a:t>3.	</a:t>
            </a:r>
            <a:r>
              <a:rPr lang="en-US" sz="2800" dirty="0">
                <a:latin typeface="Arial" panose="020B0604020202020204" pitchFamily="34" charset="0"/>
                <a:cs typeface="Arial" panose="020B0604020202020204" pitchFamily="34" charset="0"/>
              </a:rPr>
              <a:t>Kelly and colleagues (2010) reported women who underwent chemical abortion had higher PTSD intrusion scores (nightmares, unwanted thoughts, and images) than women who had surgical abortions.   </a:t>
            </a:r>
          </a:p>
          <a:p>
            <a:pPr>
              <a:buFont typeface="Arial" charset="0"/>
              <a:buChar char="•"/>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4.	There is also some published data indicating the levels of psychological distress are comparable among women undergoing the two forms of termination. </a:t>
            </a:r>
          </a:p>
        </p:txBody>
      </p:sp>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C541C5-40DD-038F-1808-8BE438235420}"/>
              </a:ext>
            </a:extLst>
          </p:cNvPr>
          <p:cNvSpPr txBox="1"/>
          <p:nvPr/>
        </p:nvSpPr>
        <p:spPr>
          <a:xfrm>
            <a:off x="1447800" y="685800"/>
            <a:ext cx="7162800" cy="5786199"/>
          </a:xfrm>
          <a:prstGeom prst="rect">
            <a:avLst/>
          </a:prstGeom>
          <a:noFill/>
        </p:spPr>
        <p:txBody>
          <a:bodyPr wrap="square">
            <a:spAutoFit/>
          </a:bodyPr>
          <a:lstStyle/>
          <a:p>
            <a:pPr marL="0" marR="0">
              <a:spcBef>
                <a:spcPts val="0"/>
              </a:spcBef>
              <a:spcAft>
                <a:spcPts val="600"/>
              </a:spcAft>
            </a:pPr>
            <a:r>
              <a:rPr lang="en-US" sz="2400" dirty="0">
                <a:solidFill>
                  <a:srgbClr val="231F20"/>
                </a:solidFill>
                <a:effectLst/>
                <a:latin typeface="Ariel"/>
                <a:ea typeface="Calibri" panose="020F0502020204030204" pitchFamily="34" charset="0"/>
                <a:cs typeface="Times New Roman" panose="02020603050405020304" pitchFamily="18" charset="0"/>
              </a:rPr>
              <a:t>4. Rafferty and </a:t>
            </a:r>
            <a:r>
              <a:rPr lang="en-US" sz="2400" dirty="0" err="1">
                <a:solidFill>
                  <a:srgbClr val="231F20"/>
                </a:solidFill>
                <a:effectLst/>
                <a:latin typeface="Ariel"/>
                <a:ea typeface="Calibri" panose="020F0502020204030204" pitchFamily="34" charset="0"/>
                <a:cs typeface="Times New Roman" panose="02020603050405020304" pitchFamily="18" charset="0"/>
              </a:rPr>
              <a:t>Longbons’s</a:t>
            </a:r>
            <a:r>
              <a:rPr lang="en-US" sz="2400" dirty="0">
                <a:solidFill>
                  <a:srgbClr val="231F20"/>
                </a:solidFill>
                <a:effectLst/>
                <a:latin typeface="Ariel"/>
                <a:ea typeface="Calibri" panose="020F0502020204030204" pitchFamily="34" charset="0"/>
                <a:cs typeface="Times New Roman" panose="02020603050405020304" pitchFamily="18" charset="0"/>
              </a:rPr>
              <a:t> (2020) </a:t>
            </a:r>
            <a:r>
              <a:rPr lang="en-US" sz="2400" dirty="0">
                <a:solidFill>
                  <a:srgbClr val="231F20"/>
                </a:solidFill>
                <a:latin typeface="Ariel"/>
                <a:ea typeface="Calibri" panose="020F0502020204030204" pitchFamily="34" charset="0"/>
                <a:cs typeface="Times New Roman" panose="02020603050405020304" pitchFamily="18" charset="0"/>
              </a:rPr>
              <a:t>reported </a:t>
            </a:r>
            <a:r>
              <a:rPr lang="en-US" sz="2400" dirty="0">
                <a:solidFill>
                  <a:srgbClr val="231F20"/>
                </a:solidFill>
                <a:effectLst/>
                <a:latin typeface="Ariel"/>
                <a:ea typeface="Calibri" panose="020F0502020204030204" pitchFamily="34" charset="0"/>
                <a:cs typeface="Times New Roman" panose="02020603050405020304" pitchFamily="18" charset="0"/>
              </a:rPr>
              <a:t>that </a:t>
            </a:r>
            <a:r>
              <a:rPr lang="en-US" sz="2400" dirty="0">
                <a:effectLst/>
                <a:latin typeface="Ariel"/>
                <a:ea typeface="Calibri" panose="020F0502020204030204" pitchFamily="34" charset="0"/>
                <a:cs typeface="Times New Roman" panose="02020603050405020304" pitchFamily="18" charset="0"/>
              </a:rPr>
              <a:t>negative and difficult emotions following </a:t>
            </a:r>
            <a:r>
              <a:rPr lang="en-US" sz="2400" dirty="0">
                <a:latin typeface="Ariel"/>
                <a:ea typeface="Calibri" panose="020F0502020204030204" pitchFamily="34" charset="0"/>
                <a:cs typeface="Times New Roman" panose="02020603050405020304" pitchFamily="18" charset="0"/>
              </a:rPr>
              <a:t>chemical abortion</a:t>
            </a:r>
            <a:r>
              <a:rPr lang="en-US" sz="2400" dirty="0">
                <a:effectLst/>
                <a:latin typeface="Ariel"/>
                <a:ea typeface="Calibri" panose="020F0502020204030204" pitchFamily="34" charset="0"/>
                <a:cs typeface="Times New Roman" panose="02020603050405020304" pitchFamily="18" charset="0"/>
              </a:rPr>
              <a:t> were common, with 38% explicitly stating problems with anxiety, depression, drug abuse, and suicidal thoughts. For example, one woman said</a:t>
            </a:r>
            <a:r>
              <a:rPr lang="en-US" sz="2400" i="1" dirty="0">
                <a:effectLst/>
                <a:latin typeface="Ariel"/>
                <a:ea typeface="Calibri" panose="020F0502020204030204" pitchFamily="34" charset="0"/>
                <a:cs typeface="Times New Roman" panose="02020603050405020304" pitchFamily="18" charset="0"/>
              </a:rPr>
              <a:t>, “I am haunted by the image of my tiny baby. I always will be. I cut myself and even wanted to die” (p. 6).</a:t>
            </a:r>
            <a:r>
              <a:rPr lang="en-US" sz="2400" dirty="0">
                <a:effectLst/>
                <a:latin typeface="Ariel"/>
                <a:ea typeface="Calibri" panose="020F0502020204030204" pitchFamily="34" charset="0"/>
                <a:cs typeface="Times New Roman" panose="02020603050405020304" pitchFamily="18" charset="0"/>
              </a:rPr>
              <a:t> Another woman recounted, </a:t>
            </a:r>
            <a:r>
              <a:rPr lang="en-US" sz="2400" i="1" dirty="0">
                <a:effectLst/>
                <a:latin typeface="Ariel"/>
                <a:ea typeface="Calibri" panose="020F0502020204030204" pitchFamily="34" charset="0"/>
                <a:cs typeface="Times New Roman" panose="02020603050405020304" pitchFamily="18" charset="0"/>
              </a:rPr>
              <a:t>“Looking at my kids thinking of another beautiful child. Couldn’t live with myself. Wishing God would take my life” (p.6). </a:t>
            </a:r>
          </a:p>
          <a:p>
            <a:pPr marL="0" marR="0">
              <a:spcBef>
                <a:spcPts val="0"/>
              </a:spcBef>
              <a:spcAft>
                <a:spcPts val="600"/>
              </a:spcAft>
            </a:pPr>
            <a:r>
              <a:rPr lang="en-US" sz="2400" dirty="0">
                <a:effectLst/>
                <a:latin typeface="Ariel"/>
                <a:ea typeface="Calibri" panose="020F0502020204030204" pitchFamily="34" charset="0"/>
                <a:cs typeface="Times New Roman" panose="02020603050405020304" pitchFamily="18" charset="0"/>
              </a:rPr>
              <a:t>Regret was common in this sample as well, with 77% explicitly stating that they regretted their decision to have an abortion. One woman stated</a:t>
            </a:r>
            <a:r>
              <a:rPr lang="en-US" sz="2400" i="1" dirty="0">
                <a:effectLst/>
                <a:latin typeface="Ariel"/>
                <a:ea typeface="Calibri" panose="020F0502020204030204" pitchFamily="34" charset="0"/>
                <a:cs typeface="Times New Roman" panose="02020603050405020304" pitchFamily="18" charset="0"/>
              </a:rPr>
              <a:t>, “Had I known how badly I would feel now, I would have kept the baby, even if I had to go through it alone” </a:t>
            </a:r>
            <a:r>
              <a:rPr lang="en-US" sz="2400" dirty="0">
                <a:effectLst/>
                <a:latin typeface="Ariel"/>
                <a:ea typeface="Calibri" panose="020F0502020204030204" pitchFamily="34" charset="0"/>
                <a:cs typeface="Times New Roman" panose="02020603050405020304" pitchFamily="18" charset="0"/>
              </a:rPr>
              <a:t>(p. 6). </a:t>
            </a:r>
          </a:p>
        </p:txBody>
      </p:sp>
    </p:spTree>
    <p:extLst>
      <p:ext uri="{BB962C8B-B14F-4D97-AF65-F5344CB8AC3E}">
        <p14:creationId xmlns:p14="http://schemas.microsoft.com/office/powerpoint/2010/main" val="2381028389"/>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476B-5E83-4166-DFD4-3B8416B7E027}"/>
              </a:ext>
            </a:extLst>
          </p:cNvPr>
          <p:cNvSpPr>
            <a:spLocks noGrp="1"/>
          </p:cNvSpPr>
          <p:nvPr>
            <p:ph type="title"/>
          </p:nvPr>
        </p:nvSpPr>
        <p:spPr>
          <a:xfrm>
            <a:off x="1219200" y="685800"/>
            <a:ext cx="7315201" cy="838200"/>
          </a:xfrm>
        </p:spPr>
        <p:txBody>
          <a:bodyPr>
            <a:normAutofit fontScale="90000"/>
          </a:bodyPr>
          <a:lstStyle/>
          <a:p>
            <a:pPr algn="ctr"/>
            <a:r>
              <a:rPr lang="en-US" b="1" dirty="0"/>
              <a:t>Women’s Ambivalence with Chemical Abortion</a:t>
            </a:r>
          </a:p>
        </p:txBody>
      </p:sp>
      <p:sp>
        <p:nvSpPr>
          <p:cNvPr id="3" name="Content Placeholder 2">
            <a:extLst>
              <a:ext uri="{FF2B5EF4-FFF2-40B4-BE49-F238E27FC236}">
                <a16:creationId xmlns:a16="http://schemas.microsoft.com/office/drawing/2014/main" id="{10158B78-A23E-F884-8AAD-5B9AC66FA6B3}"/>
              </a:ext>
            </a:extLst>
          </p:cNvPr>
          <p:cNvSpPr>
            <a:spLocks noGrp="1"/>
          </p:cNvSpPr>
          <p:nvPr>
            <p:ph idx="1"/>
          </p:nvPr>
        </p:nvSpPr>
        <p:spPr>
          <a:xfrm>
            <a:off x="914400" y="1828800"/>
            <a:ext cx="7924800" cy="4495800"/>
          </a:xfrm>
        </p:spPr>
        <p:txBody>
          <a:bodyPr>
            <a:normAutofit lnSpcReduction="10000"/>
          </a:bodyPr>
          <a:lstStyle/>
          <a:p>
            <a:pPr marL="0" indent="0">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Kero and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Lalos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(2009) interviewed 100 women one week following a medication abortion in Sweden. Mixed feelings pertaining to starting the process and ingesting the pill were identified by approximately 30% of the women in the sample. </a:t>
            </a:r>
          </a:p>
          <a:p>
            <a:pPr marL="0" indent="0">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As the author noted, “..Thirteen of these women made comments about existential thoughts in relation to the act when they took the pill in such terms as ‘the definitive act’, ‘an act with no return’, </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here I sit and have an abortion . .. unreal and irrevocable’. Several of these women stated that taking the pill was the most difficult part of the whole abortion procedure...‘the worst day’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‘hardest emotionally’…‘this was the hardest part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when you do the deed’</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(p. 32).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20813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shadeToTitle="1">
        <a:solidFill>
          <a:srgbClr val="D1E3FF"/>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828800" y="304800"/>
            <a:ext cx="6705600" cy="1600200"/>
          </a:xfrm>
        </p:spPr>
        <p:txBody>
          <a:bodyPr>
            <a:normAutofit fontScale="90000"/>
          </a:bodyPr>
          <a:lstStyle/>
          <a:p>
            <a:pPr marL="182880" indent="0" algn="ctr" eaLnBrk="1" fontAlgn="auto" hangingPunct="1">
              <a:spcAft>
                <a:spcPts val="0"/>
              </a:spcAft>
              <a:buClr>
                <a:schemeClr val="accent6">
                  <a:lumMod val="75000"/>
                </a:schemeClr>
              </a:buClr>
              <a:buFont typeface="Georgia" pitchFamily="18" charset="0"/>
              <a:buNone/>
              <a:defRPr/>
            </a:pPr>
            <a:br>
              <a:rPr lang="en-US" sz="32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Women’s Dissatisfaction   </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
        <p:nvSpPr>
          <p:cNvPr id="4" name="Text Placeholder 3"/>
          <p:cNvSpPr>
            <a:spLocks noGrp="1"/>
          </p:cNvSpPr>
          <p:nvPr>
            <p:ph sz="half" idx="1"/>
          </p:nvPr>
        </p:nvSpPr>
        <p:spPr>
          <a:xfrm>
            <a:off x="1676400" y="1905000"/>
            <a:ext cx="3463547" cy="3999103"/>
          </a:xfrm>
        </p:spPr>
        <p:txBody>
          <a:bodyPr rtlCol="0">
            <a:normAutofit fontScale="25000" lnSpcReduction="20000"/>
          </a:bodyPr>
          <a:lstStyle/>
          <a:p>
            <a:pPr marL="45720" eaLnBrk="1" fontAlgn="auto" hangingPunct="1">
              <a:buClr>
                <a:schemeClr val="accent6">
                  <a:lumMod val="75000"/>
                </a:schemeClr>
              </a:buClr>
              <a:defRPr/>
            </a:pPr>
            <a:endParaRPr lang="en-US" dirty="0"/>
          </a:p>
          <a:p>
            <a:pPr marL="0" indent="0" eaLnBrk="1" fontAlgn="auto" hangingPunct="1">
              <a:buClr>
                <a:schemeClr val="accent6">
                  <a:lumMod val="75000"/>
                </a:schemeClr>
              </a:buClr>
              <a:buNone/>
              <a:defRPr/>
            </a:pPr>
            <a:r>
              <a:rPr lang="en-US" sz="11200" dirty="0">
                <a:solidFill>
                  <a:schemeClr val="tx1"/>
                </a:solidFill>
                <a:latin typeface="Arial" panose="020B0604020202020204" pitchFamily="34" charset="0"/>
                <a:cs typeface="Arial" panose="020B0604020202020204" pitchFamily="34" charset="0"/>
              </a:rPr>
              <a:t>1.	Slade and colleagues (1998) reported 47% of a group who underwent a chemical abortion would not choose the same procedure again compared with 23% of a surgical group.</a:t>
            </a:r>
          </a:p>
          <a:p>
            <a:pPr marL="45720" eaLnBrk="1" fontAlgn="auto" hangingPunct="1">
              <a:buClr>
                <a:schemeClr val="accent6">
                  <a:lumMod val="75000"/>
                </a:schemeClr>
              </a:buClr>
              <a:defRPr/>
            </a:pPr>
            <a:endParaRPr lang="en-US" sz="11200" dirty="0">
              <a:solidFill>
                <a:schemeClr val="tx1"/>
              </a:solidFill>
              <a:latin typeface="Arial" panose="020B0604020202020204" pitchFamily="34" charset="0"/>
              <a:cs typeface="Arial" panose="020B0604020202020204" pitchFamily="34" charset="0"/>
            </a:endParaRPr>
          </a:p>
          <a:p>
            <a:pPr marL="45720" eaLnBrk="1" fontAlgn="auto" hangingPunct="1">
              <a:buClr>
                <a:schemeClr val="accent6">
                  <a:lumMod val="75000"/>
                </a:schemeClr>
              </a:buClr>
              <a:defRPr/>
            </a:pPr>
            <a:endParaRPr lang="en-US" sz="9600" dirty="0">
              <a:latin typeface="Arial" panose="020B0604020202020204" pitchFamily="34" charset="0"/>
              <a:cs typeface="Arial" panose="020B0604020202020204" pitchFamily="34" charset="0"/>
            </a:endParaRPr>
          </a:p>
          <a:p>
            <a:pPr marL="45720" eaLnBrk="1" fontAlgn="auto" hangingPunct="1">
              <a:buClr>
                <a:schemeClr val="accent6">
                  <a:lumMod val="75000"/>
                </a:schemeClr>
              </a:buClr>
              <a:defRPr/>
            </a:pPr>
            <a:r>
              <a:rPr lang="en-US" sz="9600" b="1" dirty="0">
                <a:latin typeface="+mj-lt"/>
              </a:rPr>
              <a:t> </a:t>
            </a:r>
          </a:p>
          <a:p>
            <a:pPr marL="45720" eaLnBrk="1" fontAlgn="auto" hangingPunct="1">
              <a:buClr>
                <a:schemeClr val="accent6">
                  <a:lumMod val="75000"/>
                </a:schemeClr>
              </a:buClr>
              <a:defRPr/>
            </a:pPr>
            <a:r>
              <a:rPr lang="en-US" b="1" dirty="0">
                <a:latin typeface="+mj-lt"/>
              </a:rPr>
              <a:t> </a:t>
            </a:r>
          </a:p>
        </p:txBody>
      </p:sp>
      <p:pic>
        <p:nvPicPr>
          <p:cNvPr id="5" name="Content Placeholder 4" descr="A close-up of a person crying&#10;&#10;Description automatically generated">
            <a:extLst>
              <a:ext uri="{FF2B5EF4-FFF2-40B4-BE49-F238E27FC236}">
                <a16:creationId xmlns:a16="http://schemas.microsoft.com/office/drawing/2014/main" id="{4644427D-9023-5944-8DF6-E8BE6CA3B38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34373" y="2819400"/>
            <a:ext cx="3400028" cy="2266685"/>
          </a:xfrm>
        </p:spPr>
      </p:pic>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BBB615-FDA6-7400-B230-2BE9FBDA32C5}"/>
              </a:ext>
            </a:extLst>
          </p:cNvPr>
          <p:cNvSpPr>
            <a:spLocks noGrp="1"/>
          </p:cNvSpPr>
          <p:nvPr>
            <p:ph type="title"/>
          </p:nvPr>
        </p:nvSpPr>
        <p:spPr>
          <a:xfrm>
            <a:off x="381000" y="4953000"/>
            <a:ext cx="8610600" cy="1600200"/>
          </a:xfrm>
        </p:spPr>
        <p:txBody>
          <a:bodyPr/>
          <a:lstStyle/>
          <a:p>
            <a:r>
              <a:rPr lang="en-US" sz="3200" b="1" dirty="0">
                <a:solidFill>
                  <a:schemeClr val="bg1"/>
                </a:solidFill>
              </a:rPr>
              <a:t>Chemical Abortion: Psychological Risks</a:t>
            </a:r>
            <a:br>
              <a:rPr lang="en-US" sz="3200" b="1" dirty="0">
                <a:solidFill>
                  <a:schemeClr val="bg1"/>
                </a:solidFill>
              </a:rPr>
            </a:br>
            <a:br>
              <a:rPr lang="en-US" sz="2400" b="1" dirty="0">
                <a:solidFill>
                  <a:schemeClr val="bg1"/>
                </a:solidFill>
              </a:rPr>
            </a:br>
            <a:r>
              <a:rPr lang="en-US" sz="2000" b="1" dirty="0">
                <a:solidFill>
                  <a:schemeClr val="bg1"/>
                </a:solidFill>
              </a:rPr>
              <a:t>International Institute for Reproductive Loss</a:t>
            </a:r>
            <a:br>
              <a:rPr lang="en-US" sz="2000" b="1" dirty="0">
                <a:solidFill>
                  <a:schemeClr val="bg1"/>
                </a:solidFill>
              </a:rPr>
            </a:br>
            <a:r>
              <a:rPr lang="en-US" sz="2000" b="1" dirty="0">
                <a:solidFill>
                  <a:schemeClr val="bg1"/>
                </a:solidFill>
              </a:rPr>
              <a:t>Priscilla K. Coleman, PhD</a:t>
            </a:r>
            <a:br>
              <a:rPr lang="en-US" sz="2000" b="1" dirty="0">
                <a:solidFill>
                  <a:schemeClr val="bg1"/>
                </a:solidFill>
              </a:rPr>
            </a:br>
            <a:br>
              <a:rPr lang="en-US" sz="2000" b="1" dirty="0">
                <a:solidFill>
                  <a:schemeClr val="tx1"/>
                </a:solidFill>
              </a:rPr>
            </a:br>
            <a:endParaRPr lang="en-US" sz="2000" b="1" dirty="0">
              <a:solidFill>
                <a:schemeClr val="tx1"/>
              </a:solidFill>
            </a:endParaRPr>
          </a:p>
        </p:txBody>
      </p:sp>
    </p:spTree>
    <p:extLst>
      <p:ext uri="{BB962C8B-B14F-4D97-AF65-F5344CB8AC3E}">
        <p14:creationId xmlns:p14="http://schemas.microsoft.com/office/powerpoint/2010/main" val="836208439"/>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1E3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FDC2-CE93-ABCB-1C4F-8206AC6DB3F6}"/>
              </a:ext>
            </a:extLst>
          </p:cNvPr>
          <p:cNvSpPr>
            <a:spLocks noGrp="1"/>
          </p:cNvSpPr>
          <p:nvPr>
            <p:ph type="title"/>
          </p:nvPr>
        </p:nvSpPr>
        <p:spPr>
          <a:xfrm>
            <a:off x="2057400" y="624110"/>
            <a:ext cx="6477000" cy="899890"/>
          </a:xfrm>
        </p:spPr>
        <p:txBody>
          <a:bodyPr/>
          <a:lstStyle/>
          <a:p>
            <a:pPr algn="ctr"/>
            <a:r>
              <a:rPr lang="en-US" dirty="0">
                <a:latin typeface="Arial" panose="020B0604020202020204" pitchFamily="34" charset="0"/>
                <a:cs typeface="Arial" panose="020B0604020202020204" pitchFamily="34" charset="0"/>
              </a:rPr>
              <a:t>Women’s Dissatisfaction</a:t>
            </a:r>
          </a:p>
        </p:txBody>
      </p:sp>
      <p:sp>
        <p:nvSpPr>
          <p:cNvPr id="3" name="Content Placeholder 2">
            <a:extLst>
              <a:ext uri="{FF2B5EF4-FFF2-40B4-BE49-F238E27FC236}">
                <a16:creationId xmlns:a16="http://schemas.microsoft.com/office/drawing/2014/main" id="{106E4657-F508-B539-E9A1-58B5D0157378}"/>
              </a:ext>
            </a:extLst>
          </p:cNvPr>
          <p:cNvSpPr>
            <a:spLocks noGrp="1"/>
          </p:cNvSpPr>
          <p:nvPr>
            <p:ph sz="half" idx="1"/>
          </p:nvPr>
        </p:nvSpPr>
        <p:spPr>
          <a:xfrm>
            <a:off x="1905000" y="1676400"/>
            <a:ext cx="3234947" cy="4227703"/>
          </a:xfrm>
        </p:spPr>
        <p:txBody>
          <a:bodyPr>
            <a:normAutofit fontScale="25000" lnSpcReduction="20000"/>
          </a:bodyPr>
          <a:lstStyle/>
          <a:p>
            <a:pPr marL="0" indent="0">
              <a:buNone/>
            </a:pPr>
            <a:r>
              <a:rPr lang="en-US" sz="11200" dirty="0">
                <a:solidFill>
                  <a:schemeClr val="tx1"/>
                </a:solidFill>
                <a:latin typeface="Arial" panose="020B0604020202020204" pitchFamily="34" charset="0"/>
                <a:cs typeface="Arial" panose="020B0604020202020204" pitchFamily="34" charset="0"/>
              </a:rPr>
              <a:t>2.	Kelly and colleagues (2010) found 47% of women who underwent chemical abortions indicated they would not choose the method again and 53% felt the procedure was worse than expected.</a:t>
            </a:r>
          </a:p>
          <a:p>
            <a:endParaRPr lang="en-US" dirty="0"/>
          </a:p>
        </p:txBody>
      </p:sp>
      <p:pic>
        <p:nvPicPr>
          <p:cNvPr id="6" name="Content Placeholder 5" descr="A person sitting in a chair&#10;&#10;Description automatically generated">
            <a:extLst>
              <a:ext uri="{FF2B5EF4-FFF2-40B4-BE49-F238E27FC236}">
                <a16:creationId xmlns:a16="http://schemas.microsoft.com/office/drawing/2014/main" id="{2B71B5DC-A657-3B9D-53AC-26F7FC0BC83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38800" y="1706690"/>
            <a:ext cx="3129406" cy="4694110"/>
          </a:xfrm>
        </p:spPr>
      </p:pic>
    </p:spTree>
    <p:extLst>
      <p:ext uri="{BB962C8B-B14F-4D97-AF65-F5344CB8AC3E}">
        <p14:creationId xmlns:p14="http://schemas.microsoft.com/office/powerpoint/2010/main" val="2389142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type="subTitle" idx="4294967295"/>
          </p:nvPr>
        </p:nvSpPr>
        <p:spPr>
          <a:xfrm>
            <a:off x="1295400" y="762000"/>
            <a:ext cx="7467600" cy="5410200"/>
          </a:xfrm>
        </p:spPr>
        <p:txBody>
          <a:bodyPr rtlCol="0">
            <a:noAutofit/>
          </a:bodyPr>
          <a:lstStyle/>
          <a:p>
            <a:pPr marL="0" indent="0" eaLnBrk="1" fontAlgn="auto" hangingPunct="1">
              <a:buClr>
                <a:schemeClr val="accent6">
                  <a:lumMod val="75000"/>
                </a:schemeClr>
              </a:buClr>
              <a:buNone/>
              <a:defRPr/>
            </a:pPr>
            <a:endParaRPr lang="en-US" sz="2400" b="1" dirty="0">
              <a:solidFill>
                <a:schemeClr val="tx1">
                  <a:lumMod val="75000"/>
                  <a:lumOff val="25000"/>
                </a:schemeClr>
              </a:solidFill>
              <a:latin typeface="+mj-lt"/>
            </a:endParaRPr>
          </a:p>
          <a:p>
            <a:pPr marL="0" indent="0" eaLnBrk="1" fontAlgn="auto" hangingPunct="1">
              <a:buClr>
                <a:schemeClr val="accent6">
                  <a:lumMod val="75000"/>
                </a:schemeClr>
              </a:buClr>
              <a:buNone/>
              <a:defRPr/>
            </a:pPr>
            <a:endParaRPr lang="en-US" sz="2800" dirty="0">
              <a:solidFill>
                <a:schemeClr val="tx1">
                  <a:lumMod val="75000"/>
                  <a:lumOff val="25000"/>
                </a:schemeClr>
              </a:solidFill>
              <a:latin typeface="+mj-lt"/>
            </a:endParaRPr>
          </a:p>
          <a:p>
            <a:pPr marL="0" indent="0" eaLnBrk="1" fontAlgn="auto" hangingPunct="1">
              <a:buClr>
                <a:schemeClr val="accent6">
                  <a:lumMod val="75000"/>
                </a:schemeClr>
              </a:buClr>
              <a:buNone/>
              <a:defRPr/>
            </a:pPr>
            <a:endParaRPr lang="en-US" sz="2800" dirty="0">
              <a:solidFill>
                <a:schemeClr val="tx1">
                  <a:lumMod val="75000"/>
                  <a:lumOff val="25000"/>
                </a:schemeClr>
              </a:solidFill>
              <a:latin typeface="+mj-lt"/>
            </a:endParaRPr>
          </a:p>
          <a:p>
            <a:pPr marL="0" indent="0" eaLnBrk="1" fontAlgn="auto" hangingPunct="1">
              <a:buClr>
                <a:schemeClr val="accent6">
                  <a:lumMod val="75000"/>
                </a:schemeClr>
              </a:buClr>
              <a:buNone/>
              <a:defRPr/>
            </a:pPr>
            <a:r>
              <a:rPr lang="en-US" sz="2800" dirty="0">
                <a:solidFill>
                  <a:schemeClr val="bg1"/>
                </a:solidFill>
                <a:latin typeface="+mj-lt"/>
              </a:rPr>
              <a:t>3</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Rorbye</a:t>
            </a:r>
            <a:r>
              <a:rPr lang="en-US" sz="2800" dirty="0">
                <a:solidFill>
                  <a:schemeClr val="bg1"/>
                </a:solidFill>
                <a:latin typeface="Arial" panose="020B0604020202020204" pitchFamily="34" charset="0"/>
                <a:cs typeface="Arial" panose="020B0604020202020204" pitchFamily="34" charset="0"/>
              </a:rPr>
              <a:t> and colleagues (2005) reported 32% of women were not satisfied when randomly assigned to a chemical abortion compared to 6% assigned to a surgical abortion.</a:t>
            </a:r>
          </a:p>
          <a:p>
            <a:pPr marL="457200" indent="-457200" eaLnBrk="1" fontAlgn="auto" hangingPunct="1">
              <a:buClr>
                <a:schemeClr val="accent6">
                  <a:lumMod val="75000"/>
                </a:schemeClr>
              </a:buClr>
              <a:buFont typeface="Georgia" pitchFamily="18" charset="0"/>
              <a:buAutoNum type="arabicPeriod" startAt="3"/>
              <a:defRPr/>
            </a:pPr>
            <a:endParaRPr lang="en-US" sz="2800" dirty="0">
              <a:solidFill>
                <a:schemeClr val="tx1">
                  <a:lumMod val="75000"/>
                  <a:lumOff val="25000"/>
                </a:schemeClr>
              </a:solidFill>
              <a:latin typeface="Arial" panose="020B0604020202020204" pitchFamily="34" charset="0"/>
              <a:cs typeface="Arial" panose="020B0604020202020204" pitchFamily="34" charset="0"/>
            </a:endParaRPr>
          </a:p>
          <a:p>
            <a:pPr marL="160020" indent="0" eaLnBrk="1" fontAlgn="auto" hangingPunct="1">
              <a:buClr>
                <a:schemeClr val="accent6">
                  <a:lumMod val="75000"/>
                </a:schemeClr>
              </a:buClr>
              <a:buNone/>
              <a:defRPr/>
            </a:pPr>
            <a:endParaRPr lang="en-US" sz="2400" b="1" dirty="0">
              <a:solidFill>
                <a:schemeClr val="tx1">
                  <a:lumMod val="75000"/>
                  <a:lumOff val="25000"/>
                </a:schemeClr>
              </a:solidFill>
            </a:endParaRPr>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1E3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362C-1D5D-F0CE-72D5-F2FAF64DFDF6}"/>
              </a:ext>
            </a:extLst>
          </p:cNvPr>
          <p:cNvSpPr>
            <a:spLocks noGrp="1"/>
          </p:cNvSpPr>
          <p:nvPr>
            <p:ph type="title"/>
          </p:nvPr>
        </p:nvSpPr>
        <p:spPr>
          <a:xfrm>
            <a:off x="1752600" y="624110"/>
            <a:ext cx="6781800" cy="747490"/>
          </a:xfrm>
        </p:spPr>
        <p:txBody>
          <a:bodyPr/>
          <a:lstStyle/>
          <a:p>
            <a:pPr algn="ctr"/>
            <a:r>
              <a:rPr lang="en-US" dirty="0">
                <a:latin typeface="Arial" panose="020B0604020202020204" pitchFamily="34" charset="0"/>
                <a:cs typeface="Arial" panose="020B0604020202020204" pitchFamily="34" charset="0"/>
              </a:rPr>
              <a:t>Women’s Dissatisfaction</a:t>
            </a:r>
            <a:endParaRPr lang="en-US" dirty="0"/>
          </a:p>
        </p:txBody>
      </p:sp>
      <p:sp>
        <p:nvSpPr>
          <p:cNvPr id="3" name="Content Placeholder 2">
            <a:extLst>
              <a:ext uri="{FF2B5EF4-FFF2-40B4-BE49-F238E27FC236}">
                <a16:creationId xmlns:a16="http://schemas.microsoft.com/office/drawing/2014/main" id="{BE90CFD9-7A3E-AA8E-A06C-E021569F828C}"/>
              </a:ext>
            </a:extLst>
          </p:cNvPr>
          <p:cNvSpPr>
            <a:spLocks noGrp="1"/>
          </p:cNvSpPr>
          <p:nvPr>
            <p:ph sz="half" idx="1"/>
          </p:nvPr>
        </p:nvSpPr>
        <p:spPr>
          <a:xfrm>
            <a:off x="1600200" y="1524000"/>
            <a:ext cx="3539747" cy="4380103"/>
          </a:xfrm>
        </p:spPr>
        <p:txBody>
          <a:bodyPr/>
          <a:lstStyle/>
          <a:p>
            <a:pPr marL="0" indent="0">
              <a:buNone/>
            </a:pPr>
            <a:r>
              <a:rPr lang="en-US" sz="2400" dirty="0">
                <a:solidFill>
                  <a:schemeClr val="tx1">
                    <a:lumMod val="75000"/>
                    <a:lumOff val="25000"/>
                  </a:schemeClr>
                </a:solidFill>
                <a:latin typeface="Arial" panose="020B0604020202020204" pitchFamily="34" charset="0"/>
                <a:cs typeface="Arial" panose="020B0604020202020204" pitchFamily="34" charset="0"/>
              </a:rPr>
              <a:t>4.  Ashok and colleagues (2002) found 30% of women who underwent chemical abortion and 21% who underwent surgical abortion would not opt for the same method in the future.</a:t>
            </a:r>
          </a:p>
          <a:p>
            <a:endParaRPr lang="en-US" dirty="0"/>
          </a:p>
        </p:txBody>
      </p:sp>
      <p:pic>
        <p:nvPicPr>
          <p:cNvPr id="6" name="Content Placeholder 5" descr="A person with her hand on her head&#10;&#10;Description automatically generated">
            <a:extLst>
              <a:ext uri="{FF2B5EF4-FFF2-40B4-BE49-F238E27FC236}">
                <a16:creationId xmlns:a16="http://schemas.microsoft.com/office/drawing/2014/main" id="{FB5CF5C2-BEB1-D855-A669-914D11B6771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4000" y="1371600"/>
            <a:ext cx="2919942" cy="4379913"/>
          </a:xfrm>
        </p:spPr>
      </p:pic>
    </p:spTree>
    <p:extLst>
      <p:ext uri="{BB962C8B-B14F-4D97-AF65-F5344CB8AC3E}">
        <p14:creationId xmlns:p14="http://schemas.microsoft.com/office/powerpoint/2010/main" val="2700944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D1E3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30A5A6-2169-695C-2A7D-205EA021E2EC}"/>
              </a:ext>
            </a:extLst>
          </p:cNvPr>
          <p:cNvSpPr txBox="1"/>
          <p:nvPr/>
        </p:nvSpPr>
        <p:spPr>
          <a:xfrm>
            <a:off x="457200" y="762000"/>
            <a:ext cx="8458200" cy="5414496"/>
          </a:xfrm>
          <a:prstGeom prst="rect">
            <a:avLst/>
          </a:prstGeom>
          <a:noFill/>
        </p:spPr>
        <p:txBody>
          <a:bodyPr wrap="square">
            <a:spAutoFit/>
          </a:bodyPr>
          <a:lstStyle/>
          <a:p>
            <a:pPr marL="0" marR="0">
              <a:lnSpc>
                <a:spcPct val="107000"/>
              </a:lnSpc>
              <a:spcBef>
                <a:spcPts val="0"/>
              </a:spcBef>
              <a:spcAft>
                <a:spcPts val="600"/>
              </a:spcAft>
            </a:pPr>
            <a:r>
              <a:rPr lang="en-US" sz="2000" dirty="0">
                <a:latin typeface="Arial" panose="020B0604020202020204" pitchFamily="34" charset="0"/>
                <a:ea typeface="Calibri" panose="020F0502020204030204" pitchFamily="34" charset="0"/>
                <a:cs typeface="Arial" panose="020B0604020202020204" pitchFamily="34" charset="0"/>
              </a:rPr>
              <a:t>5. </a:t>
            </a:r>
            <a:r>
              <a:rPr lang="en-US" sz="2000" dirty="0" err="1">
                <a:effectLst/>
                <a:latin typeface="Arial" panose="020B0604020202020204" pitchFamily="34" charset="0"/>
                <a:ea typeface="Calibri" panose="020F0502020204030204" pitchFamily="34" charset="0"/>
                <a:cs typeface="Arial" panose="020B0604020202020204" pitchFamily="34" charset="0"/>
              </a:rPr>
              <a:t>Aamlid</a:t>
            </a:r>
            <a:r>
              <a:rPr lang="en-US" sz="2000" dirty="0">
                <a:effectLst/>
                <a:latin typeface="Arial" panose="020B0604020202020204" pitchFamily="34" charset="0"/>
                <a:ea typeface="Calibri" panose="020F0502020204030204" pitchFamily="34" charset="0"/>
                <a:cs typeface="Arial" panose="020B0604020202020204" pitchFamily="34" charset="0"/>
              </a:rPr>
              <a:t>, and colleagues (2021) concluded that women felt information provided for </a:t>
            </a:r>
            <a:r>
              <a:rPr lang="en-US" sz="2000" dirty="0">
                <a:latin typeface="Arial" panose="020B0604020202020204" pitchFamily="34" charset="0"/>
                <a:ea typeface="Calibri" panose="020F0502020204030204" pitchFamily="34" charset="0"/>
                <a:cs typeface="Arial" panose="020B0604020202020204" pitchFamily="34" charset="0"/>
              </a:rPr>
              <a:t>chemical</a:t>
            </a:r>
            <a:r>
              <a:rPr lang="en-US" sz="2000" dirty="0">
                <a:effectLst/>
                <a:latin typeface="Arial" panose="020B0604020202020204" pitchFamily="34" charset="0"/>
                <a:ea typeface="Calibri" panose="020F0502020204030204" pitchFamily="34" charset="0"/>
                <a:cs typeface="Arial" panose="020B0604020202020204" pitchFamily="34" charset="0"/>
              </a:rPr>
              <a:t> abortion was inadequate, especially as related to bleeding and pain. </a:t>
            </a:r>
            <a:r>
              <a:rPr lang="en-US" sz="2000" dirty="0">
                <a:latin typeface="Arial" panose="020B0604020202020204" pitchFamily="34" charset="0"/>
                <a:ea typeface="Calibri" panose="020F0502020204030204" pitchFamily="34" charset="0"/>
                <a:cs typeface="Arial" panose="020B0604020202020204" pitchFamily="34" charset="0"/>
              </a:rPr>
              <a:t>O</a:t>
            </a:r>
            <a:r>
              <a:rPr lang="en-US" sz="2000" dirty="0">
                <a:effectLst/>
                <a:latin typeface="Arial" panose="020B0604020202020204" pitchFamily="34" charset="0"/>
                <a:ea typeface="Calibri" panose="020F0502020204030204" pitchFamily="34" charset="0"/>
                <a:cs typeface="Arial" panose="020B0604020202020204" pitchFamily="34" charset="0"/>
              </a:rPr>
              <a:t>ne participant commented</a:t>
            </a:r>
            <a:r>
              <a:rPr lang="en-US" sz="2000" i="1" dirty="0">
                <a:effectLst/>
                <a:latin typeface="Arial" panose="020B0604020202020204" pitchFamily="34" charset="0"/>
                <a:ea typeface="Calibri" panose="020F0502020204030204" pitchFamily="34" charset="0"/>
                <a:cs typeface="Arial" panose="020B0604020202020204" pitchFamily="34" charset="0"/>
              </a:rPr>
              <a:t>, “They told me the pain would be like menstrual pain, just a bit more intense. But that was wrong! It was SO much more like childbirth. I’ve given birth twice, so I know. It was really painful! I think the information about pain was misleading. I understand that they don’t want to frighten people, but I really think they should tell you how painful it really is.” (p. 3). </a:t>
            </a:r>
          </a:p>
          <a:p>
            <a:pPr marL="0" marR="0">
              <a:lnSpc>
                <a:spcPct val="107000"/>
              </a:lnSpc>
              <a:spcBef>
                <a:spcPts val="0"/>
              </a:spcBef>
              <a:spcAft>
                <a:spcPts val="600"/>
              </a:spcAft>
            </a:pPr>
            <a:r>
              <a:rPr lang="en-US" sz="2000" dirty="0">
                <a:effectLst/>
                <a:latin typeface="Arial" panose="020B0604020202020204" pitchFamily="34" charset="0"/>
                <a:ea typeface="Calibri" panose="020F0502020204030204" pitchFamily="34" charset="0"/>
                <a:cs typeface="Arial" panose="020B0604020202020204" pitchFamily="34" charset="0"/>
              </a:rPr>
              <a:t>Participants voiced a preference for a follow-up consultation at the hospital instead of a home pregnancy test and wanted both a physical examination and a mental health consultation. </a:t>
            </a:r>
            <a:r>
              <a:rPr lang="en-US" sz="2000" dirty="0">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he researchers noted, </a:t>
            </a:r>
            <a:r>
              <a:rPr lang="en-US" sz="2000" i="1" dirty="0">
                <a:effectLst/>
                <a:latin typeface="Arial" panose="020B0604020202020204" pitchFamily="34" charset="0"/>
                <a:ea typeface="Calibri" panose="020F0502020204030204" pitchFamily="34" charset="0"/>
                <a:cs typeface="Arial" panose="020B0604020202020204" pitchFamily="34" charset="0"/>
              </a:rPr>
              <a:t>“Based on previous research and the findings of this study, women who are most affected by the situation should either be offered more than one follow-up consultation or be referred to other qualified health care professionals. Women should also receive information about common psychological responses to abortion.” (p. 5).</a:t>
            </a:r>
          </a:p>
        </p:txBody>
      </p:sp>
    </p:spTree>
    <p:extLst>
      <p:ext uri="{BB962C8B-B14F-4D97-AF65-F5344CB8AC3E}">
        <p14:creationId xmlns:p14="http://schemas.microsoft.com/office/powerpoint/2010/main" val="2722538707"/>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62634B-7848-A50D-6228-56425C592B76}"/>
              </a:ext>
            </a:extLst>
          </p:cNvPr>
          <p:cNvSpPr txBox="1"/>
          <p:nvPr/>
        </p:nvSpPr>
        <p:spPr>
          <a:xfrm>
            <a:off x="381000" y="609600"/>
            <a:ext cx="8382000" cy="5806526"/>
          </a:xfrm>
          <a:prstGeom prst="rect">
            <a:avLst/>
          </a:prstGeom>
          <a:noFill/>
        </p:spPr>
        <p:txBody>
          <a:bodyPr wrap="square">
            <a:spAutoFit/>
          </a:bodyPr>
          <a:lstStyle/>
          <a:p>
            <a:pPr marL="0" marR="0">
              <a:lnSpc>
                <a:spcPct val="107000"/>
              </a:lnSpc>
              <a:spcBef>
                <a:spcPts val="600"/>
              </a:spcBef>
              <a:spcAft>
                <a:spcPts val="600"/>
              </a:spcAft>
            </a:pPr>
            <a:r>
              <a:rPr lang="en-US" sz="2000" dirty="0"/>
              <a:t>In Rafferty and </a:t>
            </a:r>
            <a:r>
              <a:rPr lang="en-US" sz="2000" dirty="0" err="1"/>
              <a:t>Longbons</a:t>
            </a:r>
            <a:r>
              <a:rPr lang="en-US" sz="2000" dirty="0"/>
              <a:t> (2020) study they aptly commented on two women’s experiences. </a:t>
            </a:r>
          </a:p>
          <a:p>
            <a:pPr marL="0" marR="0">
              <a:lnSpc>
                <a:spcPct val="107000"/>
              </a:lnSpc>
              <a:spcBef>
                <a:spcPts val="600"/>
              </a:spcBef>
              <a:spcAft>
                <a:spcPts val="600"/>
              </a:spcAft>
            </a:pPr>
            <a:r>
              <a:rPr lang="en-US" sz="2000" i="1" dirty="0"/>
              <a:t>“They all tell you ‘it’s your choice’ in the moment, but you don’t feel that it is. Being unable to afford it, unable to tell your loved ones, not having the help or feeling unable to support a child. When your partner doesn’t want it like you do. All these things push you, blind you to a decision that you don’t realize will destroy you.” </a:t>
            </a:r>
          </a:p>
          <a:p>
            <a:pPr marL="0" marR="0">
              <a:lnSpc>
                <a:spcPct val="107000"/>
              </a:lnSpc>
              <a:spcBef>
                <a:spcPts val="600"/>
              </a:spcBef>
              <a:spcAft>
                <a:spcPts val="600"/>
              </a:spcAft>
            </a:pPr>
            <a:r>
              <a:rPr lang="en-US" sz="2000" i="1" dirty="0"/>
              <a:t>“I was kind of excited but I was so scared to tell my family …. I told my mom and her first response was I hope you’re getting an abortion. You’re going to be a terrible mom.” </a:t>
            </a:r>
          </a:p>
          <a:p>
            <a:pPr marL="0" marR="0">
              <a:lnSpc>
                <a:spcPct val="107000"/>
              </a:lnSpc>
              <a:spcBef>
                <a:spcPts val="600"/>
              </a:spcBef>
              <a:spcAft>
                <a:spcPts val="600"/>
              </a:spcAft>
            </a:pPr>
            <a:r>
              <a:rPr lang="en-US" sz="2000" dirty="0"/>
              <a:t>“Both exemplars illustrate the distal and proximal already-spoken discourses that influenced each woman’s decision to have a medication abortion. Ultimately, these centripetal discourses (coming from society, the pro-choice movement, other people in their lives, or their own fears) negated the centrifugal discourse that other alternatives (adoption or keeping their baby) were justifiable options available to them.”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5272609"/>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shadeToTitle="1">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tangle 1"/>
          <p:cNvSpPr/>
          <p:nvPr/>
        </p:nvSpPr>
        <p:spPr>
          <a:xfrm>
            <a:off x="914400" y="1676400"/>
            <a:ext cx="7543800" cy="3693319"/>
          </a:xfrm>
          <a:prstGeom prst="rect">
            <a:avLst/>
          </a:prstGeom>
          <a:solidFill>
            <a:srgbClr val="FFF3CD"/>
          </a:solidFill>
        </p:spPr>
        <p:txBody>
          <a:bodyPr wrap="square">
            <a:spAutoFit/>
          </a:bodyPr>
          <a:lstStyle/>
          <a:p>
            <a:pPr algn="ctr" fontAlgn="auto">
              <a:lnSpc>
                <a:spcPct val="90000"/>
              </a:lnSpc>
              <a:spcBef>
                <a:spcPts val="0"/>
              </a:spcBef>
              <a:spcAft>
                <a:spcPts val="0"/>
              </a:spcAft>
              <a:buFont typeface="Wingdings" pitchFamily="2" charset="2"/>
              <a:buNone/>
              <a:defRPr/>
            </a:pPr>
            <a:r>
              <a:rPr lang="en-US" sz="2800" b="1" dirty="0">
                <a:latin typeface="Arial" panose="020B0604020202020204" pitchFamily="34" charset="0"/>
                <a:cs typeface="Arial" panose="020B0604020202020204" pitchFamily="34" charset="0"/>
              </a:rPr>
              <a:t>Future Research Questions</a:t>
            </a:r>
          </a:p>
          <a:p>
            <a:pPr fontAlgn="auto">
              <a:lnSpc>
                <a:spcPct val="90000"/>
              </a:lnSpc>
              <a:spcBef>
                <a:spcPts val="0"/>
              </a:spcBef>
              <a:spcAft>
                <a:spcPts val="0"/>
              </a:spcAft>
              <a:defRPr/>
            </a:pPr>
            <a:endParaRPr lang="en-US" sz="2000" dirty="0">
              <a:latin typeface="Arial" panose="020B0604020202020204" pitchFamily="34" charset="0"/>
              <a:cs typeface="Arial" panose="020B0604020202020204" pitchFamily="34" charset="0"/>
            </a:endParaRPr>
          </a:p>
          <a:p>
            <a:pPr marL="514350" indent="-514350" fontAlgn="auto">
              <a:lnSpc>
                <a:spcPct val="90000"/>
              </a:lnSpc>
              <a:spcBef>
                <a:spcPts val="0"/>
              </a:spcBef>
              <a:spcAft>
                <a:spcPts val="0"/>
              </a:spcAft>
              <a:buAutoNum type="arabicParenR"/>
              <a:defRPr/>
            </a:pPr>
            <a:r>
              <a:rPr lang="en-US" sz="2400" dirty="0">
                <a:latin typeface="Arial" panose="020B0604020202020204" pitchFamily="34" charset="0"/>
                <a:cs typeface="Arial" panose="020B0604020202020204" pitchFamily="34" charset="0"/>
              </a:rPr>
              <a:t>What percentage of women are alone when they abort chemically? How does the presence of others affect women’s emotional reactions?</a:t>
            </a:r>
          </a:p>
          <a:p>
            <a:pPr marL="514350" indent="-514350" fontAlgn="auto">
              <a:lnSpc>
                <a:spcPct val="90000"/>
              </a:lnSpc>
              <a:spcBef>
                <a:spcPts val="0"/>
              </a:spcBef>
              <a:spcAft>
                <a:spcPts val="0"/>
              </a:spcAft>
              <a:buAutoNum type="arabicParenR"/>
              <a:defRPr/>
            </a:pPr>
            <a:endParaRPr lang="en-US" sz="2400" dirty="0">
              <a:latin typeface="Arial" panose="020B0604020202020204" pitchFamily="34" charset="0"/>
              <a:cs typeface="Arial" panose="020B0604020202020204" pitchFamily="34" charset="0"/>
            </a:endParaRPr>
          </a:p>
          <a:p>
            <a:pPr marL="514350" indent="-514350" fontAlgn="auto">
              <a:lnSpc>
                <a:spcPct val="90000"/>
              </a:lnSpc>
              <a:spcBef>
                <a:spcPts val="0"/>
              </a:spcBef>
              <a:spcAft>
                <a:spcPts val="0"/>
              </a:spcAft>
              <a:buAutoNum type="arabicParenR"/>
              <a:defRPr/>
            </a:pPr>
            <a:r>
              <a:rPr lang="en-US" sz="2400" dirty="0">
                <a:latin typeface="Arial" panose="020B0604020202020204" pitchFamily="34" charset="0"/>
                <a:cs typeface="Arial" panose="020B0604020202020204" pitchFamily="34" charset="0"/>
              </a:rPr>
              <a:t>Does more active involvement in the abortion procedure force women to come to terms with a negative experience earlier and more readily than women who undergo a surgical abortion?</a:t>
            </a:r>
          </a:p>
          <a:p>
            <a:pPr marL="514350" indent="-514350" fontAlgn="auto">
              <a:lnSpc>
                <a:spcPct val="90000"/>
              </a:lnSpc>
              <a:spcBef>
                <a:spcPts val="0"/>
              </a:spcBef>
              <a:spcAft>
                <a:spcPts val="0"/>
              </a:spcAft>
              <a:buAutoNum type="arabicParenR"/>
              <a:defRP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824834"/>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shadeToTitle="1">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tangle 1"/>
          <p:cNvSpPr/>
          <p:nvPr/>
        </p:nvSpPr>
        <p:spPr>
          <a:xfrm>
            <a:off x="800100" y="1143000"/>
            <a:ext cx="7543800" cy="4745915"/>
          </a:xfrm>
          <a:prstGeom prst="rect">
            <a:avLst/>
          </a:prstGeom>
          <a:solidFill>
            <a:srgbClr val="FFF3CD"/>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Research Questions</a:t>
            </a:r>
          </a:p>
          <a:p>
            <a:pPr marL="0" marR="0" lvl="0" indent="0" algn="ctr" defTabSz="914400" rtl="0" eaLnBrk="1" fontAlgn="auto" latinLnBrk="0" hangingPunct="1">
              <a:lnSpc>
                <a:spcPct val="90000"/>
              </a:lnSpc>
              <a:spcBef>
                <a:spcPts val="0"/>
              </a:spcBef>
              <a:spcAft>
                <a:spcPts val="0"/>
              </a:spcAft>
              <a:buClrTx/>
              <a:buSzTx/>
              <a:buFont typeface="Wingdings" pitchFamily="2" charset="2"/>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fontAlgn="auto">
              <a:lnSpc>
                <a:spcPct val="90000"/>
              </a:lnSpc>
              <a:spcBef>
                <a:spcPts val="0"/>
              </a:spcBef>
              <a:spcAft>
                <a:spcPts val="0"/>
              </a:spcAft>
              <a:defRPr/>
            </a:pPr>
            <a:r>
              <a:rPr lang="en-US" sz="2400" dirty="0">
                <a:latin typeface="Baskerville Old Face" pitchFamily="18" charset="0"/>
              </a:rPr>
              <a:t> </a:t>
            </a:r>
            <a:r>
              <a:rPr lang="en-US" sz="2400" dirty="0">
                <a:latin typeface="Arial" panose="020B0604020202020204" pitchFamily="34" charset="0"/>
                <a:cs typeface="Arial" panose="020B0604020202020204" pitchFamily="34" charset="0"/>
              </a:rPr>
              <a:t>3)  Does the experience of more physical pain with</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chemical abortion affect the emotional reaction?</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4) Among women who experience trauma after</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chemical abortion, do negative emotions tend to</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re-emerge when taking medications for other</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reasons?</a:t>
            </a:r>
          </a:p>
          <a:p>
            <a:pPr fontAlgn="auto">
              <a:lnSpc>
                <a:spcPct val="90000"/>
              </a:lnSpc>
              <a:spcBef>
                <a:spcPts val="0"/>
              </a:spcBef>
              <a:spcAft>
                <a:spcPts val="0"/>
              </a:spcAft>
              <a:defRPr/>
            </a:pPr>
            <a:endParaRPr lang="en-US" sz="2400" dirty="0">
              <a:latin typeface="Arial" panose="020B0604020202020204" pitchFamily="34" charset="0"/>
              <a:cs typeface="Arial" panose="020B0604020202020204" pitchFamily="34" charset="0"/>
            </a:endParaRP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5) Do women who undergo chemical abortion</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experience less anger directed at others and more</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self-directed anger compared to women who have</a:t>
            </a:r>
          </a:p>
          <a:p>
            <a:pPr fontAlgn="auto">
              <a:lnSpc>
                <a:spcPct val="90000"/>
              </a:lnSpc>
              <a:spcBef>
                <a:spcPts val="0"/>
              </a:spcBef>
              <a:spcAft>
                <a:spcPts val="0"/>
              </a:spcAft>
              <a:defRPr/>
            </a:pPr>
            <a:r>
              <a:rPr lang="en-US" sz="2400" dirty="0">
                <a:latin typeface="Arial" panose="020B0604020202020204" pitchFamily="34" charset="0"/>
                <a:cs typeface="Arial" panose="020B0604020202020204" pitchFamily="34" charset="0"/>
              </a:rPr>
              <a:t>     surgical abortions?</a:t>
            </a:r>
          </a:p>
        </p:txBody>
      </p:sp>
    </p:spTree>
    <p:extLst>
      <p:ext uri="{BB962C8B-B14F-4D97-AF65-F5344CB8AC3E}">
        <p14:creationId xmlns:p14="http://schemas.microsoft.com/office/powerpoint/2010/main" val="694384839"/>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73186C-CDDE-D31B-CDAB-389B8F8065F3}"/>
              </a:ext>
            </a:extLst>
          </p:cNvPr>
          <p:cNvSpPr txBox="1"/>
          <p:nvPr/>
        </p:nvSpPr>
        <p:spPr>
          <a:xfrm>
            <a:off x="533400" y="381000"/>
            <a:ext cx="8458200" cy="6332824"/>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pPr>
            <a:r>
              <a:rPr lang="en-US" sz="2000" kern="100" dirty="0" err="1">
                <a:effectLst/>
                <a:latin typeface="Arial" panose="020B0604020202020204" pitchFamily="34" charset="0"/>
                <a:ea typeface="Calibri" panose="020F0502020204030204" pitchFamily="34" charset="0"/>
                <a:cs typeface="Arial" panose="020B0604020202020204" pitchFamily="34" charset="0"/>
              </a:rPr>
              <a:t>Aamlid</a:t>
            </a:r>
            <a:r>
              <a:rPr lang="en-US" sz="2000" kern="100" dirty="0">
                <a:effectLst/>
                <a:latin typeface="Arial" panose="020B0604020202020204" pitchFamily="34" charset="0"/>
                <a:ea typeface="Calibri" panose="020F0502020204030204" pitchFamily="34" charset="0"/>
                <a:cs typeface="Arial" panose="020B0604020202020204" pitchFamily="34" charset="0"/>
              </a:rPr>
              <a:t>, I. B., Dahl, B., &amp; </a:t>
            </a:r>
            <a:r>
              <a:rPr lang="en-US" sz="2000" kern="100" dirty="0" err="1">
                <a:effectLst/>
                <a:latin typeface="Arial" panose="020B0604020202020204" pitchFamily="34" charset="0"/>
                <a:ea typeface="Calibri" panose="020F0502020204030204" pitchFamily="34" charset="0"/>
                <a:cs typeface="Arial" panose="020B0604020202020204" pitchFamily="34" charset="0"/>
              </a:rPr>
              <a:t>Sommerseth</a:t>
            </a:r>
            <a:r>
              <a:rPr lang="en-US" sz="2000" kern="100" dirty="0">
                <a:effectLst/>
                <a:latin typeface="Arial" panose="020B0604020202020204" pitchFamily="34" charset="0"/>
                <a:ea typeface="Calibri" panose="020F0502020204030204" pitchFamily="34" charset="0"/>
                <a:cs typeface="Arial" panose="020B0604020202020204" pitchFamily="34" charset="0"/>
              </a:rPr>
              <a:t>, E. (2021). Women’s</a:t>
            </a:r>
          </a:p>
          <a:p>
            <a:pPr marR="0" lvl="0">
              <a:lnSpc>
                <a:spcPct val="107000"/>
              </a:lnSpc>
              <a:spcBef>
                <a:spcPts val="0"/>
              </a:spcBef>
              <a:spcAft>
                <a:spcPts val="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experiences with information before medication abortion at home, support during the process and follow-up procedures - A qualitative study. Sexual &amp; reproductive healthcare: official journal of the Swedish Association of Midwives, 27, 100582.</a:t>
            </a:r>
            <a:endParaRPr lang="en-US" sz="2000" u="sng" kern="100"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endParaRPr lang="en-US" sz="20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000" u="sng" kern="100" dirty="0">
                <a:latin typeface="Arial" panose="020B0604020202020204" pitchFamily="34" charset="0"/>
                <a:ea typeface="Calibri" panose="020F0502020204030204" pitchFamily="34" charset="0"/>
                <a:cs typeface="Arial" panose="020B0604020202020204" pitchFamily="34" charset="0"/>
              </a:rPr>
              <a:t>2. </a:t>
            </a:r>
            <a:r>
              <a:rPr lang="en-US" sz="2000" kern="100" dirty="0">
                <a:effectLst/>
                <a:latin typeface="Arial" panose="020B0604020202020204" pitchFamily="34" charset="0"/>
                <a:ea typeface="Calibri" panose="020F0502020204030204" pitchFamily="34" charset="0"/>
                <a:cs typeface="Arial" panose="020B0604020202020204" pitchFamily="34" charset="0"/>
              </a:rPr>
              <a:t>Ashok, P. W., </a:t>
            </a:r>
            <a:r>
              <a:rPr lang="en-US" sz="2000" kern="100" dirty="0" err="1">
                <a:effectLst/>
                <a:latin typeface="Arial" panose="020B0604020202020204" pitchFamily="34" charset="0"/>
                <a:ea typeface="Calibri" panose="020F0502020204030204" pitchFamily="34" charset="0"/>
                <a:cs typeface="Arial" panose="020B0604020202020204" pitchFamily="34" charset="0"/>
              </a:rPr>
              <a:t>Hamoda</a:t>
            </a:r>
            <a:r>
              <a:rPr lang="en-US" sz="2000" kern="100" dirty="0">
                <a:effectLst/>
                <a:latin typeface="Arial" panose="020B0604020202020204" pitchFamily="34" charset="0"/>
                <a:ea typeface="Calibri" panose="020F0502020204030204" pitchFamily="34" charset="0"/>
                <a:cs typeface="Arial" panose="020B0604020202020204" pitchFamily="34" charset="0"/>
              </a:rPr>
              <a:t>, H., </a:t>
            </a:r>
            <a:r>
              <a:rPr lang="en-US" sz="2000" kern="100" dirty="0" err="1">
                <a:effectLst/>
                <a:latin typeface="Arial" panose="020B0604020202020204" pitchFamily="34" charset="0"/>
                <a:ea typeface="Calibri" panose="020F0502020204030204" pitchFamily="34" charset="0"/>
                <a:cs typeface="Arial" panose="020B0604020202020204" pitchFamily="34" charset="0"/>
              </a:rPr>
              <a:t>Flett</a:t>
            </a:r>
            <a:r>
              <a:rPr lang="en-US" sz="2000" kern="100" dirty="0">
                <a:effectLst/>
                <a:latin typeface="Arial" panose="020B0604020202020204" pitchFamily="34" charset="0"/>
                <a:ea typeface="Calibri" panose="020F0502020204030204" pitchFamily="34" charset="0"/>
                <a:cs typeface="Arial" panose="020B0604020202020204" pitchFamily="34" charset="0"/>
              </a:rPr>
              <a:t>, G. M., Kidd, A., Fitzmaurice, A., &amp; Templeton, A. (2005). Psychological sequelae of medical and surgical abortion at 10-13 weeks gestation. Acta </a:t>
            </a:r>
            <a:r>
              <a:rPr lang="en-US" sz="2000" kern="100" dirty="0" err="1">
                <a:effectLst/>
                <a:latin typeface="Arial" panose="020B0604020202020204" pitchFamily="34" charset="0"/>
                <a:ea typeface="Calibri" panose="020F0502020204030204" pitchFamily="34" charset="0"/>
                <a:cs typeface="Arial" panose="020B0604020202020204" pitchFamily="34" charset="0"/>
              </a:rPr>
              <a:t>obstetricia</a:t>
            </a:r>
            <a:r>
              <a:rPr lang="en-US" sz="2000" kern="100" dirty="0">
                <a:effectLst/>
                <a:latin typeface="Arial" panose="020B0604020202020204" pitchFamily="34" charset="0"/>
                <a:ea typeface="Calibri" panose="020F0502020204030204" pitchFamily="34" charset="0"/>
                <a:cs typeface="Arial" panose="020B0604020202020204" pitchFamily="34" charset="0"/>
              </a:rPr>
              <a:t> et </a:t>
            </a:r>
            <a:r>
              <a:rPr lang="en-US" sz="2000" kern="100" dirty="0" err="1">
                <a:effectLst/>
                <a:latin typeface="Arial" panose="020B0604020202020204" pitchFamily="34" charset="0"/>
                <a:ea typeface="Calibri" panose="020F0502020204030204" pitchFamily="34" charset="0"/>
                <a:cs typeface="Arial" panose="020B0604020202020204" pitchFamily="34" charset="0"/>
              </a:rPr>
              <a:t>gynecologica</a:t>
            </a:r>
            <a:r>
              <a:rPr lang="en-US" sz="2000" kern="100" dirty="0">
                <a:effectLst/>
                <a:latin typeface="Arial" panose="020B0604020202020204" pitchFamily="34" charset="0"/>
                <a:ea typeface="Calibri" panose="020F0502020204030204" pitchFamily="34" charset="0"/>
                <a:cs typeface="Arial" panose="020B0604020202020204" pitchFamily="34" charset="0"/>
              </a:rPr>
              <a:t> Scandinavica, 84(8), 761–766.</a:t>
            </a:r>
          </a:p>
          <a:p>
            <a:pPr marR="0" lvl="0">
              <a:lnSpc>
                <a:spcPct val="107000"/>
              </a:lnSpc>
              <a:spcBef>
                <a:spcPts val="0"/>
              </a:spcBef>
              <a:spcAft>
                <a:spcPts val="0"/>
              </a:spcAft>
            </a:pP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000" kern="100" dirty="0">
                <a:latin typeface="Arial" panose="020B0604020202020204" pitchFamily="34" charset="0"/>
                <a:ea typeface="Calibri" panose="020F0502020204030204" pitchFamily="34" charset="0"/>
                <a:cs typeface="Arial" panose="020B0604020202020204" pitchFamily="34" charset="0"/>
              </a:rPr>
              <a:t>3. </a:t>
            </a:r>
            <a:r>
              <a:rPr lang="en-US" sz="2000" kern="100" dirty="0" err="1">
                <a:effectLst/>
                <a:latin typeface="Arial" panose="020B0604020202020204" pitchFamily="34" charset="0"/>
                <a:ea typeface="Calibri" panose="020F0502020204030204" pitchFamily="34" charset="0"/>
                <a:cs typeface="Arial" panose="020B0604020202020204" pitchFamily="34" charset="0"/>
              </a:rPr>
              <a:t>Hallden</a:t>
            </a:r>
            <a:r>
              <a:rPr lang="en-US" sz="2000" kern="100" dirty="0">
                <a:effectLst/>
                <a:latin typeface="Arial" panose="020B0604020202020204" pitchFamily="34" charset="0"/>
                <a:ea typeface="Calibri" panose="020F0502020204030204" pitchFamily="34" charset="0"/>
                <a:cs typeface="Arial" panose="020B0604020202020204" pitchFamily="34" charset="0"/>
              </a:rPr>
              <a:t>, B. M., </a:t>
            </a:r>
            <a:r>
              <a:rPr lang="en-US" sz="2000" kern="100" dirty="0" err="1">
                <a:effectLst/>
                <a:latin typeface="Arial" panose="020B0604020202020204" pitchFamily="34" charset="0"/>
                <a:ea typeface="Calibri" panose="020F0502020204030204" pitchFamily="34" charset="0"/>
                <a:cs typeface="Arial" panose="020B0604020202020204" pitchFamily="34" charset="0"/>
              </a:rPr>
              <a:t>Christensson</a:t>
            </a:r>
            <a:r>
              <a:rPr lang="en-US" sz="2000" kern="100" dirty="0">
                <a:effectLst/>
                <a:latin typeface="Arial" panose="020B0604020202020204" pitchFamily="34" charset="0"/>
                <a:ea typeface="Calibri" panose="020F0502020204030204" pitchFamily="34" charset="0"/>
                <a:cs typeface="Arial" panose="020B0604020202020204" pitchFamily="34" charset="0"/>
              </a:rPr>
              <a:t>, K., &amp; Olsson, P. (2009). Early abortion as narrated by young Swedish women. Scandinavian journal of caring sciences, 23(2), 243–250. </a:t>
            </a:r>
            <a:endParaRPr lang="en-US" sz="2000" u="sng" kern="100"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endParaRPr lang="en-US" sz="20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4</a:t>
            </a:r>
            <a:r>
              <a:rPr lang="en-US" sz="2000"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2000" kern="100" dirty="0">
                <a:effectLst/>
                <a:latin typeface="Arial" panose="020B0604020202020204" pitchFamily="34" charset="0"/>
                <a:ea typeface="Calibri" panose="020F0502020204030204" pitchFamily="34" charset="0"/>
                <a:cs typeface="Arial" panose="020B0604020202020204" pitchFamily="34" charset="0"/>
              </a:rPr>
              <a:t>Kelly, T., </a:t>
            </a:r>
            <a:r>
              <a:rPr lang="en-US" sz="2000" kern="100" dirty="0" err="1">
                <a:effectLst/>
                <a:latin typeface="Arial" panose="020B0604020202020204" pitchFamily="34" charset="0"/>
                <a:ea typeface="Calibri" panose="020F0502020204030204" pitchFamily="34" charset="0"/>
                <a:cs typeface="Arial" panose="020B0604020202020204" pitchFamily="34" charset="0"/>
              </a:rPr>
              <a:t>Suddes</a:t>
            </a:r>
            <a:r>
              <a:rPr lang="en-US" sz="2000" kern="100" dirty="0">
                <a:effectLst/>
                <a:latin typeface="Arial" panose="020B0604020202020204" pitchFamily="34" charset="0"/>
                <a:ea typeface="Calibri" panose="020F0502020204030204" pitchFamily="34" charset="0"/>
                <a:cs typeface="Arial" panose="020B0604020202020204" pitchFamily="34" charset="0"/>
              </a:rPr>
              <a:t>, J., </a:t>
            </a:r>
            <a:r>
              <a:rPr lang="en-US" sz="2000" kern="100" dirty="0" err="1">
                <a:effectLst/>
                <a:latin typeface="Arial" panose="020B0604020202020204" pitchFamily="34" charset="0"/>
                <a:ea typeface="Calibri" panose="020F0502020204030204" pitchFamily="34" charset="0"/>
                <a:cs typeface="Arial" panose="020B0604020202020204" pitchFamily="34" charset="0"/>
              </a:rPr>
              <a:t>Howel</a:t>
            </a:r>
            <a:r>
              <a:rPr lang="en-US" sz="2000" kern="100" dirty="0">
                <a:effectLst/>
                <a:latin typeface="Arial" panose="020B0604020202020204" pitchFamily="34" charset="0"/>
                <a:ea typeface="Calibri" panose="020F0502020204030204" pitchFamily="34" charset="0"/>
                <a:cs typeface="Arial" panose="020B0604020202020204" pitchFamily="34" charset="0"/>
              </a:rPr>
              <a:t>, D., </a:t>
            </a:r>
            <a:r>
              <a:rPr lang="en-US" sz="2000" kern="100" dirty="0" err="1">
                <a:effectLst/>
                <a:latin typeface="Arial" panose="020B0604020202020204" pitchFamily="34" charset="0"/>
                <a:ea typeface="Calibri" panose="020F0502020204030204" pitchFamily="34" charset="0"/>
                <a:cs typeface="Arial" panose="020B0604020202020204" pitchFamily="34" charset="0"/>
              </a:rPr>
              <a:t>Hewison</a:t>
            </a:r>
            <a:r>
              <a:rPr lang="en-US" sz="2000" kern="100" dirty="0">
                <a:effectLst/>
                <a:latin typeface="Arial" panose="020B0604020202020204" pitchFamily="34" charset="0"/>
                <a:ea typeface="Calibri" panose="020F0502020204030204" pitchFamily="34" charset="0"/>
                <a:cs typeface="Arial" panose="020B0604020202020204" pitchFamily="34" charset="0"/>
              </a:rPr>
              <a:t>, J., &amp; Robson, S. (2010). Comparing medical versus surgical termination of pregnancy at 13–20 weeks of gestation: a </a:t>
            </a:r>
            <a:r>
              <a:rPr lang="en-US" sz="2000" kern="100" dirty="0" err="1">
                <a:effectLst/>
                <a:latin typeface="Arial" panose="020B0604020202020204" pitchFamily="34" charset="0"/>
                <a:ea typeface="Calibri" panose="020F0502020204030204" pitchFamily="34" charset="0"/>
                <a:cs typeface="Arial" panose="020B0604020202020204" pitchFamily="34" charset="0"/>
              </a:rPr>
              <a:t>randomised</a:t>
            </a:r>
            <a:r>
              <a:rPr lang="en-US" sz="2000" kern="100" dirty="0">
                <a:effectLst/>
                <a:latin typeface="Arial" panose="020B0604020202020204" pitchFamily="34" charset="0"/>
                <a:ea typeface="Calibri" panose="020F0502020204030204" pitchFamily="34" charset="0"/>
                <a:cs typeface="Arial" panose="020B0604020202020204" pitchFamily="34" charset="0"/>
              </a:rPr>
              <a:t> controlled trial. BJOG, 117, 1512–1520</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013448300"/>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E82370-F453-28A9-D187-6A1548514B4D}"/>
              </a:ext>
            </a:extLst>
          </p:cNvPr>
          <p:cNvSpPr txBox="1"/>
          <p:nvPr/>
        </p:nvSpPr>
        <p:spPr>
          <a:xfrm>
            <a:off x="533400" y="533399"/>
            <a:ext cx="8077200" cy="6020715"/>
          </a:xfrm>
          <a:prstGeom prst="rect">
            <a:avLst/>
          </a:prstGeom>
          <a:noFill/>
        </p:spPr>
        <p:txBody>
          <a:bodyPr wrap="square">
            <a:spAutoFit/>
          </a:bodyPr>
          <a:lstStyle/>
          <a:p>
            <a:pPr marR="0" lvl="0">
              <a:lnSpc>
                <a:spcPct val="107000"/>
              </a:lnSpc>
              <a:spcBef>
                <a:spcPts val="0"/>
              </a:spcBef>
              <a:spcAft>
                <a:spcPts val="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4. Kero, A., &amp; </a:t>
            </a:r>
            <a:r>
              <a:rPr lang="en-US" sz="2000" kern="100" dirty="0" err="1">
                <a:effectLst/>
                <a:latin typeface="Arial" panose="020B0604020202020204" pitchFamily="34" charset="0"/>
                <a:ea typeface="Calibri" panose="020F0502020204030204" pitchFamily="34" charset="0"/>
                <a:cs typeface="Arial" panose="020B0604020202020204" pitchFamily="34" charset="0"/>
              </a:rPr>
              <a:t>Lalos</a:t>
            </a:r>
            <a:r>
              <a:rPr lang="en-US" sz="2000" kern="100" dirty="0">
                <a:effectLst/>
                <a:latin typeface="Arial" panose="020B0604020202020204" pitchFamily="34" charset="0"/>
                <a:ea typeface="Calibri" panose="020F0502020204030204" pitchFamily="34" charset="0"/>
                <a:cs typeface="Arial" panose="020B0604020202020204" pitchFamily="34" charset="0"/>
              </a:rPr>
              <a:t>, A. (2000). Ambivalence – a logical response to legal abortion: A prospective study among men and women. Journal of Psychosomatic Obstetrics and </a:t>
            </a:r>
            <a:r>
              <a:rPr lang="en-US" sz="2000" kern="100" dirty="0" err="1">
                <a:effectLst/>
                <a:latin typeface="Arial" panose="020B0604020202020204" pitchFamily="34" charset="0"/>
                <a:ea typeface="Calibri" panose="020F0502020204030204" pitchFamily="34" charset="0"/>
                <a:cs typeface="Arial" panose="020B0604020202020204" pitchFamily="34" charset="0"/>
              </a:rPr>
              <a:t>Gynaecology</a:t>
            </a:r>
            <a:r>
              <a:rPr lang="en-US" sz="2000" kern="100" dirty="0">
                <a:effectLst/>
                <a:latin typeface="Arial" panose="020B0604020202020204" pitchFamily="34" charset="0"/>
                <a:ea typeface="Calibri" panose="020F0502020204030204" pitchFamily="34" charset="0"/>
                <a:cs typeface="Arial" panose="020B0604020202020204" pitchFamily="34" charset="0"/>
              </a:rPr>
              <a:t>, 21(2), 81-91. </a:t>
            </a:r>
            <a:r>
              <a:rPr lang="en-US" sz="2000" kern="100" dirty="0" err="1">
                <a:effectLst/>
                <a:latin typeface="Arial" panose="020B0604020202020204" pitchFamily="34" charset="0"/>
                <a:ea typeface="Calibri" panose="020F0502020204030204" pitchFamily="34" charset="0"/>
                <a:cs typeface="Arial" panose="020B0604020202020204" pitchFamily="34" charset="0"/>
              </a:rPr>
              <a:t>doi</a:t>
            </a:r>
            <a:r>
              <a:rPr lang="en-US" sz="2000" kern="100" dirty="0">
                <a:effectLst/>
                <a:latin typeface="Arial" panose="020B0604020202020204" pitchFamily="34" charset="0"/>
                <a:ea typeface="Calibri" panose="020F0502020204030204" pitchFamily="34" charset="0"/>
                <a:cs typeface="Arial" panose="020B0604020202020204" pitchFamily="34" charset="0"/>
              </a:rPr>
              <a:t>: 10.3109/01674820009075613.</a:t>
            </a: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5. Rafferty, K. A., &amp; </a:t>
            </a:r>
            <a:r>
              <a:rPr lang="en-US" sz="2000" kern="100" dirty="0" err="1">
                <a:effectLst/>
                <a:latin typeface="Arial" panose="020B0604020202020204" pitchFamily="34" charset="0"/>
                <a:ea typeface="Calibri" panose="020F0502020204030204" pitchFamily="34" charset="0"/>
                <a:cs typeface="Arial" panose="020B0604020202020204" pitchFamily="34" charset="0"/>
              </a:rPr>
              <a:t>Longbons</a:t>
            </a:r>
            <a:r>
              <a:rPr lang="en-US" sz="2000" kern="100" dirty="0">
                <a:effectLst/>
                <a:latin typeface="Arial" panose="020B0604020202020204" pitchFamily="34" charset="0"/>
                <a:ea typeface="Calibri" panose="020F0502020204030204" pitchFamily="34" charset="0"/>
                <a:cs typeface="Arial" panose="020B0604020202020204" pitchFamily="34" charset="0"/>
              </a:rPr>
              <a:t>, T. (2020). #AbortionChangesYou: A case study to understand the communicative tensions in women's medication abortion Narratives [published online ahead of print, 2020 Jun 1]. Health </a:t>
            </a:r>
            <a:r>
              <a:rPr lang="en-US" sz="2000" kern="100" dirty="0" err="1">
                <a:effectLst/>
                <a:latin typeface="Arial" panose="020B0604020202020204" pitchFamily="34" charset="0"/>
                <a:ea typeface="Calibri" panose="020F0502020204030204" pitchFamily="34" charset="0"/>
                <a:cs typeface="Arial" panose="020B0604020202020204" pitchFamily="34" charset="0"/>
              </a:rPr>
              <a:t>Commun</a:t>
            </a:r>
            <a:r>
              <a:rPr lang="en-US" sz="2000" kern="100" dirty="0">
                <a:effectLst/>
                <a:latin typeface="Arial" panose="020B0604020202020204" pitchFamily="34" charset="0"/>
                <a:ea typeface="Calibri" panose="020F0502020204030204" pitchFamily="34" charset="0"/>
                <a:cs typeface="Arial" panose="020B0604020202020204" pitchFamily="34" charset="0"/>
              </a:rPr>
              <a:t>. 1‐10.</a:t>
            </a:r>
          </a:p>
          <a:p>
            <a:pPr marR="0" lvl="0">
              <a:lnSpc>
                <a:spcPct val="107000"/>
              </a:lnSpc>
              <a:spcBef>
                <a:spcPts val="0"/>
              </a:spcBef>
              <a:spcAft>
                <a:spcPts val="0"/>
              </a:spcAft>
            </a:pP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000" kern="100" dirty="0">
                <a:latin typeface="Arial" panose="020B0604020202020204" pitchFamily="34" charset="0"/>
                <a:ea typeface="Calibri" panose="020F0502020204030204" pitchFamily="34" charset="0"/>
                <a:cs typeface="Arial" panose="020B0604020202020204" pitchFamily="34" charset="0"/>
              </a:rPr>
              <a:t>6. </a:t>
            </a:r>
            <a:r>
              <a:rPr lang="en-US" sz="2000" kern="100" dirty="0" err="1">
                <a:effectLst/>
                <a:latin typeface="Arial" panose="020B0604020202020204" pitchFamily="34" charset="0"/>
                <a:ea typeface="Calibri" panose="020F0502020204030204" pitchFamily="34" charset="0"/>
                <a:cs typeface="Arial" panose="020B0604020202020204" pitchFamily="34" charset="0"/>
              </a:rPr>
              <a:t>Rørbye</a:t>
            </a:r>
            <a:r>
              <a:rPr lang="en-US" sz="2000" kern="100" dirty="0">
                <a:effectLst/>
                <a:latin typeface="Arial" panose="020B0604020202020204" pitchFamily="34" charset="0"/>
                <a:ea typeface="Calibri" panose="020F0502020204030204" pitchFamily="34" charset="0"/>
                <a:cs typeface="Arial" panose="020B0604020202020204" pitchFamily="34" charset="0"/>
              </a:rPr>
              <a:t>, C., </a:t>
            </a:r>
            <a:r>
              <a:rPr lang="en-US" sz="2000" kern="100" dirty="0" err="1">
                <a:effectLst/>
                <a:latin typeface="Arial" panose="020B0604020202020204" pitchFamily="34" charset="0"/>
                <a:ea typeface="Calibri" panose="020F0502020204030204" pitchFamily="34" charset="0"/>
                <a:cs typeface="Arial" panose="020B0604020202020204" pitchFamily="34" charset="0"/>
              </a:rPr>
              <a:t>Nørgaard</a:t>
            </a:r>
            <a:r>
              <a:rPr lang="en-US" sz="2000" kern="100" dirty="0">
                <a:effectLst/>
                <a:latin typeface="Arial" panose="020B0604020202020204" pitchFamily="34" charset="0"/>
                <a:ea typeface="Calibri" panose="020F0502020204030204" pitchFamily="34" charset="0"/>
                <a:cs typeface="Arial" panose="020B0604020202020204" pitchFamily="34" charset="0"/>
              </a:rPr>
              <a:t>, M., &amp; </a:t>
            </a:r>
            <a:r>
              <a:rPr lang="en-US" sz="2000" kern="100" dirty="0" err="1">
                <a:effectLst/>
                <a:latin typeface="Arial" panose="020B0604020202020204" pitchFamily="34" charset="0"/>
                <a:ea typeface="Calibri" panose="020F0502020204030204" pitchFamily="34" charset="0"/>
                <a:cs typeface="Arial" panose="020B0604020202020204" pitchFamily="34" charset="0"/>
              </a:rPr>
              <a:t>Nilas</a:t>
            </a:r>
            <a:r>
              <a:rPr lang="en-US" sz="2000" kern="100" dirty="0">
                <a:effectLst/>
                <a:latin typeface="Arial" panose="020B0604020202020204" pitchFamily="34" charset="0"/>
                <a:ea typeface="Calibri" panose="020F0502020204030204" pitchFamily="34" charset="0"/>
                <a:cs typeface="Arial" panose="020B0604020202020204" pitchFamily="34" charset="0"/>
              </a:rPr>
              <a:t>, L. (2005). Medical versus surgical abortion: comparing satisfaction and potential confounders in a partly randomized study, Human Reproduction, 20 (3), 834–838.</a:t>
            </a:r>
          </a:p>
          <a:p>
            <a:pPr marR="0" lvl="0">
              <a:lnSpc>
                <a:spcPct val="107000"/>
              </a:lnSpc>
              <a:spcBef>
                <a:spcPts val="0"/>
              </a:spcBef>
              <a:spcAft>
                <a:spcPts val="0"/>
              </a:spcAft>
            </a:pP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sz="2000" kern="100" dirty="0">
                <a:latin typeface="Arial" panose="020B0604020202020204" pitchFamily="34" charset="0"/>
                <a:ea typeface="Calibri" panose="020F0502020204030204" pitchFamily="34" charset="0"/>
                <a:cs typeface="Arial" panose="020B0604020202020204" pitchFamily="34" charset="0"/>
              </a:rPr>
              <a:t>7. </a:t>
            </a:r>
            <a:r>
              <a:rPr lang="en-US" sz="2000" kern="100" dirty="0">
                <a:effectLst/>
                <a:latin typeface="Arial" panose="020B0604020202020204" pitchFamily="34" charset="0"/>
                <a:ea typeface="Calibri" panose="020F0502020204030204" pitchFamily="34" charset="0"/>
                <a:cs typeface="Arial" panose="020B0604020202020204" pitchFamily="34" charset="0"/>
              </a:rPr>
              <a:t>Slade, P., Heke, S., Fletcher, J., &amp; Stewart, P. (1998). A comparison of medical and surgical termination of pregnancy: choice, emotional impact and satisfaction with care. Br J </a:t>
            </a:r>
            <a:r>
              <a:rPr lang="en-US" sz="2000" kern="100" dirty="0" err="1">
                <a:effectLst/>
                <a:latin typeface="Arial" panose="020B0604020202020204" pitchFamily="34" charset="0"/>
                <a:ea typeface="Calibri" panose="020F0502020204030204" pitchFamily="34" charset="0"/>
                <a:cs typeface="Arial" panose="020B0604020202020204" pitchFamily="34" charset="0"/>
              </a:rPr>
              <a:t>Obstet</a:t>
            </a:r>
            <a:r>
              <a:rPr lang="en-US" sz="2000" kern="100" dirty="0">
                <a:effectLst/>
                <a:latin typeface="Arial" panose="020B0604020202020204" pitchFamily="34" charset="0"/>
                <a:ea typeface="Calibri" panose="020F0502020204030204" pitchFamily="34" charset="0"/>
                <a:cs typeface="Arial" panose="020B0604020202020204" pitchFamily="34" charset="0"/>
              </a:rPr>
              <a:t> </a:t>
            </a:r>
            <a:r>
              <a:rPr lang="en-US" sz="2000" kern="100" dirty="0" err="1">
                <a:effectLst/>
                <a:latin typeface="Arial" panose="020B0604020202020204" pitchFamily="34" charset="0"/>
                <a:ea typeface="Calibri" panose="020F0502020204030204" pitchFamily="34" charset="0"/>
                <a:cs typeface="Arial" panose="020B0604020202020204" pitchFamily="34" charset="0"/>
              </a:rPr>
              <a:t>Gynaecol</a:t>
            </a:r>
            <a:r>
              <a:rPr lang="en-US" sz="2000" kern="100" dirty="0">
                <a:effectLst/>
                <a:latin typeface="Arial" panose="020B0604020202020204" pitchFamily="34" charset="0"/>
                <a:ea typeface="Calibri" panose="020F0502020204030204" pitchFamily="34" charset="0"/>
                <a:cs typeface="Arial" panose="020B0604020202020204" pitchFamily="34" charset="0"/>
              </a:rPr>
              <a:t>. 105(12),1288‐1295.</a:t>
            </a:r>
          </a:p>
        </p:txBody>
      </p:sp>
    </p:spTree>
    <p:extLst>
      <p:ext uri="{BB962C8B-B14F-4D97-AF65-F5344CB8AC3E}">
        <p14:creationId xmlns:p14="http://schemas.microsoft.com/office/powerpoint/2010/main" val="243422033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5419836" y="2308011"/>
            <a:ext cx="3630275" cy="3558029"/>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3" name="TextBox 3"/>
          <p:cNvSpPr txBox="1"/>
          <p:nvPr/>
        </p:nvSpPr>
        <p:spPr>
          <a:xfrm>
            <a:off x="514350" y="2173300"/>
            <a:ext cx="4777357" cy="1477840"/>
          </a:xfrm>
          <a:prstGeom prst="rect">
            <a:avLst/>
          </a:prstGeom>
        </p:spPr>
        <p:txBody>
          <a:bodyPr lIns="0" tIns="0" rIns="0" bIns="0" rtlCol="0" anchor="t">
            <a:spAutoFit/>
          </a:bodyPr>
          <a:lstStyle/>
          <a:p>
            <a:pPr>
              <a:lnSpc>
                <a:spcPts val="3933"/>
              </a:lnSpc>
            </a:pPr>
            <a:r>
              <a:rPr lang="en-US" sz="3026" spc="15"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92015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72EA-3F53-FFD0-6090-23C8005A84C2}"/>
              </a:ext>
            </a:extLst>
          </p:cNvPr>
          <p:cNvSpPr>
            <a:spLocks noGrp="1"/>
          </p:cNvSpPr>
          <p:nvPr>
            <p:ph type="title"/>
          </p:nvPr>
        </p:nvSpPr>
        <p:spPr>
          <a:xfrm>
            <a:off x="1219200" y="609600"/>
            <a:ext cx="7315200" cy="1295400"/>
          </a:xfrm>
        </p:spPr>
        <p:txBody>
          <a:bodyPr/>
          <a:lstStyle/>
          <a:p>
            <a:pPr algn="ctr"/>
            <a:r>
              <a:rPr lang="en-US" dirty="0">
                <a:latin typeface="Arial" panose="020B0604020202020204" pitchFamily="34" charset="0"/>
                <a:cs typeface="Arial" panose="020B0604020202020204" pitchFamily="34" charset="0"/>
              </a:rPr>
              <a:t>Introduction</a:t>
            </a:r>
          </a:p>
        </p:txBody>
      </p:sp>
      <p:sp>
        <p:nvSpPr>
          <p:cNvPr id="4" name="TextBox 3">
            <a:extLst>
              <a:ext uri="{FF2B5EF4-FFF2-40B4-BE49-F238E27FC236}">
                <a16:creationId xmlns:a16="http://schemas.microsoft.com/office/drawing/2014/main" id="{DCB31995-191B-FCDD-0472-9022D2892295}"/>
              </a:ext>
            </a:extLst>
          </p:cNvPr>
          <p:cNvSpPr txBox="1"/>
          <p:nvPr/>
        </p:nvSpPr>
        <p:spPr>
          <a:xfrm>
            <a:off x="1143000" y="1524000"/>
            <a:ext cx="7696200" cy="4801314"/>
          </a:xfrm>
          <a:prstGeom prst="rect">
            <a:avLst/>
          </a:prstGeom>
          <a:noFill/>
        </p:spPr>
        <p:txBody>
          <a:bodyPr wrap="square">
            <a:spAutoFit/>
          </a:bodyPr>
          <a:lstStyle/>
          <a:p>
            <a:pPr marL="0" marR="0">
              <a:spcBef>
                <a:spcPts val="0"/>
              </a:spcBef>
              <a:spcAft>
                <a:spcPts val="0"/>
              </a:spcAft>
            </a:pPr>
            <a:r>
              <a:rPr lang="en-US" sz="2400" kern="100" dirty="0">
                <a:effectLst/>
                <a:latin typeface="Arial" panose="020B0604020202020204" pitchFamily="34" charset="0"/>
                <a:ea typeface="Calibri" panose="020F0502020204030204" pitchFamily="34" charset="0"/>
                <a:cs typeface="Arial" panose="020B0604020202020204" pitchFamily="34" charset="0"/>
              </a:rPr>
              <a:t>U.S. abortion rates have steadily declined </a:t>
            </a:r>
            <a:r>
              <a:rPr lang="en-US" sz="2400" kern="100" dirty="0">
                <a:latin typeface="Arial" panose="020B0604020202020204" pitchFamily="34" charset="0"/>
                <a:ea typeface="Calibri" panose="020F0502020204030204" pitchFamily="34" charset="0"/>
                <a:cs typeface="Arial" panose="020B0604020202020204" pitchFamily="34" charset="0"/>
              </a:rPr>
              <a:t>for </a:t>
            </a:r>
            <a:r>
              <a:rPr lang="en-US" sz="2400" kern="100" dirty="0">
                <a:effectLst/>
                <a:latin typeface="Arial" panose="020B0604020202020204" pitchFamily="34" charset="0"/>
                <a:ea typeface="Calibri" panose="020F0502020204030204" pitchFamily="34" charset="0"/>
                <a:cs typeface="Arial" panose="020B0604020202020204" pitchFamily="34" charset="0"/>
              </a:rPr>
              <a:t>decades (</a:t>
            </a:r>
            <a:r>
              <a:rPr lang="en-US" sz="2400" kern="100" dirty="0">
                <a:effectLst/>
                <a:latin typeface="Arial" panose="020B0604020202020204" pitchFamily="34" charset="0"/>
                <a:ea typeface="Calibri" panose="020F0502020204030204" pitchFamily="34" charset="0"/>
                <a:cs typeface="Arial" panose="020B0604020202020204" pitchFamily="34" charset="0"/>
                <a:hlinkClick r:id="rId2"/>
              </a:rPr>
              <a:t>https://www.pewresearch.org</a:t>
            </a:r>
            <a:r>
              <a:rPr lang="en-US" sz="2400" kern="100" dirty="0">
                <a:effectLst/>
                <a:latin typeface="Arial" panose="020B0604020202020204" pitchFamily="34" charset="0"/>
                <a:ea typeface="Calibri" panose="020F0502020204030204" pitchFamily="34" charset="0"/>
                <a:cs typeface="Arial" panose="020B0604020202020204" pitchFamily="34" charset="0"/>
              </a:rPr>
              <a:t>)</a:t>
            </a:r>
            <a:r>
              <a:rPr lang="en-US" sz="2400" kern="100" dirty="0">
                <a:latin typeface="Arial" panose="020B0604020202020204" pitchFamily="34" charset="0"/>
                <a:ea typeface="Calibri" panose="020F0502020204030204" pitchFamily="34" charset="0"/>
                <a:cs typeface="Arial" panose="020B0604020202020204" pitchFamily="34" charset="0"/>
              </a:rPr>
              <a:t>, yet </a:t>
            </a:r>
            <a:r>
              <a:rPr lang="en-US" sz="2400" kern="100" dirty="0">
                <a:effectLst/>
                <a:latin typeface="Arial" panose="020B0604020202020204" pitchFamily="34" charset="0"/>
                <a:ea typeface="Calibri" panose="020F0502020204030204" pitchFamily="34" charset="0"/>
                <a:cs typeface="Arial" panose="020B0604020202020204" pitchFamily="34" charset="0"/>
              </a:rPr>
              <a:t>the rate of </a:t>
            </a:r>
            <a:r>
              <a:rPr lang="en-US" sz="2400" kern="100" dirty="0">
                <a:latin typeface="Arial" panose="020B0604020202020204" pitchFamily="34" charset="0"/>
                <a:ea typeface="Calibri" panose="020F0502020204030204" pitchFamily="34" charset="0"/>
                <a:cs typeface="Arial" panose="020B0604020202020204" pitchFamily="34" charset="0"/>
              </a:rPr>
              <a:t>chemical</a:t>
            </a:r>
            <a:r>
              <a:rPr lang="en-US" sz="2400" kern="100" dirty="0">
                <a:effectLst/>
                <a:latin typeface="Arial" panose="020B0604020202020204" pitchFamily="34" charset="0"/>
                <a:ea typeface="Calibri" panose="020F0502020204030204" pitchFamily="34" charset="0"/>
                <a:cs typeface="Arial" panose="020B0604020202020204" pitchFamily="34" charset="0"/>
              </a:rPr>
              <a:t> abortions continues to rise</a:t>
            </a:r>
            <a:r>
              <a:rPr lang="en-US" sz="2400" kern="100" dirty="0">
                <a:latin typeface="Arial" panose="020B0604020202020204" pitchFamily="34" charset="0"/>
                <a:ea typeface="Calibri" panose="020F0502020204030204" pitchFamily="34" charset="0"/>
                <a:cs typeface="Arial" panose="020B0604020202020204" pitchFamily="34" charset="0"/>
              </a:rPr>
              <a:t>, constituting </a:t>
            </a:r>
            <a:r>
              <a:rPr lang="en-US" sz="2400" kern="100" dirty="0">
                <a:effectLst/>
                <a:latin typeface="Arial" panose="020B0604020202020204" pitchFamily="34" charset="0"/>
                <a:ea typeface="Calibri" panose="020F0502020204030204" pitchFamily="34" charset="0"/>
                <a:cs typeface="Arial" panose="020B0604020202020204" pitchFamily="34" charset="0"/>
              </a:rPr>
              <a:t>54% of </a:t>
            </a:r>
            <a:r>
              <a:rPr lang="en-US" sz="2400" kern="100" dirty="0">
                <a:latin typeface="Arial" panose="020B0604020202020204" pitchFamily="34" charset="0"/>
                <a:ea typeface="Calibri" panose="020F0502020204030204" pitchFamily="34" charset="0"/>
                <a:cs typeface="Arial" panose="020B0604020202020204" pitchFamily="34" charset="0"/>
              </a:rPr>
              <a:t>all </a:t>
            </a:r>
            <a:r>
              <a:rPr lang="en-US" sz="2400" kern="100" dirty="0">
                <a:effectLst/>
                <a:latin typeface="Arial" panose="020B0604020202020204" pitchFamily="34" charset="0"/>
                <a:ea typeface="Calibri" panose="020F0502020204030204" pitchFamily="34" charset="0"/>
                <a:cs typeface="Arial" panose="020B0604020202020204" pitchFamily="34" charset="0"/>
              </a:rPr>
              <a:t>abortions (</a:t>
            </a:r>
            <a:r>
              <a:rPr lang="en-US" sz="2400" kern="100" dirty="0">
                <a:effectLst/>
                <a:latin typeface="Arial" panose="020B0604020202020204" pitchFamily="34" charset="0"/>
                <a:ea typeface="Calibri" panose="020F0502020204030204" pitchFamily="34" charset="0"/>
                <a:cs typeface="Arial" panose="020B0604020202020204" pitchFamily="34" charset="0"/>
                <a:hlinkClick r:id="rId3"/>
              </a:rPr>
              <a:t>https://www.guttmacher.org/article/2022/02/medication-abortion-now-accounts-more-half-all-us-abortions</a:t>
            </a:r>
            <a:r>
              <a:rPr lang="en-US" sz="2400" kern="100" dirty="0">
                <a:effectLst/>
                <a:latin typeface="Arial" panose="020B0604020202020204" pitchFamily="34" charset="0"/>
                <a:ea typeface="Calibri" panose="020F0502020204030204" pitchFamily="34" charset="0"/>
                <a:cs typeface="Arial" panose="020B0604020202020204" pitchFamily="34" charset="0"/>
              </a:rPr>
              <a:t> ). </a:t>
            </a:r>
          </a:p>
          <a:p>
            <a:pPr marL="0" marR="0">
              <a:spcBef>
                <a:spcPts val="0"/>
              </a:spcBef>
              <a:spcAft>
                <a:spcPts val="0"/>
              </a:spcAft>
            </a:pPr>
            <a:endParaRPr lang="en-US" sz="2400" kern="10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2400" kern="100" dirty="0">
                <a:latin typeface="Arial" panose="020B0604020202020204" pitchFamily="34" charset="0"/>
                <a:ea typeface="Calibri" panose="020F0502020204030204" pitchFamily="34" charset="0"/>
                <a:cs typeface="Arial" panose="020B0604020202020204" pitchFamily="34" charset="0"/>
              </a:rPr>
              <a:t>M</a:t>
            </a:r>
            <a:r>
              <a:rPr lang="en-US" sz="2400" kern="100" dirty="0">
                <a:effectLst/>
                <a:latin typeface="Arial" panose="020B0604020202020204" pitchFamily="34" charset="0"/>
                <a:ea typeface="Calibri" panose="020F0502020204030204" pitchFamily="34" charset="0"/>
                <a:cs typeface="Arial" panose="020B0604020202020204" pitchFamily="34" charset="0"/>
              </a:rPr>
              <a:t>edication abortion has been transitioning to a home-based protocol with limited clinician assistance. This shift occurred without adequate examination of women’s perceptions and personal experiences and largely divorced from women’s individual lives. </a:t>
            </a:r>
          </a:p>
          <a:p>
            <a:pPr marL="0" marR="0">
              <a:spcBef>
                <a:spcPts val="0"/>
              </a:spcBef>
              <a:spcAft>
                <a:spcPts val="0"/>
              </a:spcAft>
            </a:pPr>
            <a:endParaRPr lang="en-US" kern="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0785601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shadeToTitle="1">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6806"/>
            <a:ext cx="7391399" cy="1017194"/>
          </a:xfrm>
        </p:spPr>
        <p:txBody>
          <a:bodyPr/>
          <a:lstStyle/>
          <a:p>
            <a:pPr marL="0" indent="0" algn="ctr" eaLnBrk="1" fontAlgn="auto" hangingPunct="1">
              <a:spcAft>
                <a:spcPts val="0"/>
              </a:spcAft>
              <a:buClr>
                <a:schemeClr val="accent6">
                  <a:lumMod val="75000"/>
                </a:schemeClr>
              </a:buClr>
              <a:buFont typeface="Georgia" pitchFamily="18" charset="0"/>
              <a:buNone/>
              <a:defRPr/>
            </a:pPr>
            <a:r>
              <a:rPr lang="en-US" sz="4000" dirty="0">
                <a:latin typeface="Arial" panose="020B0604020202020204" pitchFamily="34" charset="0"/>
                <a:cs typeface="Arial" panose="020B0604020202020204" pitchFamily="34" charset="0"/>
              </a:rPr>
              <a:t>Presentation Objectives</a:t>
            </a:r>
          </a:p>
        </p:txBody>
      </p:sp>
      <p:sp>
        <p:nvSpPr>
          <p:cNvPr id="4" name="Text Placeholder 3"/>
          <p:cNvSpPr>
            <a:spLocks noGrp="1"/>
          </p:cNvSpPr>
          <p:nvPr>
            <p:ph type="body" sz="half" idx="2"/>
          </p:nvPr>
        </p:nvSpPr>
        <p:spPr>
          <a:xfrm>
            <a:off x="533400" y="1600200"/>
            <a:ext cx="4724400" cy="4495800"/>
          </a:xfrm>
        </p:spPr>
        <p:txBody>
          <a:bodyPr rtlCol="0">
            <a:normAutofit/>
          </a:bodyPr>
          <a:lstStyle/>
          <a:p>
            <a:pPr eaLnBrk="1" fontAlgn="auto" hangingPunct="1">
              <a:buClr>
                <a:schemeClr val="accent6">
                  <a:lumMod val="75000"/>
                </a:schemeClr>
              </a:buClr>
              <a:defRPr/>
            </a:pPr>
            <a:r>
              <a:rPr lang="en-US" sz="2600" b="1" dirty="0">
                <a:solidFill>
                  <a:schemeClr val="tx1">
                    <a:lumMod val="75000"/>
                    <a:lumOff val="25000"/>
                  </a:schemeClr>
                </a:solidFill>
                <a:latin typeface="Arial" panose="020B0604020202020204" pitchFamily="34" charset="0"/>
                <a:cs typeface="Arial" panose="020B0604020202020204" pitchFamily="34" charset="0"/>
              </a:rPr>
              <a:t>  1) Address reasons women</a:t>
            </a:r>
            <a:r>
              <a:rPr lang="en-US" sz="2600" b="1" dirty="0">
                <a:latin typeface="Arial" panose="020B0604020202020204" pitchFamily="34" charset="0"/>
                <a:cs typeface="Arial" panose="020B0604020202020204" pitchFamily="34" charset="0"/>
              </a:rPr>
              <a:t> </a:t>
            </a:r>
            <a:r>
              <a:rPr lang="en-US" sz="2600" b="1" dirty="0">
                <a:solidFill>
                  <a:schemeClr val="tx1">
                    <a:lumMod val="75000"/>
                    <a:lumOff val="25000"/>
                  </a:schemeClr>
                </a:solidFill>
                <a:latin typeface="Arial" panose="020B0604020202020204" pitchFamily="34" charset="0"/>
                <a:cs typeface="Arial" panose="020B0604020202020204" pitchFamily="34" charset="0"/>
              </a:rPr>
              <a:t>tend to choose chemical abortion.</a:t>
            </a:r>
          </a:p>
          <a:p>
            <a:pPr eaLnBrk="1" fontAlgn="auto" hangingPunct="1">
              <a:buClr>
                <a:schemeClr val="accent6">
                  <a:lumMod val="75000"/>
                </a:schemeClr>
              </a:buClr>
              <a:defRPr/>
            </a:pPr>
            <a:r>
              <a:rPr lang="en-US" sz="2600" b="1" dirty="0">
                <a:solidFill>
                  <a:schemeClr val="tx1">
                    <a:lumMod val="75000"/>
                    <a:lumOff val="25000"/>
                  </a:schemeClr>
                </a:solidFill>
                <a:latin typeface="Arial" panose="020B0604020202020204" pitchFamily="34" charset="0"/>
                <a:cs typeface="Arial" panose="020B0604020202020204" pitchFamily="34" charset="0"/>
              </a:rPr>
              <a:t>  2) Explore </a:t>
            </a:r>
            <a:r>
              <a:rPr lang="en-US" sz="2600" b="1" i="1" dirty="0">
                <a:solidFill>
                  <a:schemeClr val="tx1">
                    <a:lumMod val="75000"/>
                    <a:lumOff val="25000"/>
                  </a:schemeClr>
                </a:solidFill>
                <a:latin typeface="Arial" panose="020B0604020202020204" pitchFamily="34" charset="0"/>
                <a:cs typeface="Arial" panose="020B0604020202020204" pitchFamily="34" charset="0"/>
              </a:rPr>
              <a:t>why</a:t>
            </a:r>
            <a:r>
              <a:rPr lang="en-US" sz="2600" b="1" dirty="0">
                <a:solidFill>
                  <a:schemeClr val="tx1">
                    <a:lumMod val="75000"/>
                    <a:lumOff val="25000"/>
                  </a:schemeClr>
                </a:solidFill>
                <a:latin typeface="Arial" panose="020B0604020202020204" pitchFamily="34" charset="0"/>
                <a:cs typeface="Arial" panose="020B0604020202020204" pitchFamily="34" charset="0"/>
              </a:rPr>
              <a:t> chemical abortion is potentially more traumatizing than surgical abortion.</a:t>
            </a:r>
          </a:p>
          <a:p>
            <a:pPr eaLnBrk="1" fontAlgn="auto" hangingPunct="1">
              <a:buClr>
                <a:schemeClr val="accent6">
                  <a:lumMod val="75000"/>
                </a:schemeClr>
              </a:buClr>
              <a:defRPr/>
            </a:pPr>
            <a:r>
              <a:rPr lang="en-US" sz="2600" b="1" dirty="0">
                <a:solidFill>
                  <a:schemeClr val="tx1">
                    <a:lumMod val="75000"/>
                    <a:lumOff val="25000"/>
                  </a:schemeClr>
                </a:solidFill>
                <a:latin typeface="Arial" panose="020B0604020202020204" pitchFamily="34" charset="0"/>
                <a:cs typeface="Arial" panose="020B0604020202020204" pitchFamily="34" charset="0"/>
              </a:rPr>
              <a:t>  3) Look at the published research related to chemical abortion and mental health. </a:t>
            </a:r>
          </a:p>
          <a:p>
            <a:pPr eaLnBrk="1" fontAlgn="auto" hangingPunct="1">
              <a:buClr>
                <a:schemeClr val="accent6">
                  <a:lumMod val="75000"/>
                </a:schemeClr>
              </a:buClr>
              <a:defRPr/>
            </a:pPr>
            <a:endParaRPr lang="en-US" sz="2600" dirty="0">
              <a:solidFill>
                <a:schemeClr val="tx1">
                  <a:lumMod val="75000"/>
                  <a:lumOff val="25000"/>
                </a:schemeClr>
              </a:solidFill>
              <a:latin typeface="Arial" panose="020B0604020202020204" pitchFamily="34" charset="0"/>
              <a:cs typeface="Arial" panose="020B0604020202020204" pitchFamily="34" charset="0"/>
            </a:endParaRPr>
          </a:p>
          <a:p>
            <a:pPr eaLnBrk="1" fontAlgn="auto" hangingPunct="1">
              <a:buClr>
                <a:schemeClr val="accent6">
                  <a:lumMod val="75000"/>
                </a:schemeClr>
              </a:buClr>
              <a:defRP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eaLnBrk="1" fontAlgn="auto" hangingPunct="1">
              <a:buClr>
                <a:schemeClr val="accent6">
                  <a:lumMod val="75000"/>
                </a:schemeClr>
              </a:buClr>
              <a:defRPr/>
            </a:pPr>
            <a:endParaRPr lang="en-US" dirty="0">
              <a:solidFill>
                <a:schemeClr val="tx1">
                  <a:lumMod val="75000"/>
                  <a:lumOff val="25000"/>
                </a:schemeClr>
              </a:solidFill>
            </a:endParaRPr>
          </a:p>
        </p:txBody>
      </p:sp>
      <p:pic>
        <p:nvPicPr>
          <p:cNvPr id="7" name="Content Placeholder 6" descr="A person holding a pill and a glass of water&#10;&#10;Description automatically generated">
            <a:extLst>
              <a:ext uri="{FF2B5EF4-FFF2-40B4-BE49-F238E27FC236}">
                <a16:creationId xmlns:a16="http://schemas.microsoft.com/office/drawing/2014/main" id="{1FB7FB53-4A7A-79A7-8F1A-D25F8CD9DD6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1600" y="2286000"/>
            <a:ext cx="3657600" cy="2438400"/>
          </a:xfrm>
        </p:spPr>
      </p:pic>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1220"/>
            <a:ext cx="4572000" cy="1400200"/>
          </a:xfrm>
        </p:spPr>
        <p:txBody>
          <a:bodyPr>
            <a:normAutofit/>
          </a:bodyPr>
          <a:lstStyle/>
          <a:p>
            <a:pPr marL="0" indent="0" algn="ctr" eaLnBrk="1" fontAlgn="auto" hangingPunct="1">
              <a:spcAft>
                <a:spcPts val="0"/>
              </a:spcAft>
              <a:buClr>
                <a:schemeClr val="accent6">
                  <a:lumMod val="75000"/>
                </a:schemeClr>
              </a:buClr>
              <a:buFont typeface="Georgia" pitchFamily="18" charset="0"/>
              <a:buNone/>
              <a:defRPr/>
            </a:pPr>
            <a:r>
              <a:rPr lang="en-US" sz="2400" b="1" i="1" dirty="0"/>
              <a:t>Reasons Women Cite for Choosing Chemical over Surgical Abortion</a:t>
            </a:r>
          </a:p>
        </p:txBody>
      </p:sp>
      <p:pic>
        <p:nvPicPr>
          <p:cNvPr id="6" name="Content Placeholder 5" descr="A person taking a pill&#10;&#10;Description automatically generated">
            <a:extLst>
              <a:ext uri="{FF2B5EF4-FFF2-40B4-BE49-F238E27FC236}">
                <a16:creationId xmlns:a16="http://schemas.microsoft.com/office/drawing/2014/main" id="{DD6A0883-FD3E-5E5E-4F10-20760124B1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43600" y="1905000"/>
            <a:ext cx="2278063" cy="3417094"/>
          </a:xfrm>
        </p:spPr>
      </p:pic>
      <p:sp>
        <p:nvSpPr>
          <p:cNvPr id="4" name="Text Placeholder 3"/>
          <p:cNvSpPr>
            <a:spLocks noGrp="1"/>
          </p:cNvSpPr>
          <p:nvPr>
            <p:ph type="body" sz="half" idx="2"/>
          </p:nvPr>
        </p:nvSpPr>
        <p:spPr>
          <a:xfrm>
            <a:off x="1219200" y="1676400"/>
            <a:ext cx="3962400" cy="4419600"/>
          </a:xfrm>
        </p:spPr>
        <p:txBody>
          <a:bodyPr rtlCol="0">
            <a:normAutofit fontScale="92500" lnSpcReduction="10000"/>
          </a:bodyPr>
          <a:lstStyle/>
          <a:p>
            <a:pPr marL="285750" indent="-28575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Belief that it </a:t>
            </a:r>
            <a:r>
              <a:rPr lang="en-US" sz="2400" dirty="0">
                <a:latin typeface="Arial" panose="020B0604020202020204" pitchFamily="34" charset="0"/>
                <a:cs typeface="Arial" panose="020B0604020202020204" pitchFamily="34" charset="0"/>
              </a:rPr>
              <a:t>i</a:t>
            </a:r>
            <a:r>
              <a:rPr lang="en-US" sz="2400" dirty="0">
                <a:solidFill>
                  <a:schemeClr val="tx1">
                    <a:lumMod val="75000"/>
                    <a:lumOff val="25000"/>
                  </a:schemeClr>
                </a:solidFill>
                <a:latin typeface="Arial" panose="020B0604020202020204" pitchFamily="34" charset="0"/>
                <a:cs typeface="Arial" panose="020B0604020202020204" pitchFamily="34" charset="0"/>
              </a:rPr>
              <a:t>s safer, “more natural”...akin to menstruation.</a:t>
            </a:r>
          </a:p>
          <a:p>
            <a:pPr marL="285750" indent="-28575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No surgery and/or anesthesia.</a:t>
            </a:r>
          </a:p>
          <a:p>
            <a:pPr marL="285750" indent="-28575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One or both drugs may be taken at home.</a:t>
            </a:r>
          </a:p>
          <a:p>
            <a:pPr marL="285750" indent="-28575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Belief that it is easier and simpler.</a:t>
            </a:r>
          </a:p>
          <a:p>
            <a:pPr marL="285750" indent="-28575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Feeling of being more in control.</a:t>
            </a:r>
          </a:p>
          <a:p>
            <a:pPr marL="285750" indent="-28575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Increased privacy.</a:t>
            </a:r>
          </a:p>
          <a:p>
            <a:pPr eaLnBrk="1" fontAlgn="auto" hangingPunct="1">
              <a:buClr>
                <a:schemeClr val="accent6">
                  <a:lumMod val="75000"/>
                </a:schemeClr>
              </a:buClr>
              <a:defRPr/>
            </a:pPr>
            <a:endParaRPr lang="en-US" dirty="0">
              <a:solidFill>
                <a:schemeClr val="tx1">
                  <a:lumMod val="75000"/>
                  <a:lumOff val="25000"/>
                </a:schemeClr>
              </a:solidFill>
            </a:endParaRPr>
          </a:p>
        </p:txBody>
      </p:sp>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162800" cy="1410893"/>
          </a:xfrm>
        </p:spPr>
        <p:txBody>
          <a:bodyPr>
            <a:normAutofit fontScale="90000"/>
          </a:bodyPr>
          <a:lstStyle/>
          <a:p>
            <a:pPr marL="0" indent="0" eaLnBrk="1" fontAlgn="auto" hangingPunct="1">
              <a:spcAft>
                <a:spcPts val="0"/>
              </a:spcAft>
              <a:buClr>
                <a:schemeClr val="accent6">
                  <a:lumMod val="75000"/>
                </a:schemeClr>
              </a:buClr>
              <a:buFont typeface="Georgia" pitchFamily="18" charset="0"/>
              <a:buNone/>
              <a:defRPr/>
            </a:pPr>
            <a:br>
              <a:rPr lang="en-US" sz="2400" dirty="0"/>
            </a:br>
            <a:br>
              <a:rPr lang="en-US" sz="2400" dirty="0"/>
            </a:br>
            <a:br>
              <a:rPr lang="en-US" sz="2400" dirty="0"/>
            </a:br>
            <a:r>
              <a:rPr lang="en-US" sz="2400" b="1" dirty="0">
                <a:latin typeface="Arial" panose="020B0604020202020204" pitchFamily="34" charset="0"/>
                <a:cs typeface="Arial" panose="020B0604020202020204" pitchFamily="34" charset="0"/>
              </a:rPr>
              <a:t>Lowenstein and colleagues (2006) found that compared to women choosing surgical abortion, those choosing chemical abortion were more fragile psychologically:  </a:t>
            </a:r>
          </a:p>
        </p:txBody>
      </p:sp>
      <p:sp>
        <p:nvSpPr>
          <p:cNvPr id="4" name="Text Placeholder 3"/>
          <p:cNvSpPr>
            <a:spLocks noGrp="1"/>
          </p:cNvSpPr>
          <p:nvPr>
            <p:ph type="body" sz="half" idx="2"/>
          </p:nvPr>
        </p:nvSpPr>
        <p:spPr>
          <a:xfrm>
            <a:off x="762000" y="2133600"/>
            <a:ext cx="3505200" cy="3390506"/>
          </a:xfrm>
        </p:spPr>
        <p:txBody>
          <a:bodyPr rtlCol="0">
            <a:normAutofit fontScale="92500"/>
          </a:bodyPr>
          <a:lstStyle/>
          <a:p>
            <a:pPr marL="342900" indent="-34290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Higher obsessive-compulsive symptoms.</a:t>
            </a:r>
          </a:p>
          <a:p>
            <a:pPr marL="342900" indent="-34290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Higher levels of guilt.</a:t>
            </a:r>
          </a:p>
          <a:p>
            <a:pPr marL="342900" indent="-34290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Higher interpersonal sensitivity scores.</a:t>
            </a:r>
          </a:p>
          <a:p>
            <a:pPr marL="342900" indent="-34290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More paranoid ideation.</a:t>
            </a:r>
          </a:p>
          <a:p>
            <a:pPr marL="342900" indent="-342900" eaLnBrk="1" fontAlgn="auto" hangingPunct="1">
              <a:buClr>
                <a:schemeClr val="accent6">
                  <a:lumMod val="75000"/>
                </a:schemeClr>
              </a:buClr>
              <a:buFont typeface="Arial" pitchFamily="34" charset="0"/>
              <a:buChar char="•"/>
              <a:defRPr/>
            </a:pPr>
            <a:r>
              <a:rPr lang="en-US" sz="2400" dirty="0">
                <a:solidFill>
                  <a:schemeClr val="tx1">
                    <a:lumMod val="75000"/>
                    <a:lumOff val="25000"/>
                  </a:schemeClr>
                </a:solidFill>
                <a:latin typeface="Arial" panose="020B0604020202020204" pitchFamily="34" charset="0"/>
                <a:cs typeface="Arial" panose="020B0604020202020204" pitchFamily="34" charset="0"/>
              </a:rPr>
              <a:t>More general psychiatric symptoms.</a:t>
            </a:r>
          </a:p>
          <a:p>
            <a:pPr eaLnBrk="1" fontAlgn="auto" hangingPunct="1">
              <a:buClr>
                <a:schemeClr val="accent6">
                  <a:lumMod val="75000"/>
                </a:schemeClr>
              </a:buClr>
              <a:defRPr/>
            </a:pPr>
            <a:endParaRPr lang="en-US" dirty="0">
              <a:solidFill>
                <a:schemeClr val="tx1">
                  <a:lumMod val="75000"/>
                  <a:lumOff val="25000"/>
                </a:schemeClr>
              </a:solidFill>
            </a:endParaRPr>
          </a:p>
          <a:p>
            <a:pPr eaLnBrk="1" fontAlgn="auto" hangingPunct="1">
              <a:buClr>
                <a:schemeClr val="accent6">
                  <a:lumMod val="75000"/>
                </a:schemeClr>
              </a:buClr>
              <a:defRPr/>
            </a:pPr>
            <a:endParaRPr lang="en-US" dirty="0">
              <a:solidFill>
                <a:schemeClr val="tx1">
                  <a:lumMod val="75000"/>
                  <a:lumOff val="25000"/>
                </a:schemeClr>
              </a:solidFill>
            </a:endParaRPr>
          </a:p>
          <a:p>
            <a:pPr eaLnBrk="1" fontAlgn="auto" hangingPunct="1">
              <a:buClr>
                <a:schemeClr val="accent6">
                  <a:lumMod val="75000"/>
                </a:schemeClr>
              </a:buClr>
              <a:defRPr/>
            </a:pPr>
            <a:endParaRPr lang="en-US" dirty="0">
              <a:solidFill>
                <a:schemeClr val="tx1">
                  <a:lumMod val="75000"/>
                  <a:lumOff val="25000"/>
                </a:schemeClr>
              </a:solidFill>
            </a:endParaRPr>
          </a:p>
          <a:p>
            <a:pPr eaLnBrk="1" fontAlgn="auto" hangingPunct="1">
              <a:buClr>
                <a:schemeClr val="accent6">
                  <a:lumMod val="75000"/>
                </a:schemeClr>
              </a:buClr>
              <a:defRPr/>
            </a:pPr>
            <a:endParaRPr lang="en-US" dirty="0">
              <a:solidFill>
                <a:schemeClr val="tx1">
                  <a:lumMod val="75000"/>
                  <a:lumOff val="25000"/>
                </a:schemeClr>
              </a:solidFill>
            </a:endParaRPr>
          </a:p>
        </p:txBody>
      </p:sp>
      <p:pic>
        <p:nvPicPr>
          <p:cNvPr id="10" name="Content Placeholder 9" descr="A close up of a person's eye&#10;&#10;Description automatically generated">
            <a:extLst>
              <a:ext uri="{FF2B5EF4-FFF2-40B4-BE49-F238E27FC236}">
                <a16:creationId xmlns:a16="http://schemas.microsoft.com/office/drawing/2014/main" id="{5013FE70-5A14-A4FF-300C-88A07C73AF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35903" y="2186027"/>
            <a:ext cx="3310506" cy="4138574"/>
          </a:xfrm>
        </p:spPr>
      </p:pic>
    </p:spTree>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shadeToTitle="1">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71600" y="457200"/>
            <a:ext cx="7162800" cy="1447800"/>
          </a:xfrm>
        </p:spPr>
        <p:txBody>
          <a:bodyPr>
            <a:normAutofit/>
          </a:bodyPr>
          <a:lstStyle/>
          <a:p>
            <a:pPr marL="182880" indent="0" algn="ctr" eaLnBrk="1" fontAlgn="auto" hangingPunct="1">
              <a:spcAft>
                <a:spcPts val="0"/>
              </a:spcAft>
              <a:buClr>
                <a:schemeClr val="accent6">
                  <a:lumMod val="75000"/>
                </a:schemeClr>
              </a:buClr>
              <a:buFont typeface="Georgia" pitchFamily="18" charset="0"/>
              <a:buNone/>
              <a:defRPr/>
            </a:pPr>
            <a:r>
              <a:rPr lang="en-US" sz="2800" b="1" dirty="0">
                <a:latin typeface="Arial" panose="020B0604020202020204" pitchFamily="34" charset="0"/>
                <a:cs typeface="Arial" panose="020B0604020202020204" pitchFamily="34" charset="0"/>
              </a:rPr>
              <a:t>Women’s Pre-Abortion Concerns Expressed in Studies of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Chemical Abortion</a:t>
            </a:r>
          </a:p>
        </p:txBody>
      </p:sp>
      <p:sp>
        <p:nvSpPr>
          <p:cNvPr id="22530" name="Subtitle 1"/>
          <p:cNvSpPr>
            <a:spLocks noGrp="1"/>
          </p:cNvSpPr>
          <p:nvPr>
            <p:ph sz="half" idx="1"/>
          </p:nvPr>
        </p:nvSpPr>
        <p:spPr>
          <a:xfrm>
            <a:off x="457200" y="1600200"/>
            <a:ext cx="4682747" cy="4303903"/>
          </a:xfrm>
        </p:spPr>
        <p:txBody>
          <a:bodyPr>
            <a:normAutofit lnSpcReduction="10000"/>
          </a:bodyPr>
          <a:lstStyle/>
          <a:p>
            <a:pPr marL="46037" indent="0" eaLnBrk="1" hangingPunct="1">
              <a:buNone/>
            </a:pPr>
            <a:endParaRPr lang="en-US" sz="2800" b="1" dirty="0">
              <a:latin typeface="+mj-lt"/>
            </a:endParaRPr>
          </a:p>
          <a:p>
            <a:pPr marL="0" indent="0" eaLnBrk="1" hangingPunct="1">
              <a:buNone/>
            </a:pPr>
            <a:r>
              <a:rPr lang="en-US" sz="2600" b="1"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Efficacy of the procedure</a:t>
            </a:r>
            <a:r>
              <a:rPr lang="en-US" sz="2600" i="1" dirty="0">
                <a:latin typeface="Arial" panose="020B0604020202020204" pitchFamily="34" charset="0"/>
                <a:cs typeface="Arial" panose="020B0604020202020204" pitchFamily="34" charset="0"/>
              </a:rPr>
              <a:t>…will it really work?</a:t>
            </a:r>
            <a:endParaRPr lang="en-US" sz="2600" dirty="0">
              <a:latin typeface="Arial" panose="020B0604020202020204" pitchFamily="34" charset="0"/>
              <a:cs typeface="Arial" panose="020B0604020202020204" pitchFamily="34" charset="0"/>
            </a:endParaRPr>
          </a:p>
          <a:p>
            <a:pPr marL="0" indent="0" eaLnBrk="1" hangingPunct="1">
              <a:buNone/>
            </a:pPr>
            <a:endParaRPr lang="en-US" sz="2600" dirty="0">
              <a:latin typeface="Arial" panose="020B0604020202020204" pitchFamily="34" charset="0"/>
              <a:cs typeface="Arial" panose="020B0604020202020204" pitchFamily="34" charset="0"/>
            </a:endParaRPr>
          </a:p>
          <a:p>
            <a:pPr marL="0" indent="0" eaLnBrk="1" hangingPunct="1">
              <a:buNone/>
            </a:pPr>
            <a:r>
              <a:rPr lang="en-US" sz="2600" dirty="0">
                <a:latin typeface="Arial" panose="020B0604020202020204" pitchFamily="34" charset="0"/>
                <a:cs typeface="Arial" panose="020B0604020202020204" pitchFamily="34" charset="0"/>
              </a:rPr>
              <a:t>- The level of pain involved.</a:t>
            </a:r>
          </a:p>
          <a:p>
            <a:pPr marL="0" indent="0" eaLnBrk="1" hangingPunct="1">
              <a:buNone/>
            </a:pPr>
            <a:endParaRPr lang="en-US" sz="2600" dirty="0">
              <a:latin typeface="Arial" panose="020B0604020202020204" pitchFamily="34" charset="0"/>
              <a:cs typeface="Arial" panose="020B0604020202020204" pitchFamily="34" charset="0"/>
            </a:endParaRPr>
          </a:p>
          <a:p>
            <a:pPr marL="0" indent="0" eaLnBrk="1" hangingPunct="1">
              <a:buNone/>
            </a:pPr>
            <a:r>
              <a:rPr lang="en-US" sz="2600" dirty="0">
                <a:latin typeface="Arial" panose="020B0604020202020204" pitchFamily="34" charset="0"/>
                <a:cs typeface="Arial" panose="020B0604020202020204" pitchFamily="34" charset="0"/>
              </a:rPr>
              <a:t>- Long-term detrimental health effects, particularly with regard to future planned pregnancies.</a:t>
            </a:r>
          </a:p>
        </p:txBody>
      </p:sp>
      <p:pic>
        <p:nvPicPr>
          <p:cNvPr id="6" name="Content Placeholder 5" descr="A person sleeping on a couch&#10;&#10;Description automatically generated">
            <a:extLst>
              <a:ext uri="{FF2B5EF4-FFF2-40B4-BE49-F238E27FC236}">
                <a16:creationId xmlns:a16="http://schemas.microsoft.com/office/drawing/2014/main" id="{C35DBE4D-8494-8CAF-FB73-95B72D6865D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39947" y="2209800"/>
            <a:ext cx="3714748" cy="2476498"/>
          </a:xfrm>
        </p:spPr>
      </p:pic>
    </p:spTree>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lumMod val="85000"/>
          </a:schemeClr>
        </a:solidFill>
        <a:effectLst/>
      </p:bgPr>
    </p:bg>
    <p:spTree>
      <p:nvGrpSpPr>
        <p:cNvPr id="1" name=""/>
        <p:cNvGrpSpPr/>
        <p:nvPr/>
      </p:nvGrpSpPr>
      <p:grpSpPr>
        <a:xfrm>
          <a:off x="0" y="0"/>
          <a:ext cx="0" cy="0"/>
          <a:chOff x="0" y="0"/>
          <a:chExt cx="0" cy="0"/>
        </a:xfrm>
      </p:grpSpPr>
      <p:sp>
        <p:nvSpPr>
          <p:cNvPr id="23554" name="Rectangle 4"/>
          <p:cNvSpPr>
            <a:spLocks noGrp="1"/>
          </p:cNvSpPr>
          <p:nvPr>
            <p:ph type="title"/>
          </p:nvPr>
        </p:nvSpPr>
        <p:spPr bwMode="auto">
          <a:xfrm>
            <a:off x="457200" y="381000"/>
            <a:ext cx="83058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en-US" sz="2800" dirty="0">
                <a:solidFill>
                  <a:schemeClr val="tx1"/>
                </a:solidFill>
                <a:effectLst/>
                <a:latin typeface="Arial" panose="020B0604020202020204" pitchFamily="34" charset="0"/>
                <a:cs typeface="Arial" panose="020B0604020202020204" pitchFamily="34" charset="0"/>
              </a:rPr>
              <a:t>	Reasons to Expect More Psychological  Trauma with Chemical Abortion </a:t>
            </a:r>
            <a:br>
              <a:rPr lang="en-US" sz="2800" dirty="0">
                <a:solidFill>
                  <a:schemeClr val="tx1"/>
                </a:solidFill>
                <a:effectLst/>
                <a:latin typeface="Arial" panose="020B0604020202020204" pitchFamily="34" charset="0"/>
                <a:cs typeface="Arial" panose="020B0604020202020204" pitchFamily="34" charset="0"/>
              </a:rPr>
            </a:br>
            <a:r>
              <a:rPr lang="en-US" sz="2800" dirty="0">
                <a:solidFill>
                  <a:schemeClr val="tx1"/>
                </a:solidFill>
                <a:effectLst/>
                <a:latin typeface="Arial" panose="020B0604020202020204" pitchFamily="34" charset="0"/>
                <a:cs typeface="Arial" panose="020B0604020202020204" pitchFamily="34" charset="0"/>
              </a:rPr>
              <a:t>Compared to Surgical</a:t>
            </a:r>
          </a:p>
        </p:txBody>
      </p:sp>
      <p:sp>
        <p:nvSpPr>
          <p:cNvPr id="23555" name="Subtitle 7"/>
          <p:cNvSpPr>
            <a:spLocks noGrp="1"/>
          </p:cNvSpPr>
          <p:nvPr>
            <p:ph sz="quarter" idx="13"/>
          </p:nvPr>
        </p:nvSpPr>
        <p:spPr>
          <a:xfrm>
            <a:off x="457200" y="1981200"/>
            <a:ext cx="4267200" cy="3733800"/>
          </a:xfrm>
        </p:spPr>
        <p:txBody>
          <a:bodyPr/>
          <a:lstStyle/>
          <a:p>
            <a:pPr marL="342900" indent="-342900" eaLnBrk="1" hangingPunct="1">
              <a:lnSpc>
                <a:spcPct val="80000"/>
              </a:lnSpc>
              <a:buFont typeface="Arial" charset="0"/>
              <a:buChar char="•"/>
            </a:pPr>
            <a:endParaRPr lang="en-US" sz="600" dirty="0">
              <a:latin typeface="Arial" panose="020B0604020202020204" pitchFamily="34" charset="0"/>
              <a:cs typeface="Arial" panose="020B0604020202020204" pitchFamily="34" charset="0"/>
            </a:endParaRPr>
          </a:p>
          <a:p>
            <a:pPr marL="0" indent="0" eaLnBrk="1" hangingPunct="1">
              <a:lnSpc>
                <a:spcPct val="80000"/>
              </a:lnSpc>
              <a:buNone/>
            </a:pPr>
            <a:r>
              <a:rPr lang="en-US" sz="2800" dirty="0">
                <a:latin typeface="Arial" panose="020B0604020202020204" pitchFamily="34" charset="0"/>
                <a:cs typeface="Arial" panose="020B0604020202020204" pitchFamily="34" charset="0"/>
              </a:rPr>
              <a:t>1. The participatory role of the woman</a:t>
            </a:r>
            <a:r>
              <a:rPr lang="en-US" sz="2800" i="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woman is directly responsible for the abortion, and this may exacerbate guilt and other negative self- directed thoughts and feelings.</a:t>
            </a:r>
          </a:p>
          <a:p>
            <a:pPr marL="342900" indent="-342900" eaLnBrk="1" hangingPunct="1">
              <a:lnSpc>
                <a:spcPct val="80000"/>
              </a:lnSpc>
            </a:pPr>
            <a:endParaRPr lang="en-US" sz="2800" dirty="0">
              <a:latin typeface="Arial" panose="020B0604020202020204" pitchFamily="34" charset="0"/>
              <a:cs typeface="Arial" panose="020B0604020202020204" pitchFamily="34" charset="0"/>
            </a:endParaRPr>
          </a:p>
          <a:p>
            <a:pPr marL="342900" indent="-342900" eaLnBrk="1" hangingPunct="1">
              <a:lnSpc>
                <a:spcPct val="80000"/>
              </a:lnSpc>
              <a:buFont typeface="Arial" charset="0"/>
              <a:buChar char="•"/>
            </a:pPr>
            <a:endParaRPr lang="en-US" sz="2000" dirty="0">
              <a:latin typeface="Arial" panose="020B0604020202020204" pitchFamily="34" charset="0"/>
              <a:cs typeface="Arial" panose="020B0604020202020204" pitchFamily="34" charset="0"/>
            </a:endParaRPr>
          </a:p>
        </p:txBody>
      </p:sp>
      <p:pic>
        <p:nvPicPr>
          <p:cNvPr id="5" name="Content Placeholder 4" descr="A person looking out of a window&#10;&#10;Description automatically generated">
            <a:extLst>
              <a:ext uri="{FF2B5EF4-FFF2-40B4-BE49-F238E27FC236}">
                <a16:creationId xmlns:a16="http://schemas.microsoft.com/office/drawing/2014/main" id="{885E0440-A0C9-85F4-0E38-123B76E97462}"/>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876800" y="2265361"/>
            <a:ext cx="3318193" cy="4380367"/>
          </a:xfrm>
        </p:spPr>
      </p:pic>
    </p:spTree>
    <p:extLst>
      <p:ext uri="{BB962C8B-B14F-4D97-AF65-F5344CB8AC3E}">
        <p14:creationId xmlns:p14="http://schemas.microsoft.com/office/powerpoint/2010/main" val="3795488971"/>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219200"/>
          </a:xfrm>
        </p:spPr>
        <p:txBody>
          <a:bodyPr/>
          <a:lstStyle/>
          <a:p>
            <a:pPr marL="0" indent="0" algn="ctr">
              <a:buNone/>
            </a:pPr>
            <a:r>
              <a:rPr lang="en-US" sz="2800" dirty="0">
                <a:solidFill>
                  <a:schemeClr val="tx1"/>
                </a:solidFill>
                <a:effectLst/>
                <a:latin typeface="Arial" panose="020B0604020202020204" pitchFamily="34" charset="0"/>
                <a:cs typeface="Arial" panose="020B0604020202020204" pitchFamily="34" charset="0"/>
              </a:rPr>
              <a:t>Reasons to Expect More Psychological  Trauma with Chemical Abortion Compared to Surgical</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304800" y="2438400"/>
            <a:ext cx="4876800" cy="3657600"/>
          </a:xfrm>
        </p:spPr>
        <p:txBody>
          <a:bodyPr/>
          <a:lstStyle/>
          <a:p>
            <a:pPr marL="46037" indent="0">
              <a:buNone/>
            </a:pPr>
            <a:r>
              <a:rPr lang="en-US" sz="2800" i="1"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Chemical abortion requires the woman to be more alert and involved during the process, making it impossible for her to distance psychologically from what is happening.</a:t>
            </a:r>
          </a:p>
          <a:p>
            <a:endParaRPr lang="en-US" sz="2800" dirty="0">
              <a:latin typeface="+mj-lt"/>
            </a:endParaRPr>
          </a:p>
        </p:txBody>
      </p:sp>
      <p:pic>
        <p:nvPicPr>
          <p:cNvPr id="10" name="Content Placeholder 9" descr="A person with blonde hair&#10;&#10;Description automatically generated">
            <a:extLst>
              <a:ext uri="{FF2B5EF4-FFF2-40B4-BE49-F238E27FC236}">
                <a16:creationId xmlns:a16="http://schemas.microsoft.com/office/drawing/2014/main" id="{7A4DB470-87F9-FE33-1BE9-C196F613AA2A}"/>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410200" y="2286000"/>
            <a:ext cx="3346450" cy="3354716"/>
          </a:xfrm>
        </p:spPr>
      </p:pic>
    </p:spTree>
    <p:extLst>
      <p:ext uri="{BB962C8B-B14F-4D97-AF65-F5344CB8AC3E}">
        <p14:creationId xmlns:p14="http://schemas.microsoft.com/office/powerpoint/2010/main" val="3697421617"/>
      </p:ext>
    </p:extLst>
  </p:cSld>
  <p:clrMapOvr>
    <a:masterClrMapping/>
  </p:clrMapOvr>
  <p:transition spd="slow">
    <p:wipe dir="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lipstrea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4_Slipstream">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2113</TotalTime>
  <Words>2154</Words>
  <Application>Microsoft Macintosh PowerPoint</Application>
  <PresentationFormat>On-screen Show (4:3)</PresentationFormat>
  <Paragraphs>125</Paragraphs>
  <Slides>29</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29</vt:i4>
      </vt:variant>
    </vt:vector>
  </HeadingPairs>
  <TitlesOfParts>
    <vt:vector size="46" baseType="lpstr">
      <vt:lpstr>Arial</vt:lpstr>
      <vt:lpstr>Ariel</vt:lpstr>
      <vt:lpstr>Baskerville Old Face</vt:lpstr>
      <vt:lpstr>Bookman Old Style</vt:lpstr>
      <vt:lpstr>Calibri</vt:lpstr>
      <vt:lpstr>Century Gothic</vt:lpstr>
      <vt:lpstr>Ethic New</vt:lpstr>
      <vt:lpstr>Garamond</vt:lpstr>
      <vt:lpstr>Georgia</vt:lpstr>
      <vt:lpstr>Gill Sans MT</vt:lpstr>
      <vt:lpstr>Times New Roman</vt:lpstr>
      <vt:lpstr>Wingdings</vt:lpstr>
      <vt:lpstr>Wingdings 3</vt:lpstr>
      <vt:lpstr>Edge</vt:lpstr>
      <vt:lpstr>5_Slipstream</vt:lpstr>
      <vt:lpstr>4_Slipstream</vt:lpstr>
      <vt:lpstr>Wisp</vt:lpstr>
      <vt:lpstr>PowerPoint Presentation</vt:lpstr>
      <vt:lpstr>Chemical Abortion: Psychological Risks  International Institute for Reproductive Loss Priscilla K. Coleman, PhD  </vt:lpstr>
      <vt:lpstr>Introduction</vt:lpstr>
      <vt:lpstr>Presentation Objectives</vt:lpstr>
      <vt:lpstr>Reasons Women Cite for Choosing Chemical over Surgical Abortion</vt:lpstr>
      <vt:lpstr>   Lowenstein and colleagues (2006) found that compared to women choosing surgical abortion, those choosing chemical abortion were more fragile psychologically:  </vt:lpstr>
      <vt:lpstr>Women’s Pre-Abortion Concerns Expressed in Studies of  Chemical Abortion</vt:lpstr>
      <vt:lpstr> Reasons to Expect More Psychological  Trauma with Chemical Abortion  Compared to Surgical</vt:lpstr>
      <vt:lpstr>Reasons to Expect More Psychological  Trauma with Chemical Abortion Compared to Surgical</vt:lpstr>
      <vt:lpstr>  Reasons to Expect More Psychological  Trauma with Chemical Abortion Compared to Surgical </vt:lpstr>
      <vt:lpstr> Reasons to Expect More Psychological  Trauma with Chemical Abortion Compared to Surgical  </vt:lpstr>
      <vt:lpstr>Reasons to Expect More Psychological Trauma with  Chemical Abortion  Compared to Surgical  </vt:lpstr>
      <vt:lpstr>As researchers Slade and   colleagues (1998) noted:    “One of the main differences    between these two methods of   termination is the consciousness and participation of the patient in the medical procedure in a process that involves blood, pain, and death.”  </vt:lpstr>
      <vt:lpstr>  Studies Indicating More Psychological Distress among Women Undergoing Chemical vs. Surgical Abortion</vt:lpstr>
      <vt:lpstr> </vt:lpstr>
      <vt:lpstr>PowerPoint Presentation</vt:lpstr>
      <vt:lpstr>PowerPoint Presentation</vt:lpstr>
      <vt:lpstr>Women’s Ambivalence with Chemical Abortion</vt:lpstr>
      <vt:lpstr> Women’s Dissatisfaction     </vt:lpstr>
      <vt:lpstr>Women’s Dissatisfaction</vt:lpstr>
      <vt:lpstr>PowerPoint Presentation</vt:lpstr>
      <vt:lpstr>Women’s Dissatisfaction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BGSU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Abortion: THE PSYHCOLOGICAL RISKS</dc:title>
  <dc:creator>Priscilla Kari Coleman</dc:creator>
  <cp:lastModifiedBy>Raquel Guzman</cp:lastModifiedBy>
  <cp:revision>169</cp:revision>
  <dcterms:created xsi:type="dcterms:W3CDTF">2011-02-19T03:28:13Z</dcterms:created>
  <dcterms:modified xsi:type="dcterms:W3CDTF">2025-11-19T01:18:10Z</dcterms:modified>
</cp:coreProperties>
</file>