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633" r:id="rId5"/>
    <p:sldId id="256" r:id="rId6"/>
    <p:sldId id="270" r:id="rId7"/>
    <p:sldId id="269" r:id="rId8"/>
    <p:sldId id="257" r:id="rId9"/>
    <p:sldId id="263" r:id="rId10"/>
    <p:sldId id="271" r:id="rId11"/>
    <p:sldId id="272" r:id="rId12"/>
    <p:sldId id="273" r:id="rId13"/>
    <p:sldId id="274" r:id="rId14"/>
    <p:sldId id="276" r:id="rId15"/>
    <p:sldId id="275" r:id="rId16"/>
    <p:sldId id="527" r:id="rId17"/>
    <p:sldId id="526" r:id="rId18"/>
    <p:sldId id="535" r:id="rId19"/>
    <p:sldId id="528" r:id="rId20"/>
    <p:sldId id="531" r:id="rId21"/>
    <p:sldId id="532" r:id="rId22"/>
    <p:sldId id="533"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4FF"/>
    <a:srgbClr val="0083E6"/>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94660"/>
  </p:normalViewPr>
  <p:slideViewPr>
    <p:cSldViewPr snapToGrid="0" showGuides="1">
      <p:cViewPr varScale="1">
        <p:scale>
          <a:sx n="128" d="100"/>
          <a:sy n="128" d="100"/>
        </p:scale>
        <p:origin x="560" y="17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11/18/25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11/18/25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C38D0-69CB-4F31-8091-78D7E189FD9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4468412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11/18/25</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11/18/25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11/18/25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11/18/25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11/18/25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11/18/25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11/18/25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11/18/25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11/18/25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11/18/25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11/18/25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11/18/25</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26911/the6thicph-FP.03.06" TargetMode="External"/><Relationship Id="rId2" Type="http://schemas.openxmlformats.org/officeDocument/2006/relationships/hyperlink" Target="https://doi.org/10.1080/07399332.2022.2090565"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pexels.com/photo/woman-standing-on-mountain-618464/"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takomabibelot/2044819979/"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2388595" y="1075189"/>
            <a:ext cx="7414810" cy="4251372"/>
          </a:xfrm>
          <a:custGeom>
            <a:avLst/>
            <a:gdLst/>
            <a:ahLst/>
            <a:cxnLst/>
            <a:rect l="l" t="t" r="r" b="b"/>
            <a:pathLst>
              <a:path w="11122215" h="6377058">
                <a:moveTo>
                  <a:pt x="0" y="0"/>
                </a:moveTo>
                <a:lnTo>
                  <a:pt x="11122216" y="0"/>
                </a:lnTo>
                <a:lnTo>
                  <a:pt x="11122216" y="6377058"/>
                </a:lnTo>
                <a:lnTo>
                  <a:pt x="0" y="6377058"/>
                </a:lnTo>
                <a:lnTo>
                  <a:pt x="0" y="0"/>
                </a:lnTo>
                <a:close/>
              </a:path>
            </a:pathLst>
          </a:custGeom>
          <a:blipFill>
            <a:blip r:embed="rId2"/>
            <a:stretch>
              <a:fillRect/>
            </a:stretch>
          </a:blipFill>
        </p:spPr>
        <p:txBody>
          <a:bodyPr/>
          <a:lstStyle/>
          <a:p>
            <a:endParaRPr lang="en-US" sz="1200"/>
          </a:p>
        </p:txBody>
      </p:sp>
    </p:spTree>
    <p:extLst>
      <p:ext uri="{BB962C8B-B14F-4D97-AF65-F5344CB8AC3E}">
        <p14:creationId xmlns:p14="http://schemas.microsoft.com/office/powerpoint/2010/main" val="328402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DCCA-4A3A-B7B2-6E3F-523D74AC193A}"/>
              </a:ext>
            </a:extLst>
          </p:cNvPr>
          <p:cNvSpPr>
            <a:spLocks noGrp="1"/>
          </p:cNvSpPr>
          <p:nvPr>
            <p:ph type="title"/>
          </p:nvPr>
        </p:nvSpPr>
        <p:spPr/>
        <p:txBody>
          <a:bodyPr/>
          <a:lstStyle/>
          <a:p>
            <a:r>
              <a:rPr lang="en-US" dirty="0"/>
              <a:t>Recently Published Large Scale Research Studies on the Association between Abortion and Mental Health</a:t>
            </a:r>
          </a:p>
        </p:txBody>
      </p:sp>
      <p:graphicFrame>
        <p:nvGraphicFramePr>
          <p:cNvPr id="5" name="Content Placeholder 4">
            <a:extLst>
              <a:ext uri="{FF2B5EF4-FFF2-40B4-BE49-F238E27FC236}">
                <a16:creationId xmlns:a16="http://schemas.microsoft.com/office/drawing/2014/main" id="{8252C358-2046-6966-2B5D-C336A13BCED1}"/>
              </a:ext>
            </a:extLst>
          </p:cNvPr>
          <p:cNvGraphicFramePr>
            <a:graphicFrameLocks noGrp="1"/>
          </p:cNvGraphicFramePr>
          <p:nvPr>
            <p:ph idx="1"/>
            <p:extLst>
              <p:ext uri="{D42A27DB-BD31-4B8C-83A1-F6EECF244321}">
                <p14:modId xmlns:p14="http://schemas.microsoft.com/office/powerpoint/2010/main" val="2731259782"/>
              </p:ext>
            </p:extLst>
          </p:nvPr>
        </p:nvGraphicFramePr>
        <p:xfrm>
          <a:off x="1104900" y="1488576"/>
          <a:ext cx="9908534" cy="5160967"/>
        </p:xfrm>
        <a:graphic>
          <a:graphicData uri="http://schemas.openxmlformats.org/drawingml/2006/table">
            <a:tbl>
              <a:tblPr firstRow="1" bandRow="1">
                <a:tableStyleId>{5C22544A-7EE6-4342-B048-85BDC9FD1C3A}</a:tableStyleId>
              </a:tblPr>
              <a:tblGrid>
                <a:gridCol w="4550171">
                  <a:extLst>
                    <a:ext uri="{9D8B030D-6E8A-4147-A177-3AD203B41FA5}">
                      <a16:colId xmlns:a16="http://schemas.microsoft.com/office/drawing/2014/main" val="3568304432"/>
                    </a:ext>
                  </a:extLst>
                </a:gridCol>
                <a:gridCol w="5358363">
                  <a:extLst>
                    <a:ext uri="{9D8B030D-6E8A-4147-A177-3AD203B41FA5}">
                      <a16:colId xmlns:a16="http://schemas.microsoft.com/office/drawing/2014/main" val="3656641518"/>
                    </a:ext>
                  </a:extLst>
                </a:gridCol>
              </a:tblGrid>
              <a:tr h="360209">
                <a:tc>
                  <a:txBody>
                    <a:bodyPr/>
                    <a:lstStyle/>
                    <a:p>
                      <a:r>
                        <a:rPr lang="en-US" dirty="0"/>
                        <a:t>STUDY</a:t>
                      </a:r>
                    </a:p>
                  </a:txBody>
                  <a:tcPr/>
                </a:tc>
                <a:tc>
                  <a:txBody>
                    <a:bodyPr/>
                    <a:lstStyle/>
                    <a:p>
                      <a:r>
                        <a:rPr lang="en-US" dirty="0"/>
                        <a:t>RESULTS</a:t>
                      </a:r>
                    </a:p>
                  </a:txBody>
                  <a:tcPr/>
                </a:tc>
                <a:extLst>
                  <a:ext uri="{0D108BD9-81ED-4DB2-BD59-A6C34878D82A}">
                    <a16:rowId xmlns:a16="http://schemas.microsoft.com/office/drawing/2014/main" val="217938296"/>
                  </a:ext>
                </a:extLst>
              </a:tr>
              <a:tr h="1552669">
                <a:tc>
                  <a:txBody>
                    <a:bodyPr/>
                    <a:lstStyle/>
                    <a:p>
                      <a:pPr marL="0" marR="0">
                        <a:lnSpc>
                          <a:spcPct val="107000"/>
                        </a:lnSpc>
                        <a:spcBef>
                          <a:spcPts val="0"/>
                        </a:spcBef>
                        <a:spcAft>
                          <a:spcPts val="6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McCarthy, F. P., Moss-Morris, R.,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Khashan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 S., et al. (2015). Previous pregnancy loss has an adverse impact on distress and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behaviour</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in subsequent pregnancy. BJOG: An International Journal of Obstetrics and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Gynaecology</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122(13), 1757–1764.</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Pregnant women with one prior abortion had elevated stress (adjusted mean difference=0.65) and depression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aOR</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=1.25) at 15 weeks of gestation. Women with two prior abortions had increased perceived stress (adjusted mean difference=1.43) and depression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aOR</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=1.67).</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3307552"/>
                  </a:ext>
                </a:extLst>
              </a:tr>
              <a:tr h="1291747">
                <a:tc>
                  <a:txBody>
                    <a:bodyPr/>
                    <a:lstStyle/>
                    <a:p>
                      <a:pPr marL="0" marR="0">
                        <a:lnSpc>
                          <a:spcPct val="107000"/>
                        </a:lnSpc>
                        <a:spcBef>
                          <a:spcPts val="0"/>
                        </a:spcBef>
                        <a:spcAft>
                          <a:spcPts val="600"/>
                        </a:spcAft>
                      </a:pP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Sullins</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D. P. (2016). Abortion, substance abuse and mental health in early adulthood: Thirteen-year longitudinal evidence from the United States. SAGE Open Medicine, 4.</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U.S. sample, with extensive controls. Abortion was associated with increased overall risk of mental health disorders (OR:1.45).  Population Attributable Risk analysis showed 8.7% of the prevalence of mental disorders was attributable to abortion.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8326136"/>
                  </a:ext>
                </a:extLst>
              </a:tr>
              <a:tr h="1950791">
                <a:tc>
                  <a:txBody>
                    <a:bodyPr/>
                    <a:lstStyle/>
                    <a:p>
                      <a:pPr marL="0" marR="0">
                        <a:lnSpc>
                          <a:spcPct val="107000"/>
                        </a:lnSpc>
                        <a:spcBef>
                          <a:spcPts val="0"/>
                        </a:spcBef>
                        <a:spcAft>
                          <a:spcPts val="6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Wie, J. H., Nam, S. K., Ko, H. S., et al. (2019). The association between abortion experience and postmenopausal suicidal ideation and mental health: Results from the 5th Korean National Health and Nutrition Examination Survey (KNHANES V). Taiwanese Journal of Obstetrics &amp; Gynecology, 58(1), 153–158.</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After adjusting for controls, women who had three abortions had elevated risk for suicidal ideation (OR: 1.510). This level of risk was significant even after controlling for depression (OR: 1.391). Risk of depressive mood in daily life was likewise elevated with more abortions even after controlling for depression (OR: 1.657).</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944465"/>
                  </a:ext>
                </a:extLst>
              </a:tr>
            </a:tbl>
          </a:graphicData>
        </a:graphic>
      </p:graphicFrame>
    </p:spTree>
    <p:extLst>
      <p:ext uri="{BB962C8B-B14F-4D97-AF65-F5344CB8AC3E}">
        <p14:creationId xmlns:p14="http://schemas.microsoft.com/office/powerpoint/2010/main" val="226086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D0B1-9975-465D-4DB1-0BC8046FA8FE}"/>
              </a:ext>
            </a:extLst>
          </p:cNvPr>
          <p:cNvSpPr>
            <a:spLocks noGrp="1"/>
          </p:cNvSpPr>
          <p:nvPr>
            <p:ph type="title"/>
          </p:nvPr>
        </p:nvSpPr>
        <p:spPr/>
        <p:txBody>
          <a:bodyPr/>
          <a:lstStyle/>
          <a:p>
            <a:pPr algn="ctr"/>
            <a:r>
              <a:rPr lang="en-US" dirty="0">
                <a:solidFill>
                  <a:schemeClr val="bg1"/>
                </a:solidFill>
              </a:rPr>
              <a:t>Abortion and Mental Health Literature Reviews </a:t>
            </a:r>
          </a:p>
        </p:txBody>
      </p:sp>
      <p:sp>
        <p:nvSpPr>
          <p:cNvPr id="3" name="Text Placeholder 2">
            <a:extLst>
              <a:ext uri="{FF2B5EF4-FFF2-40B4-BE49-F238E27FC236}">
                <a16:creationId xmlns:a16="http://schemas.microsoft.com/office/drawing/2014/main" id="{DB54C501-F918-812F-426D-C59B1B3E062A}"/>
              </a:ext>
            </a:extLst>
          </p:cNvPr>
          <p:cNvSpPr>
            <a:spLocks noGrp="1"/>
          </p:cNvSpPr>
          <p:nvPr>
            <p:ph type="body" sz="half" idx="2"/>
          </p:nvPr>
        </p:nvSpPr>
        <p:spPr>
          <a:xfrm>
            <a:off x="1104900" y="1634246"/>
            <a:ext cx="5120802" cy="4537953"/>
          </a:xfrm>
        </p:spPr>
        <p:txBody>
          <a:bodyPr/>
          <a:lstStyle/>
          <a:p>
            <a:pPr marL="342900" indent="-342900">
              <a:buFont typeface="Wingdings" panose="05000000000000000000" pitchFamily="2" charset="2"/>
              <a:buChar char="q"/>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 a 2013 review of 30 studies published between 1995 and 2011, Italian researchers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Bellieni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Buonocore</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concluded that abortion is a risk factor for mental illness compared to childbirth. </a:t>
            </a:r>
          </a:p>
          <a:p>
            <a:pPr marL="342900" indent="-342900">
              <a:buFont typeface="Wingdings" panose="05000000000000000000" pitchFamily="2" charset="2"/>
              <a:buChar char="q"/>
            </a:pP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Udzma</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Achadi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(2019) published an analysis of studies examining factors related to depression in pregnancy, and they reported that a maternal history of abortion was a significant factor in four out of the six studies examined.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9" name="Content Placeholder 8" descr="A stack of papers on a table&#10;&#10;Description automatically generated">
            <a:extLst>
              <a:ext uri="{FF2B5EF4-FFF2-40B4-BE49-F238E27FC236}">
                <a16:creationId xmlns:a16="http://schemas.microsoft.com/office/drawing/2014/main" id="{5962CD7A-365E-99E7-586E-C5CDD30B37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66170" y="2004901"/>
            <a:ext cx="4941651" cy="3722051"/>
          </a:xfrm>
        </p:spPr>
      </p:pic>
    </p:spTree>
    <p:extLst>
      <p:ext uri="{BB962C8B-B14F-4D97-AF65-F5344CB8AC3E}">
        <p14:creationId xmlns:p14="http://schemas.microsoft.com/office/powerpoint/2010/main" val="26760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953C-B999-31A2-739E-5C0FFD87035D}"/>
              </a:ext>
            </a:extLst>
          </p:cNvPr>
          <p:cNvSpPr>
            <a:spLocks noGrp="1"/>
          </p:cNvSpPr>
          <p:nvPr>
            <p:ph type="title"/>
          </p:nvPr>
        </p:nvSpPr>
        <p:spPr/>
        <p:txBody>
          <a:bodyPr/>
          <a:lstStyle/>
          <a:p>
            <a:pPr algn="ctr"/>
            <a:r>
              <a:rPr lang="en-US" dirty="0">
                <a:solidFill>
                  <a:schemeClr val="bg1"/>
                </a:solidFill>
              </a:rPr>
              <a:t>Abortion and Mental Health Literature Reviews </a:t>
            </a:r>
          </a:p>
        </p:txBody>
      </p:sp>
      <p:sp>
        <p:nvSpPr>
          <p:cNvPr id="9" name="Content Placeholder 8">
            <a:extLst>
              <a:ext uri="{FF2B5EF4-FFF2-40B4-BE49-F238E27FC236}">
                <a16:creationId xmlns:a16="http://schemas.microsoft.com/office/drawing/2014/main" id="{6720EB42-5A37-D8A6-768C-3165955B3AEF}"/>
              </a:ext>
            </a:extLst>
          </p:cNvPr>
          <p:cNvSpPr>
            <a:spLocks noGrp="1"/>
          </p:cNvSpPr>
          <p:nvPr>
            <p:ph idx="1"/>
          </p:nvPr>
        </p:nvSpPr>
        <p:spPr>
          <a:xfrm>
            <a:off x="1016000" y="1513840"/>
            <a:ext cx="10069582" cy="2804160"/>
          </a:xfrm>
        </p:spPr>
        <p:txBody>
          <a:bodyPr>
            <a:normAutofit/>
          </a:bodyPr>
          <a:lstStyle/>
          <a:p>
            <a:pPr marL="0" indent="0">
              <a:lnSpc>
                <a:spcPct val="80000"/>
              </a:lnSpc>
              <a:spcBef>
                <a:spcPct val="20000"/>
              </a:spcBef>
              <a:buNone/>
            </a:pPr>
            <a:r>
              <a:rPr lang="en-US" sz="2400" dirty="0">
                <a:solidFill>
                  <a:schemeClr val="bg1"/>
                </a:solidFill>
                <a:latin typeface="Times New Roman" panose="02020603050405020304" pitchFamily="18" charset="0"/>
                <a:cs typeface="Times New Roman" panose="02020603050405020304" pitchFamily="18" charset="0"/>
              </a:rPr>
              <a:t>Coleman (2011) published a meta-analysis in the British Journal of Psychiatry. Results generated from 22 studies revealed that women who had an abortion experienced an 81% higher risk for mental health problems of various forms, compared to women who had not had an abortion. </a:t>
            </a:r>
          </a:p>
          <a:p>
            <a:pPr marL="0" indent="0">
              <a:buNone/>
            </a:pPr>
            <a:r>
              <a:rPr lang="en-US" sz="2400" dirty="0">
                <a:solidFill>
                  <a:schemeClr val="bg1"/>
                </a:solidFill>
                <a:latin typeface="Times New Roman" panose="02020603050405020304" pitchFamily="18" charset="0"/>
                <a:ea typeface="ＭＳ Ｐゴシック" charset="-128"/>
                <a:cs typeface="Times New Roman" panose="02020603050405020304" pitchFamily="18" charset="0"/>
              </a:rPr>
              <a:t>The Population Attributable Risk (PAR) statistic revealed that nearly 10% of the incidence of mental health problems was directly attributable to abortion.</a:t>
            </a:r>
          </a:p>
        </p:txBody>
      </p:sp>
    </p:spTree>
    <p:extLst>
      <p:ext uri="{BB962C8B-B14F-4D97-AF65-F5344CB8AC3E}">
        <p14:creationId xmlns:p14="http://schemas.microsoft.com/office/powerpoint/2010/main" val="192602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4EA8-6D3C-E131-8108-3CB02CBFD4EE}"/>
              </a:ext>
            </a:extLst>
          </p:cNvPr>
          <p:cNvSpPr>
            <a:spLocks noGrp="1"/>
          </p:cNvSpPr>
          <p:nvPr>
            <p:ph type="title"/>
          </p:nvPr>
        </p:nvSpPr>
        <p:spPr/>
        <p:txBody>
          <a:bodyPr/>
          <a:lstStyle/>
          <a:p>
            <a:pPr algn="ctr"/>
            <a:r>
              <a:rPr lang="en-US" dirty="0">
                <a:solidFill>
                  <a:schemeClr val="bg1"/>
                </a:solidFill>
              </a:rPr>
              <a:t>Abortion and Mental Health Literature Reviews </a:t>
            </a:r>
          </a:p>
        </p:txBody>
      </p:sp>
      <p:sp>
        <p:nvSpPr>
          <p:cNvPr id="3" name="Content Placeholder 2">
            <a:extLst>
              <a:ext uri="{FF2B5EF4-FFF2-40B4-BE49-F238E27FC236}">
                <a16:creationId xmlns:a16="http://schemas.microsoft.com/office/drawing/2014/main" id="{315EF426-26F4-973D-DC2C-D8001DD61E53}"/>
              </a:ext>
            </a:extLst>
          </p:cNvPr>
          <p:cNvSpPr>
            <a:spLocks noGrp="1"/>
          </p:cNvSpPr>
          <p:nvPr>
            <p:ph sz="half" idx="1"/>
          </p:nvPr>
        </p:nvSpPr>
        <p:spPr>
          <a:xfrm>
            <a:off x="1104900" y="1600200"/>
            <a:ext cx="5346700" cy="4571999"/>
          </a:xfrm>
        </p:spPr>
        <p:txBody>
          <a:bodyPr>
            <a:normAutofit/>
          </a:bodyPr>
          <a:lstStyle/>
          <a:p>
            <a:r>
              <a:rPr lang="en-US" sz="2400"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In the meta-analysis, very stringent inclusion criteria were used to avoid bias. Every strong study was included, and weaker studies were excluded based on the criteria. </a:t>
            </a:r>
          </a:p>
          <a:p>
            <a:r>
              <a:rPr lang="en-US" sz="2400" dirty="0">
                <a:solidFill>
                  <a:schemeClr val="bg2">
                    <a:lumMod val="9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he rules for inclusion were sample size of 100 or more participants, use of a comparison group, and employment of controls for variables that may confound the effects, such as demographic factors, exposure to violence, and prior history of mental health problems.</a:t>
            </a:r>
            <a:endParaRPr lang="en-US" sz="24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Content Placeholder 6" descr="A lamp in front of a bookshelf&#10;&#10;Description automatically generated">
            <a:extLst>
              <a:ext uri="{FF2B5EF4-FFF2-40B4-BE49-F238E27FC236}">
                <a16:creationId xmlns:a16="http://schemas.microsoft.com/office/drawing/2014/main" id="{033E4F21-DB7B-E064-3D0C-A888AE489EE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69200" y="1419462"/>
            <a:ext cx="3261360" cy="4889580"/>
          </a:xfrm>
        </p:spPr>
      </p:pic>
    </p:spTree>
    <p:extLst>
      <p:ext uri="{BB962C8B-B14F-4D97-AF65-F5344CB8AC3E}">
        <p14:creationId xmlns:p14="http://schemas.microsoft.com/office/powerpoint/2010/main" val="339301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378085" y="544750"/>
            <a:ext cx="9435830" cy="6011693"/>
          </a:xfrm>
          <a:prstGeom prst="rect">
            <a:avLst/>
          </a:prstGeom>
          <a:noFill/>
          <a:ln>
            <a:noFill/>
          </a:ln>
        </p:spPr>
      </p:pic>
    </p:spTree>
    <p:extLst>
      <p:ext uri="{BB962C8B-B14F-4D97-AF65-F5344CB8AC3E}">
        <p14:creationId xmlns:p14="http://schemas.microsoft.com/office/powerpoint/2010/main" val="36509970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A915D6-99A3-EE2B-DD6C-344F7EAF4786}"/>
              </a:ext>
            </a:extLst>
          </p:cNvPr>
          <p:cNvSpPr>
            <a:spLocks noGrp="1"/>
          </p:cNvSpPr>
          <p:nvPr>
            <p:ph idx="4294967295"/>
          </p:nvPr>
        </p:nvSpPr>
        <p:spPr>
          <a:xfrm>
            <a:off x="7733488" y="2616741"/>
            <a:ext cx="4153711" cy="3988340"/>
          </a:xfrm>
          <a:solidFill>
            <a:schemeClr val="accent2">
              <a:lumMod val="50000"/>
            </a:schemeClr>
          </a:solidFill>
        </p:spPr>
        <p:txBody>
          <a:bodyPr>
            <a:normAutofit fontScale="77500" lnSpcReduction="20000"/>
          </a:bodyPr>
          <a:lstStyle/>
          <a:p>
            <a:pPr marL="0" indent="0" algn="ctr">
              <a:buNone/>
            </a:pPr>
            <a:r>
              <a:rPr lang="en-US" sz="2600" dirty="0">
                <a:solidFill>
                  <a:schemeClr val="bg1"/>
                </a:solidFill>
                <a:latin typeface="Times New Roman" panose="02020603050405020304" pitchFamily="18" charset="0"/>
                <a:ea typeface="Book Antiqua" charset="0"/>
                <a:cs typeface="Times New Roman" panose="02020603050405020304" pitchFamily="18" charset="0"/>
              </a:rPr>
              <a:t>Many adverse effects of abortion are evident in Jewels Green’s testimony. She is a speaker, writer and former abortion clinic worker, who succumbed to a highly pressured abortion at age 17 and wrote, “</a:t>
            </a:r>
            <a:r>
              <a:rPr lang="en-US" sz="2600" i="1" dirty="0">
                <a:solidFill>
                  <a:schemeClr val="bg1"/>
                </a:solidFill>
                <a:latin typeface="Times New Roman" panose="02020603050405020304" pitchFamily="18" charset="0"/>
                <a:ea typeface="Book Antiqua" charset="0"/>
                <a:cs typeface="Times New Roman" panose="02020603050405020304" pitchFamily="18" charset="0"/>
              </a:rPr>
              <a:t>After spending a month in a psychiatric unit to recover, I worked in an abortion center for five years in an attempt to assuage my guilt, normalize my trauma, and rationalize away my pain. I wandered through life trying to fill the void where my baby should have been. Academic and career pursuits, moves to different states, marriage(s)--nothing satisfied me until I started speaking out about the anguish and regret I felt (and still feel) from my abortion</a:t>
            </a:r>
            <a:r>
              <a:rPr lang="en-US" sz="2200" i="1" dirty="0">
                <a:solidFill>
                  <a:schemeClr val="bg1"/>
                </a:solidFill>
                <a:latin typeface="Times New Roman" panose="02020603050405020304" pitchFamily="18" charset="0"/>
                <a:ea typeface="Book Antiqua" charset="0"/>
                <a:cs typeface="Times New Roman" panose="02020603050405020304" pitchFamily="18" charset="0"/>
              </a:rPr>
              <a:t>.” </a:t>
            </a:r>
          </a:p>
        </p:txBody>
      </p:sp>
    </p:spTree>
    <p:extLst>
      <p:ext uri="{BB962C8B-B14F-4D97-AF65-F5344CB8AC3E}">
        <p14:creationId xmlns:p14="http://schemas.microsoft.com/office/powerpoint/2010/main" val="95388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5F4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8A3C-91D7-B7AD-4BB9-3CA1A5E6A6E6}"/>
              </a:ext>
            </a:extLst>
          </p:cNvPr>
          <p:cNvSpPr>
            <a:spLocks noGrp="1"/>
          </p:cNvSpPr>
          <p:nvPr>
            <p:ph type="title"/>
          </p:nvPr>
        </p:nvSpPr>
        <p:spPr>
          <a:xfrm>
            <a:off x="1280160" y="81280"/>
            <a:ext cx="9337040" cy="1158240"/>
          </a:xfrm>
        </p:spPr>
        <p:txBody>
          <a:bodyPr>
            <a:normAutofit/>
          </a:bodyPr>
          <a:lstStyle/>
          <a:p>
            <a:pPr algn="ctr"/>
            <a:r>
              <a:rPr lang="en-US" sz="4000" dirty="0"/>
              <a:t>Conclusion</a:t>
            </a:r>
          </a:p>
        </p:txBody>
      </p:sp>
      <p:sp>
        <p:nvSpPr>
          <p:cNvPr id="3" name="Content Placeholder 2">
            <a:extLst>
              <a:ext uri="{FF2B5EF4-FFF2-40B4-BE49-F238E27FC236}">
                <a16:creationId xmlns:a16="http://schemas.microsoft.com/office/drawing/2014/main" id="{A7A915D6-99A3-EE2B-DD6C-344F7EAF4786}"/>
              </a:ext>
            </a:extLst>
          </p:cNvPr>
          <p:cNvSpPr>
            <a:spLocks noGrp="1"/>
          </p:cNvSpPr>
          <p:nvPr>
            <p:ph idx="1"/>
          </p:nvPr>
        </p:nvSpPr>
        <p:spPr>
          <a:xfrm>
            <a:off x="1280160" y="1566154"/>
            <a:ext cx="9858010" cy="3793786"/>
          </a:xfrm>
          <a:solidFill>
            <a:srgbClr val="0083E6"/>
          </a:solidFill>
        </p:spPr>
        <p:txBody>
          <a:bodyPr/>
          <a:lstStyle/>
          <a:p>
            <a:pPr marL="0" indent="0" algn="ctr">
              <a:buNone/>
            </a:pPr>
            <a:r>
              <a:rPr lang="en-US" sz="3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Despite the enormity of the above literature base with highly robust, consistent findings on abortion and mental health, the information women typically encounter when consulting with professionals or via online searches is from studies and reviews by individuals and professional organizations with blatant pro-choice political agendas (e.g., The American Psychological Association and the Royal College of Psychiatrists). </a:t>
            </a:r>
            <a:endParaRPr lang="en-US" sz="3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494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5CEDE-210B-2855-7751-49AD61CE8F2E}"/>
              </a:ext>
            </a:extLst>
          </p:cNvPr>
          <p:cNvSpPr txBox="1"/>
          <p:nvPr/>
        </p:nvSpPr>
        <p:spPr>
          <a:xfrm>
            <a:off x="345440" y="120434"/>
            <a:ext cx="11501120" cy="6617132"/>
          </a:xfrm>
          <a:prstGeom prst="rect">
            <a:avLst/>
          </a:prstGeom>
          <a:solidFill>
            <a:schemeClr val="bg2"/>
          </a:solidFill>
        </p:spPr>
        <p:txBody>
          <a:bodyPr wrap="square">
            <a:spAutoFit/>
          </a:bodyPr>
          <a:lstStyle/>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Baker, A., Beresford, T., Halvorson-Boyd, G., &amp; Garrity, J. (1999). Informed consent, counseling, and patient preparation. In M. Paul, E. S. Lichtenberg, L.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Borgatta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 A. Grimes, &amp; P. G. Stubblefield (Eds.), A clinician’s guide to medical and surgical abortion (pp. 25-37). New York: Churchill Livingstone.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Bradshaw, Z., &amp; Slade, P. (2003). The effects of induced abortion on emotional experiences and relationships: A critical review of the literature. Clinical Psychology Review, 23(7), 929-958.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10.1016/j.cpr.2003.09.001.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Coleman, P.K. (2011). Abortion and mental health: A quantitative synthesis and analysis of research published from 1995-2009. British Journal of Psychiatry, 199, 180-186.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Coleman, P. K., Reardon, D. C., Rue, V. M., &amp;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Cougle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J. R. (2002a). History of induced abortion in relation to substance use during subsequent pregnancies carried to term. American Journal of Obstetrics and Gynecology, 187(6), 1673-1678.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10.1067/mob.2002.127602.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Coleman, P. K., Reardon, D. C., Rue, V. M., &amp;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Cougle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J. R. (2002b). State-funded abortions vs. deliveries: A comparison of outpatient mental health claims over four years. The American Journal of Orthopsychiatry, 72(1), 141-152.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10.1037/0002-9432.72.1.1410155.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Cougle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J. R., Reardon, D. C. &amp; Coleman, P. K. (2003). Depression associated with abortion and childbirth: A long-term analysis of the NLSY cohort. Medical Science Monitor, 9 (4), CR 105-112.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Cougle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J. R., Reardon, D. C., &amp; Coleman, P. K. (2005). Generalized anxiety following unintended pregnancies resolved through childbirth and abortion: a cohort study of the 1995 National Survey of Family Growth. Journal of anxiety disorders, 19(1), 137–142.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Dingle, K.,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Alati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R.,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Clavarino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Najman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J. M., Williams, G. M. (2008). Pregnancy loss and psychiatric disorders in young women: An Australian birth cohort study. The British Journal of Psychiatry, 193(6), 455-460.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10.1192/bjp.bp.108.055079.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254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831E21-C274-1C26-3621-CC6ED65C24EB}"/>
              </a:ext>
            </a:extLst>
          </p:cNvPr>
          <p:cNvSpPr txBox="1"/>
          <p:nvPr/>
        </p:nvSpPr>
        <p:spPr>
          <a:xfrm>
            <a:off x="416560" y="162561"/>
            <a:ext cx="11419840" cy="6695440"/>
          </a:xfrm>
          <a:prstGeom prst="rect">
            <a:avLst/>
          </a:prstGeom>
          <a:solidFill>
            <a:schemeClr val="bg2"/>
          </a:solidFill>
        </p:spPr>
        <p:txBody>
          <a:bodyPr wrap="square">
            <a:spAutoFit/>
          </a:bodyPr>
          <a:lstStyle/>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Fergusson, D. M., Horwood, L. J., &amp; Boden, J. M. (2008). Abortion and mental health disorders: Evidence from a 30-year longitudinal study. The British Journal of Psychiatry, 193(6), 444-451.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10.1192/bjp.bp.108.056499.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Fergusson, D. M., Horwood, L. J., &amp; Boden, J. M. (2009). Reactions to abortion and subsequent mental health. Br J Psychiatry, 195(5), 420-426. doi:10.1192/bjp.bp.109.066068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Fergusson, D. M., Horwood, J., &amp; Ridder, E. M. (2006). Abortion in young women and subsequent mental health. Journal of Child Psychology and Psychiatry, 47, 16-24.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fr-FR" sz="1600" dirty="0" err="1">
                <a:effectLst/>
                <a:latin typeface="Times New Roman" panose="02020603050405020304" pitchFamily="18" charset="0"/>
                <a:ea typeface="Calibri" panose="020F0502020204030204" pitchFamily="34" charset="0"/>
                <a:cs typeface="Times New Roman" panose="02020603050405020304" pitchFamily="18" charset="0"/>
              </a:rPr>
              <a:t>Gissler</a:t>
            </a:r>
            <a:r>
              <a:rPr lang="fr-FR" sz="1600" dirty="0">
                <a:effectLst/>
                <a:latin typeface="Times New Roman" panose="02020603050405020304" pitchFamily="18" charset="0"/>
                <a:ea typeface="Calibri" panose="020F0502020204030204" pitchFamily="34" charset="0"/>
                <a:cs typeface="Times New Roman" panose="02020603050405020304" pitchFamily="18" charset="0"/>
              </a:rPr>
              <a:t>, M., Berg, C., Bouvier-Colle, M. H., </a:t>
            </a:r>
            <a:r>
              <a:rPr lang="fr-FR" sz="1600" dirty="0" err="1">
                <a:effectLst/>
                <a:latin typeface="Times New Roman" panose="02020603050405020304" pitchFamily="18" charset="0"/>
                <a:ea typeface="Calibri" panose="020F0502020204030204" pitchFamily="34" charset="0"/>
                <a:cs typeface="Times New Roman" panose="02020603050405020304" pitchFamily="18" charset="0"/>
              </a:rPr>
              <a:t>Buekens</a:t>
            </a:r>
            <a:r>
              <a:rPr lang="fr-FR" sz="1600" dirty="0">
                <a:effectLst/>
                <a:latin typeface="Times New Roman" panose="02020603050405020304" pitchFamily="18" charset="0"/>
                <a:ea typeface="Calibri" panose="020F0502020204030204" pitchFamily="34" charset="0"/>
                <a:cs typeface="Times New Roman" panose="02020603050405020304" pitchFamily="18" charset="0"/>
              </a:rPr>
              <a:t>, P. (2005).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Injury deaths, suicides and homicides associated with pregnancy, Finland 1987-2000. European Journal of Public Health, 15(5), 459-463.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Gissler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M.,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Karalis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Ulander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V. M. (2015). Decreased suicide rate after induced abortion, after the Current Care Guidelines in Finland 1987-2012. Scandinavian Journal of Public Health, 43(1), 99- 101.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10.1177/1403494814560844.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Kero,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Högberg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U., &amp;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Lalos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(2004). Well-being and mental growth-long-term effects of legal abortion. Social Science &amp; Medicine, 58(12), 2559-2569.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10.1016/j.socscimed.2003.09.004.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Kero, A., &amp;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Lalos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(2000). Ambivalence – a logical response to legal abortion: A prospective study among men and women. Journal of Psychosomatic Obstetrics and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Gynaecology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21(2), 81-91.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10.3109/01674820009075613.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Kimport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K. (2012). (Mis)Understanding Abortion Regret. Symbolic Interaction,35(2), 105-122.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10.1002/symb.11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Kimport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K., Foster, K., &amp; Weitz, T. A. (2011). Social sources of women’s emotional difficulty after abortion: Lessons from women’s abortion narratives. Perspectives on Sexual and Reproductive Health, 43(2), 103–109.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10.1363/4310311.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700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9C7D1C-8458-41CF-A557-C7C44FB84B26}"/>
              </a:ext>
            </a:extLst>
          </p:cNvPr>
          <p:cNvSpPr txBox="1"/>
          <p:nvPr/>
        </p:nvSpPr>
        <p:spPr>
          <a:xfrm>
            <a:off x="467360" y="91440"/>
            <a:ext cx="11257280" cy="6617132"/>
          </a:xfrm>
          <a:prstGeom prst="rect">
            <a:avLst/>
          </a:prstGeom>
          <a:solidFill>
            <a:schemeClr val="bg2"/>
          </a:solidFill>
        </p:spPr>
        <p:txBody>
          <a:bodyPr wrap="square">
            <a:spAutoFit/>
          </a:bodyPr>
          <a:lstStyle/>
          <a:p>
            <a:pPr marL="0" marR="114935">
              <a:lnSpc>
                <a:spcPct val="107000"/>
              </a:lnSpc>
              <a:spcBef>
                <a:spcPts val="1160"/>
              </a:spcBef>
              <a:spcAft>
                <a:spcPts val="800"/>
              </a:spcAft>
              <a:tabLst>
                <a:tab pos="533400" algn="l"/>
                <a:tab pos="534035" algn="l"/>
              </a:tabLst>
            </a:pPr>
            <a:r>
              <a:rPr lang="fr-FR" sz="1600" dirty="0">
                <a:effectLst/>
                <a:latin typeface="Times New Roman" panose="02020603050405020304" pitchFamily="18" charset="0"/>
                <a:ea typeface="Calibri" panose="020F0502020204030204" pitchFamily="34" charset="0"/>
                <a:cs typeface="Times New Roman" panose="02020603050405020304" pitchFamily="18" charset="0"/>
              </a:rPr>
              <a:t>Paul, M., Lichtenberg, S., </a:t>
            </a:r>
            <a:r>
              <a:rPr lang="fr-FR" sz="1600" dirty="0" err="1">
                <a:effectLst/>
                <a:latin typeface="Times New Roman" panose="02020603050405020304" pitchFamily="18" charset="0"/>
                <a:ea typeface="Calibri" panose="020F0502020204030204" pitchFamily="34" charset="0"/>
                <a:cs typeface="Times New Roman" panose="02020603050405020304" pitchFamily="18" charset="0"/>
              </a:rPr>
              <a:t>Borgatta</a:t>
            </a:r>
            <a:r>
              <a:rPr lang="fr-FR" sz="1600" dirty="0">
                <a:effectLst/>
                <a:latin typeface="Times New Roman" panose="02020603050405020304" pitchFamily="18" charset="0"/>
                <a:ea typeface="Calibri" panose="020F0502020204030204" pitchFamily="34" charset="0"/>
                <a:cs typeface="Times New Roman" panose="02020603050405020304" pitchFamily="18" charset="0"/>
              </a:rPr>
              <a:t>, L., et al.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(2009). Management of Unintended and Abnormal Pregnancy: Comprehensive Abortion Care. Surrey, UK: Wiley-Blackwell.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Pedersen, W. (2007). Childbirth, abortion and subsequent substance use in young women: a population-based longitudinal study. Addiction, 102(12), 1971-1978.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10.1111/j.1360- 0443.2007.02040.x.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Pedersen W. (2008). Abortion and depression: A population-based longitudinal study of young women. Scandinavian Journal of Public Health, 36(4), 424-428.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10.1177/1403494807088449.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Reardon, D. C.,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Cougle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J. R., Rue, V. M., Shuping, M. W., Coleman, P. K., &amp; Ney, P. G. (2003). Psychiatric admissions of low-income women following abortion and childbirth.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Cmaj</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168(10), 1253-1256.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Rees, D. I., &amp; Sabia, J. J. (2007). The relationship between abortion and depression: New evidence from the fragile families and child wellbeing study. Medical Science Monitor, 13(10), 430- 436.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10.12659/MSM.502357.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Røseth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Sommerseth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Lyberg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Sandvik, B. M., &amp; Dahl, B. (2022). No one needs to know! Medical abortion: Secrecy, shame, and emotional distancing. Health care for women international, 1–19. Advance online publication.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https://doi.org/10.1080/07399332.2022.2090565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Sullins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 D. (2016). Abortion, substance abuse and mental health in early adulthood: Thirteen-year longitudinal evidence from the United States. Sage Open Medicine, 4.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doi.org/10.1177/2050312116665997.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114935">
              <a:lnSpc>
                <a:spcPct val="107000"/>
              </a:lnSpc>
              <a:spcBef>
                <a:spcPts val="1160"/>
              </a:spcBef>
              <a:spcAft>
                <a:spcPts val="800"/>
              </a:spcAft>
              <a:tabLst>
                <a:tab pos="533400" algn="l"/>
                <a:tab pos="534035" algn="l"/>
              </a:tabLst>
            </a:pP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Udzma</a:t>
            </a: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U. M, &amp; </a:t>
            </a:r>
            <a:r>
              <a:rPr lang="es-ES" sz="1600" dirty="0" err="1">
                <a:effectLst/>
                <a:latin typeface="Times New Roman" panose="02020603050405020304" pitchFamily="18" charset="0"/>
                <a:ea typeface="Calibri" panose="020F0502020204030204" pitchFamily="34" charset="0"/>
                <a:cs typeface="Times New Roman" panose="02020603050405020304" pitchFamily="18" charset="0"/>
              </a:rPr>
              <a:t>Achadi</a:t>
            </a: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A. (2019).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Factors affecting depression in pregnant mothers: A systematic review. The 6th International Conference on Public Health Best Western Premier Hotel, Solo, Indonesia, October 23-24, 2019 | 215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https://doi.org/10.26911/the6thicph-FP.03.06</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811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62647" y="2354094"/>
            <a:ext cx="7198468" cy="2157691"/>
          </a:xfrm>
        </p:spPr>
        <p:txBody>
          <a:bodyPr anchor="ctr">
            <a:noAutofit/>
          </a:bodyPr>
          <a:lstStyle/>
          <a:p>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Abortion as a Risk Factor </a:t>
            </a:r>
            <a:br>
              <a:rPr lang="en-US" sz="32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for Adverse Emotional and Psychological Outcomes</a:t>
            </a:r>
            <a:endParaRPr lang="en-US" sz="3200" dirty="0"/>
          </a:p>
        </p:txBody>
      </p:sp>
      <p:sp>
        <p:nvSpPr>
          <p:cNvPr id="7" name="Subtitle 6"/>
          <p:cNvSpPr>
            <a:spLocks noGrp="1"/>
          </p:cNvSpPr>
          <p:nvPr>
            <p:ph type="subTitle" idx="1"/>
          </p:nvPr>
        </p:nvSpPr>
        <p:spPr>
          <a:xfrm>
            <a:off x="262647" y="4139381"/>
            <a:ext cx="6096000" cy="1415841"/>
          </a:xfrm>
        </p:spPr>
        <p:txBody>
          <a:bodyPr>
            <a:normAutofit/>
          </a:bodyPr>
          <a:lstStyle/>
          <a:p>
            <a:endParaRPr lang="en-US" sz="2400" dirty="0"/>
          </a:p>
          <a:p>
            <a:pPr algn="ctr"/>
            <a:r>
              <a:rPr lang="en-US" sz="2400" dirty="0"/>
              <a:t>International Institute for </a:t>
            </a:r>
          </a:p>
          <a:p>
            <a:pPr algn="ctr"/>
            <a:r>
              <a:rPr lang="en-US" sz="2400" dirty="0"/>
              <a:t>Reproductive Loss</a:t>
            </a:r>
          </a:p>
          <a:p>
            <a:pPr algn="ctr"/>
            <a:r>
              <a:rPr lang="en-US" sz="2400" dirty="0"/>
              <a:t>Priscilla K. Coleman, PhD</a:t>
            </a:r>
          </a:p>
        </p:txBody>
      </p:sp>
      <p:pic>
        <p:nvPicPr>
          <p:cNvPr id="8" name="Picture Placeholder 7" descr="A group of folders in a shelf&#10;&#10;Description automatically generated">
            <a:extLst>
              <a:ext uri="{FF2B5EF4-FFF2-40B4-BE49-F238E27FC236}">
                <a16:creationId xmlns:a16="http://schemas.microsoft.com/office/drawing/2014/main" id="{2601000A-F5BF-49B8-1CE1-DB4F194D7A5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7226447" y="1934348"/>
            <a:ext cx="4840367" cy="4744038"/>
          </a:xfrm>
          <a:custGeom>
            <a:avLst/>
            <a:gdLst/>
            <a:ahLst/>
            <a:cxnLst/>
            <a:rect l="l" t="t" r="r" b="b"/>
            <a:pathLst>
              <a:path w="10463292" h="10463292">
                <a:moveTo>
                  <a:pt x="0" y="0"/>
                </a:moveTo>
                <a:lnTo>
                  <a:pt x="10463291" y="0"/>
                </a:lnTo>
                <a:lnTo>
                  <a:pt x="10463291" y="10463292"/>
                </a:lnTo>
                <a:lnTo>
                  <a:pt x="0" y="104632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TextBox 3"/>
          <p:cNvSpPr txBox="1"/>
          <p:nvPr/>
        </p:nvSpPr>
        <p:spPr>
          <a:xfrm>
            <a:off x="685800" y="1754733"/>
            <a:ext cx="6369809" cy="1970411"/>
          </a:xfrm>
          <a:prstGeom prst="rect">
            <a:avLst/>
          </a:prstGeom>
        </p:spPr>
        <p:txBody>
          <a:bodyPr lIns="0" tIns="0" rIns="0" bIns="0" rtlCol="0" anchor="t">
            <a:spAutoFit/>
          </a:bodyPr>
          <a:lstStyle/>
          <a:p>
            <a:pPr>
              <a:lnSpc>
                <a:spcPts val="5244"/>
              </a:lnSpc>
            </a:pPr>
            <a:r>
              <a:rPr lang="en-US" sz="4034" spc="20" dirty="0">
                <a:solidFill>
                  <a:srgbClr val="F5F7EF"/>
                </a:solidFill>
                <a:latin typeface="Ethic New"/>
                <a:ea typeface="Ethic New"/>
                <a:cs typeface="Ethic New"/>
                <a:sym typeface="Ethic New"/>
              </a:rPr>
              <a:t>Where Science Meets Contemporary Reproductive Loss Needs</a:t>
            </a:r>
          </a:p>
        </p:txBody>
      </p:sp>
    </p:spTree>
    <p:extLst>
      <p:ext uri="{BB962C8B-B14F-4D97-AF65-F5344CB8AC3E}">
        <p14:creationId xmlns:p14="http://schemas.microsoft.com/office/powerpoint/2010/main" val="223240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F82E-C323-E338-CE6A-E252658D5C12}"/>
              </a:ext>
            </a:extLst>
          </p:cNvPr>
          <p:cNvSpPr>
            <a:spLocks noGrp="1"/>
          </p:cNvSpPr>
          <p:nvPr>
            <p:ph type="title"/>
          </p:nvPr>
        </p:nvSpPr>
        <p:spPr/>
        <p:txBody>
          <a:bodyPr/>
          <a:lstStyle/>
          <a:p>
            <a:pPr algn="ctr"/>
            <a:r>
              <a:rPr lang="en-US" dirty="0"/>
              <a:t>Negative Post-Abortion Emotions</a:t>
            </a:r>
          </a:p>
        </p:txBody>
      </p:sp>
      <p:sp>
        <p:nvSpPr>
          <p:cNvPr id="3" name="Content Placeholder 2">
            <a:extLst>
              <a:ext uri="{FF2B5EF4-FFF2-40B4-BE49-F238E27FC236}">
                <a16:creationId xmlns:a16="http://schemas.microsoft.com/office/drawing/2014/main" id="{E4D10C02-B6C0-29C3-F617-1721698F3682}"/>
              </a:ext>
            </a:extLst>
          </p:cNvPr>
          <p:cNvSpPr>
            <a:spLocks noGrp="1"/>
          </p:cNvSpPr>
          <p:nvPr>
            <p:ph idx="1"/>
          </p:nvPr>
        </p:nvSpPr>
        <p:spPr>
          <a:xfrm>
            <a:off x="457199" y="1415143"/>
            <a:ext cx="11234057" cy="5229497"/>
          </a:xfrm>
        </p:spPr>
        <p:txBody>
          <a:bodyPr>
            <a:normAutofit/>
          </a:bodyPr>
          <a:lstStyle/>
          <a:p>
            <a:pPr marL="0" indent="0">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Abortion evokes powerful negative emotions in a significant percentage of women (Kero,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Hogberg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Lalos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2004; Kero &amp;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Lalos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2000;;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Kimport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2012;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Söderberg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Janzon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Sjöberg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1998). This is reflected in “A Clinician’s Guide to Medical and Surgical Abortion” (Paul, et al., 1999). The chapter on counseling </a:t>
            </a:r>
            <a:r>
              <a:rPr lang="en-US" dirty="0">
                <a:latin typeface="Times New Roman" panose="02020603050405020304" pitchFamily="18" charset="0"/>
                <a:ea typeface="Calibri" panose="020F0502020204030204" pitchFamily="34" charset="0"/>
                <a:cs typeface="Times New Roman" panose="02020603050405020304" pitchFamily="18" charset="0"/>
              </a:rPr>
              <a:t>explains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women may experience post-abortion depression, severe guilt, shame, and unresolved grief. Symptoms of each </a:t>
            </a:r>
            <a:r>
              <a:rPr lang="en-US" dirty="0">
                <a:latin typeface="Times New Roman" panose="02020603050405020304" pitchFamily="18" charset="0"/>
                <a:ea typeface="Calibri" panose="020F0502020204030204" pitchFamily="34" charset="0"/>
                <a:cs typeface="Times New Roman" panose="02020603050405020304" pitchFamily="18" charset="0"/>
              </a:rPr>
              <a:t>are listed below.</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b="1" dirty="0">
                <a:latin typeface="Times New Roman" panose="02020603050405020304" pitchFamily="18" charset="0"/>
                <a:ea typeface="Calibri" panose="020F0502020204030204" pitchFamily="34" charset="0"/>
                <a:cs typeface="Times New Roman" panose="02020603050405020304" pitchFamily="18" charset="0"/>
              </a:rPr>
              <a:t>D</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epression: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crying, suicidal ideation, poor performance in school or work, loss of interest in activities, and feelings of worthlessness. </a:t>
            </a:r>
          </a:p>
          <a:p>
            <a:pPr marL="0" indent="0">
              <a:buNone/>
            </a:pPr>
            <a:r>
              <a:rPr lang="en-US" b="1" dirty="0">
                <a:latin typeface="Times New Roman" panose="02020603050405020304" pitchFamily="18" charset="0"/>
                <a:ea typeface="Calibri" panose="020F0502020204030204" pitchFamily="34" charset="0"/>
                <a:cs typeface="Times New Roman" panose="02020603050405020304" pitchFamily="18" charset="0"/>
              </a:rPr>
              <a:t>S</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evere guilt: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self-punishing behaviors, such as substance abuse or indiscriminate sexual activity, nightmares about killing or saving babies, blocking out the experience, avoiding anything that triggers memories of the event, fearing God’s punishment, and interpreting misfortune, illness, or accident as signs of God’s punishment. </a:t>
            </a:r>
          </a:p>
          <a:p>
            <a:pPr marL="0" indent="0">
              <a:buNone/>
            </a:pPr>
            <a:r>
              <a:rPr lang="en-US" b="1" dirty="0">
                <a:latin typeface="Times New Roman" panose="02020603050405020304" pitchFamily="18" charset="0"/>
                <a:ea typeface="Calibri" panose="020F0502020204030204" pitchFamily="34" charset="0"/>
                <a:cs typeface="Times New Roman" panose="02020603050405020304" pitchFamily="18" charset="0"/>
              </a:rPr>
              <a:t>S</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hame: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relentless thoughts of being a bad person, engaging in self-destructive behaviors, and fear of anyone finding out about the abortion.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b="1" dirty="0">
                <a:latin typeface="Times New Roman" panose="02020603050405020304" pitchFamily="18" charset="0"/>
                <a:ea typeface="Calibri" panose="020F0502020204030204" pitchFamily="34" charset="0"/>
                <a:cs typeface="Times New Roman" panose="02020603050405020304" pitchFamily="18" charset="0"/>
              </a:rPr>
              <a:t>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nresolved grief</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engaging in thoughts and behaviors that perpetuate a strong emotional investment in the pregnancy or that prevent the redirection of emotional energy into moving forward with life.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6359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4E27-CDB2-E3BC-4B08-06645A2A8A5E}"/>
              </a:ext>
            </a:extLst>
          </p:cNvPr>
          <p:cNvSpPr>
            <a:spLocks noGrp="1"/>
          </p:cNvSpPr>
          <p:nvPr>
            <p:ph type="title"/>
          </p:nvPr>
        </p:nvSpPr>
        <p:spPr>
          <a:xfrm>
            <a:off x="1104900" y="76200"/>
            <a:ext cx="9980682" cy="977096"/>
          </a:xfrm>
        </p:spPr>
        <p:txBody>
          <a:bodyPr/>
          <a:lstStyle/>
          <a:p>
            <a:pPr algn="ctr"/>
            <a:r>
              <a:rPr lang="en-US" dirty="0"/>
              <a:t>Negative Post-Abortion Emotions</a:t>
            </a:r>
          </a:p>
        </p:txBody>
      </p:sp>
      <p:sp>
        <p:nvSpPr>
          <p:cNvPr id="3" name="Text Placeholder 2">
            <a:extLst>
              <a:ext uri="{FF2B5EF4-FFF2-40B4-BE49-F238E27FC236}">
                <a16:creationId xmlns:a16="http://schemas.microsoft.com/office/drawing/2014/main" id="{4C4A8228-EC16-3DB8-83CC-3EC7D9DCA203}"/>
              </a:ext>
            </a:extLst>
          </p:cNvPr>
          <p:cNvSpPr>
            <a:spLocks noGrp="1"/>
          </p:cNvSpPr>
          <p:nvPr>
            <p:ph type="body" sz="half" idx="2"/>
          </p:nvPr>
        </p:nvSpPr>
        <p:spPr/>
        <p:txBody>
          <a:bodyPr>
            <a:normAutofit lnSpcReduction="10000"/>
          </a:bodyPr>
          <a:lstStyle/>
          <a:p>
            <a:pPr marL="285750" indent="-285750">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 2009</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longitudinal study by Fergusson and colleagues, the following percentages of women responded “somewhat” or “very much” to the experience of these negative emotions: </a:t>
            </a:r>
          </a:p>
          <a:p>
            <a:r>
              <a:rPr lang="en-US" dirty="0">
                <a:latin typeface="Times New Roman" panose="02020603050405020304" pitchFamily="18" charset="0"/>
                <a:ea typeface="Calibri" panose="020F0502020204030204" pitchFamily="34" charset="0"/>
                <a:cs typeface="Times New Roman" panose="02020603050405020304" pitchFamily="18" charset="0"/>
              </a:rPr>
              <a:t>	- 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orrow 68.3%</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Sadness 71.1%</a:t>
            </a:r>
          </a:p>
          <a:p>
            <a:r>
              <a:rPr lang="en-US" dirty="0">
                <a:latin typeface="Times New Roman" panose="02020603050405020304" pitchFamily="18" charset="0"/>
                <a:ea typeface="Calibri" panose="020F0502020204030204" pitchFamily="34" charset="0"/>
                <a:cs typeface="Times New Roman" panose="02020603050405020304" pitchFamily="18" charset="0"/>
              </a:rPr>
              <a:t>	- 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uilt 63.5%</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Regret 32.7%</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Grief 48.1%</a:t>
            </a:r>
          </a:p>
          <a:p>
            <a:r>
              <a:rPr lang="en-US" dirty="0">
                <a:latin typeface="Times New Roman" panose="02020603050405020304" pitchFamily="18" charset="0"/>
                <a:ea typeface="Calibri" panose="020F0502020204030204" pitchFamily="34" charset="0"/>
                <a:cs typeface="Times New Roman" panose="02020603050405020304" pitchFamily="18" charset="0"/>
              </a:rPr>
              <a:t>	- Disappointment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61.5% </a:t>
            </a:r>
          </a:p>
          <a:p>
            <a:pPr marL="285750" indent="-285750">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authors also found that the number of negative post-abortion responses predicted subsequent mental health disorders. </a:t>
            </a:r>
            <a:endParaRPr lang="en-US" dirty="0"/>
          </a:p>
        </p:txBody>
      </p:sp>
      <p:sp>
        <p:nvSpPr>
          <p:cNvPr id="4" name="Content Placeholder 3">
            <a:extLst>
              <a:ext uri="{FF2B5EF4-FFF2-40B4-BE49-F238E27FC236}">
                <a16:creationId xmlns:a16="http://schemas.microsoft.com/office/drawing/2014/main" id="{D9F910CD-F829-2C3F-AB70-FDB4D579205E}"/>
              </a:ext>
            </a:extLst>
          </p:cNvPr>
          <p:cNvSpPr>
            <a:spLocks noGrp="1"/>
          </p:cNvSpPr>
          <p:nvPr>
            <p:ph idx="1"/>
          </p:nvPr>
        </p:nvSpPr>
        <p:spPr/>
        <p:txBody>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Norwegian researches,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Røseth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colleagues (2022), identified four central psychological themes: </a:t>
            </a:r>
          </a:p>
          <a:p>
            <a:pPr marL="0" indent="0">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 A logical and sensible choice with doubt 	beneath the surface</a:t>
            </a:r>
          </a:p>
          <a:p>
            <a:pPr marL="0" indent="0">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 Secrecy and shame</a:t>
            </a:r>
          </a:p>
          <a:p>
            <a:pPr marL="0" indent="0">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Emotional distancing as a coping 	strategy</a:t>
            </a:r>
          </a:p>
          <a:p>
            <a:pPr marL="0" indent="0">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 Moving on and revisiting the meaning of 	the abortion. </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Their results underscored the emotional complexity of women’s post-abortion adjustment.</a:t>
            </a:r>
            <a:endParaRPr lang="en-US" dirty="0"/>
          </a:p>
        </p:txBody>
      </p:sp>
    </p:spTree>
    <p:extLst>
      <p:ext uri="{BB962C8B-B14F-4D97-AF65-F5344CB8AC3E}">
        <p14:creationId xmlns:p14="http://schemas.microsoft.com/office/powerpoint/2010/main" val="47596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4710896" y="76200"/>
            <a:ext cx="6374686" cy="1208590"/>
          </a:xfrm>
        </p:spPr>
        <p:txBody>
          <a:bodyPr/>
          <a:lstStyle/>
          <a:p>
            <a:pPr algn="ctr"/>
            <a:r>
              <a:rPr lang="en-US" dirty="0"/>
              <a:t>Abortion Increases Risk for Mental Health Problems</a:t>
            </a:r>
          </a:p>
        </p:txBody>
      </p:sp>
      <p:sp>
        <p:nvSpPr>
          <p:cNvPr id="14" name="Content Placeholder 13"/>
          <p:cNvSpPr>
            <a:spLocks noGrp="1"/>
          </p:cNvSpPr>
          <p:nvPr>
            <p:ph idx="1"/>
          </p:nvPr>
        </p:nvSpPr>
        <p:spPr>
          <a:xfrm>
            <a:off x="5311302" y="1653702"/>
            <a:ext cx="5775797" cy="4095345"/>
          </a:xfrm>
          <a:solidFill>
            <a:schemeClr val="bg2"/>
          </a:solidFill>
        </p:spPr>
        <p:txBody>
          <a:bodyPr>
            <a:normAutofit fontScale="77500" lnSpcReduction="20000"/>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number of peer-reviewed studies identifying adverse mental health outcomes associated with abortion has increased dramatically in recent years. </a:t>
            </a:r>
          </a:p>
          <a:p>
            <a:r>
              <a:rPr lang="en-US" sz="2800" dirty="0">
                <a:latin typeface="Times New Roman" panose="02020603050405020304" pitchFamily="18" charset="0"/>
                <a:ea typeface="Calibri" panose="020F0502020204030204" pitchFamily="34" charset="0"/>
                <a:cs typeface="Times New Roman" panose="02020603050405020304" pitchFamily="18" charset="0"/>
              </a:rPr>
              <a: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undreds of studies </a:t>
            </a:r>
            <a:r>
              <a:rPr lang="en-US" sz="2800" dirty="0">
                <a:latin typeface="Times New Roman" panose="02020603050405020304" pitchFamily="18" charset="0"/>
                <a:ea typeface="Calibri" panose="020F0502020204030204" pitchFamily="34" charset="0"/>
                <a:cs typeface="Times New Roman" panose="02020603050405020304" pitchFamily="18" charset="0"/>
              </a:rPr>
              <a:t>have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revealed that women who choose abortion, compared to those who carry to term, experience an increased risk of mental health problems, including substance abuse, anxiety, depression, suicidal ideation, and suicide, among other conditions and symptoms (e.g., Bradshaw &amp; Slade, 2003; Coleman et al., 2002a, 2002b; Coleman, 2005, 2006;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Cougle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et al., 2003, 2005; Dingle, 2008; Fergusson et al., 2006, 2008;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Gissler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et al., 2005; 2015;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Mccarthy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2015; Pedersen, 2007</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2008; Reardon et al., 2003; Rees &amp; Sabia, 2007;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Sullins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2016).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bg1"/>
                </a:solidFill>
              </a:rPr>
              <a:t>Rigorous Science</a:t>
            </a:r>
          </a:p>
        </p:txBody>
      </p:sp>
      <p:sp>
        <p:nvSpPr>
          <p:cNvPr id="4" name="TextBox 3">
            <a:extLst>
              <a:ext uri="{FF2B5EF4-FFF2-40B4-BE49-F238E27FC236}">
                <a16:creationId xmlns:a16="http://schemas.microsoft.com/office/drawing/2014/main" id="{D8884646-2163-49B1-B09F-8E1E74F3C7C7}"/>
              </a:ext>
            </a:extLst>
          </p:cNvPr>
          <p:cNvSpPr txBox="1"/>
          <p:nvPr/>
        </p:nvSpPr>
        <p:spPr>
          <a:xfrm>
            <a:off x="1099454" y="1404257"/>
            <a:ext cx="10199917" cy="4483152"/>
          </a:xfrm>
          <a:prstGeom prst="rect">
            <a:avLst/>
          </a:prstGeom>
          <a:solidFill>
            <a:schemeClr val="bg1">
              <a:lumMod val="95000"/>
            </a:schemeClr>
          </a:solidFill>
        </p:spPr>
        <p:txBody>
          <a:bodyPr wrap="square">
            <a:spAutoFit/>
          </a:bodyPr>
          <a:lstStyle/>
          <a:p>
            <a:pPr marL="0" marR="0">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scientific evidence linking abortion to mental health problems is published in leading peer-reviewed journals in psychology and medicine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There are now dozens of large-scale prospective studies with </a:t>
            </a:r>
            <a:r>
              <a:rPr lang="en-US" sz="2400" dirty="0">
                <a:latin typeface="Times New Roman" panose="02020603050405020304" pitchFamily="18" charset="0"/>
                <a:ea typeface="Calibri" panose="020F0502020204030204" pitchFamily="34" charset="0"/>
                <a:cs typeface="Times New Roman" panose="02020603050405020304" pitchFamily="18" charset="0"/>
              </a:rPr>
              <a:t>1000s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participants incorporating comparison groups and other control techniques, fortifying the level of confidence in the results. </a:t>
            </a:r>
          </a:p>
          <a:p>
            <a:pPr marL="0" marR="0">
              <a:lnSpc>
                <a:spcPct val="107000"/>
              </a:lnSpc>
              <a:spcBef>
                <a:spcPts val="6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Studies have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implemented controls for potentially confounding variables, including prior mental health issues, reproductive history, experience of abuse of various forms, and several demographic variables. With controls, the reliability and validity of the findings </a:t>
            </a:r>
            <a:r>
              <a:rPr lang="en-US" sz="2400" dirty="0">
                <a:latin typeface="Times New Roman" panose="02020603050405020304" pitchFamily="18" charset="0"/>
                <a:ea typeface="Calibri" panose="020F0502020204030204" pitchFamily="34" charset="0"/>
                <a:cs typeface="Times New Roman" panose="02020603050405020304" pitchFamily="18" charset="0"/>
              </a:rPr>
              <a:t>are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enhanced as teasing out the independent contribution of abortion to mental health challenges is facilitated.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C5D78-F13F-4AFC-6651-8441D17CDC68}"/>
              </a:ext>
            </a:extLst>
          </p:cNvPr>
          <p:cNvSpPr>
            <a:spLocks noGrp="1"/>
          </p:cNvSpPr>
          <p:nvPr>
            <p:ph type="title"/>
          </p:nvPr>
        </p:nvSpPr>
        <p:spPr/>
        <p:txBody>
          <a:bodyPr/>
          <a:lstStyle/>
          <a:p>
            <a:r>
              <a:rPr lang="en-US" dirty="0"/>
              <a:t>Recently Published Large Scale Research Studies on the Association between Abortion and Mental Health</a:t>
            </a:r>
          </a:p>
        </p:txBody>
      </p:sp>
      <p:graphicFrame>
        <p:nvGraphicFramePr>
          <p:cNvPr id="8" name="Content Placeholder 7">
            <a:extLst>
              <a:ext uri="{FF2B5EF4-FFF2-40B4-BE49-F238E27FC236}">
                <a16:creationId xmlns:a16="http://schemas.microsoft.com/office/drawing/2014/main" id="{22A75F34-3F11-73DD-09F2-78B6E456ABD0}"/>
              </a:ext>
            </a:extLst>
          </p:cNvPr>
          <p:cNvGraphicFramePr>
            <a:graphicFrameLocks noGrp="1"/>
          </p:cNvGraphicFramePr>
          <p:nvPr>
            <p:ph idx="1"/>
            <p:extLst>
              <p:ext uri="{D42A27DB-BD31-4B8C-83A1-F6EECF244321}">
                <p14:modId xmlns:p14="http://schemas.microsoft.com/office/powerpoint/2010/main" val="3665516506"/>
              </p:ext>
            </p:extLst>
          </p:nvPr>
        </p:nvGraphicFramePr>
        <p:xfrm>
          <a:off x="1104900" y="1449423"/>
          <a:ext cx="9980682" cy="4925988"/>
        </p:xfrm>
        <a:graphic>
          <a:graphicData uri="http://schemas.openxmlformats.org/drawingml/2006/table">
            <a:tbl>
              <a:tblPr firstRow="1" bandRow="1">
                <a:tableStyleId>{5C22544A-7EE6-4342-B048-85BDC9FD1C3A}</a:tableStyleId>
              </a:tblPr>
              <a:tblGrid>
                <a:gridCol w="4990341">
                  <a:extLst>
                    <a:ext uri="{9D8B030D-6E8A-4147-A177-3AD203B41FA5}">
                      <a16:colId xmlns:a16="http://schemas.microsoft.com/office/drawing/2014/main" val="4107281253"/>
                    </a:ext>
                  </a:extLst>
                </a:gridCol>
                <a:gridCol w="4990341">
                  <a:extLst>
                    <a:ext uri="{9D8B030D-6E8A-4147-A177-3AD203B41FA5}">
                      <a16:colId xmlns:a16="http://schemas.microsoft.com/office/drawing/2014/main" val="3891672308"/>
                    </a:ext>
                  </a:extLst>
                </a:gridCol>
              </a:tblGrid>
              <a:tr h="295059">
                <a:tc>
                  <a:txBody>
                    <a:bodyPr/>
                    <a:lstStyle/>
                    <a:p>
                      <a:pPr marL="0" marR="0">
                        <a:lnSpc>
                          <a:spcPct val="107000"/>
                        </a:lnSpc>
                        <a:spcBef>
                          <a:spcPts val="0"/>
                        </a:spcBef>
                        <a:spcAft>
                          <a:spcPts val="600"/>
                        </a:spcAft>
                      </a:pPr>
                      <a:r>
                        <a:rPr lang="en-US" sz="2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STUDY</a:t>
                      </a:r>
                      <a:endPar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RESULTS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559157"/>
                  </a:ext>
                </a:extLst>
              </a:tr>
              <a:tr h="2467928">
                <a:tc>
                  <a:txBody>
                    <a:bodyPr/>
                    <a:lstStyle/>
                    <a:p>
                      <a:pPr marL="0" marR="0">
                        <a:lnSpc>
                          <a:spcPct val="107000"/>
                        </a:lnSpc>
                        <a:spcBef>
                          <a:spcPts val="0"/>
                        </a:spcBef>
                        <a:spcAft>
                          <a:spcPts val="6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Gong, X., Hao, J., Tao, F., Zhang, J., Wang, H., &amp; Xu, R. (2013). Pregnancy loss and anxiety and depression during subsequent pregnancies: Data from the C-ABC study. European Journal of Obstetrics, Gynecology, and Reproductive Biology, 166(1), 30–36.</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Large Chinese study (over 20,000 women), 7,683 of whom had an abortion. Abortion was related to increased risk of depression (OR: 1.381) and anxiety (OR: 1.211) in the first trimester of a later pregnancy after controlling for age, education, pre-pregnancy MBI, income, and residence. The comparison group was women experiencing a first pregnancy.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7016515"/>
                  </a:ext>
                </a:extLst>
              </a:tr>
              <a:tr h="2023022">
                <a:tc>
                  <a:txBody>
                    <a:bodyPr/>
                    <a:lstStyle/>
                    <a:p>
                      <a:pPr marL="0" marR="0">
                        <a:lnSpc>
                          <a:spcPct val="107000"/>
                        </a:lnSpc>
                        <a:spcBef>
                          <a:spcPts val="0"/>
                        </a:spcBef>
                        <a:spcAft>
                          <a:spcPts val="60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Gissler</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M.,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Karalis</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E., &amp;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Ulander</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V.M. (2015). Decreased suicide rate after induced abortion, after the Current Care Guidelines in Finland 1987-2012.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Scand</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J Public Health, 43(1), 99-101.</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Examined suicide post-abortion between 1987 and 2012 in Finland. A 2-fold increased risk of suicide was observed even after new guidelines required post-abortion follow-up sessions at 2-3 weeks to monitor women’s mental health.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7564755"/>
                  </a:ext>
                </a:extLst>
              </a:tr>
            </a:tbl>
          </a:graphicData>
        </a:graphic>
      </p:graphicFrame>
    </p:spTree>
    <p:extLst>
      <p:ext uri="{BB962C8B-B14F-4D97-AF65-F5344CB8AC3E}">
        <p14:creationId xmlns:p14="http://schemas.microsoft.com/office/powerpoint/2010/main" val="334432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6C83-DF57-1218-79E6-4ECD1651F1C6}"/>
              </a:ext>
            </a:extLst>
          </p:cNvPr>
          <p:cNvSpPr>
            <a:spLocks noGrp="1"/>
          </p:cNvSpPr>
          <p:nvPr>
            <p:ph type="title"/>
          </p:nvPr>
        </p:nvSpPr>
        <p:spPr/>
        <p:txBody>
          <a:bodyPr/>
          <a:lstStyle/>
          <a:p>
            <a:r>
              <a:rPr lang="en-US" dirty="0"/>
              <a:t>Recently Published Large Scale Research Studies on the Association between Abortion and Mental Health</a:t>
            </a:r>
          </a:p>
        </p:txBody>
      </p:sp>
      <p:graphicFrame>
        <p:nvGraphicFramePr>
          <p:cNvPr id="5" name="Content Placeholder 4">
            <a:extLst>
              <a:ext uri="{FF2B5EF4-FFF2-40B4-BE49-F238E27FC236}">
                <a16:creationId xmlns:a16="http://schemas.microsoft.com/office/drawing/2014/main" id="{3A14783F-79E2-C963-D7F6-A462E2A4FD35}"/>
              </a:ext>
            </a:extLst>
          </p:cNvPr>
          <p:cNvGraphicFramePr>
            <a:graphicFrameLocks noGrp="1"/>
          </p:cNvGraphicFramePr>
          <p:nvPr>
            <p:ph idx="1"/>
            <p:extLst>
              <p:ext uri="{D42A27DB-BD31-4B8C-83A1-F6EECF244321}">
                <p14:modId xmlns:p14="http://schemas.microsoft.com/office/powerpoint/2010/main" val="1013426416"/>
              </p:ext>
            </p:extLst>
          </p:nvPr>
        </p:nvGraphicFramePr>
        <p:xfrm>
          <a:off x="1104900" y="1313234"/>
          <a:ext cx="9982200" cy="5226686"/>
        </p:xfrm>
        <a:graphic>
          <a:graphicData uri="http://schemas.openxmlformats.org/drawingml/2006/table">
            <a:tbl>
              <a:tblPr firstRow="1" bandRow="1">
                <a:tableStyleId>{5C22544A-7EE6-4342-B048-85BDC9FD1C3A}</a:tableStyleId>
              </a:tblPr>
              <a:tblGrid>
                <a:gridCol w="4991100">
                  <a:extLst>
                    <a:ext uri="{9D8B030D-6E8A-4147-A177-3AD203B41FA5}">
                      <a16:colId xmlns:a16="http://schemas.microsoft.com/office/drawing/2014/main" val="2635027832"/>
                    </a:ext>
                  </a:extLst>
                </a:gridCol>
                <a:gridCol w="4991100">
                  <a:extLst>
                    <a:ext uri="{9D8B030D-6E8A-4147-A177-3AD203B41FA5}">
                      <a16:colId xmlns:a16="http://schemas.microsoft.com/office/drawing/2014/main" val="2758507405"/>
                    </a:ext>
                  </a:extLst>
                </a:gridCol>
              </a:tblGrid>
              <a:tr h="366904">
                <a:tc>
                  <a:txBody>
                    <a:bodyPr/>
                    <a:lstStyle/>
                    <a:p>
                      <a:r>
                        <a:rPr lang="en-US" dirty="0"/>
                        <a:t>STUDY</a:t>
                      </a:r>
                    </a:p>
                  </a:txBody>
                  <a:tcPr/>
                </a:tc>
                <a:tc>
                  <a:txBody>
                    <a:bodyPr/>
                    <a:lstStyle/>
                    <a:p>
                      <a:r>
                        <a:rPr lang="en-US" dirty="0"/>
                        <a:t>RESULTS</a:t>
                      </a:r>
                    </a:p>
                  </a:txBody>
                  <a:tcPr/>
                </a:tc>
                <a:extLst>
                  <a:ext uri="{0D108BD9-81ED-4DB2-BD59-A6C34878D82A}">
                    <a16:rowId xmlns:a16="http://schemas.microsoft.com/office/drawing/2014/main" val="2869520175"/>
                  </a:ext>
                </a:extLst>
              </a:tr>
              <a:tr h="2242768">
                <a:tc>
                  <a:txBody>
                    <a:bodyPr/>
                    <a:lstStyle/>
                    <a:p>
                      <a:pPr marL="0" marR="0">
                        <a:lnSpc>
                          <a:spcPct val="107000"/>
                        </a:lnSpc>
                        <a:spcBef>
                          <a:spcPts val="0"/>
                        </a:spcBef>
                        <a:spcAft>
                          <a:spcPts val="600"/>
                        </a:spcAft>
                      </a:pPr>
                      <a:r>
                        <a:rPr lang="en-US" sz="2000" kern="100">
                          <a:effectLst/>
                          <a:latin typeface="Times New Roman" panose="02020603050405020304" pitchFamily="18" charset="0"/>
                          <a:ea typeface="Calibri" panose="020F0502020204030204" pitchFamily="34" charset="0"/>
                          <a:cs typeface="Times New Roman" panose="02020603050405020304" pitchFamily="18" charset="0"/>
                        </a:rPr>
                        <a:t>Jacob, L., Gerhard, C., Kostev, K., &amp; Kalder, M. (2019). Association between induced abortion, spontaneous abortion, and infertility respectively and the risk of psychiatric disorders in 57,770 women followed in gynecological practices in Germany. Journal of Affective Disorders, 251, 107–113.</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Case-control study from the Disease Analyzer Database (IQVIA). Induced abortion was positively associated with the elevated risk of psychiatric disorders (ORs ranging from 1.75 to 2.01).</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5523774"/>
                  </a:ext>
                </a:extLst>
              </a:tr>
              <a:tr h="2565443">
                <a:tc>
                  <a:txBody>
                    <a:bodyPr/>
                    <a:lstStyle/>
                    <a:p>
                      <a:pPr marL="0" marR="0">
                        <a:lnSpc>
                          <a:spcPct val="107000"/>
                        </a:lnSpc>
                        <a:spcBef>
                          <a:spcPts val="0"/>
                        </a:spcBef>
                        <a:spcAft>
                          <a:spcPts val="6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Jacob, L.,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Kostev</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K., Gerhard, C., &amp;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Kalder</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M. (2019). Relationship between induced abortion and the incidence of depression, anxiety disorder, adjustment disorder, and somatoform disorder in Germany. Journal of Psychiatric Research, 114, 75–79.</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Examined women with a first abortion in 281 gynecological practices in Germany. Included 17,581 women with an abortion experience and 17,581 matched controls who had a live birth. Induced abortion predicted depression (HR=1.34), adjustment disorder (HR=1.45), and somatoform disorder (HR=1.56) across the 10-year study period.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6944224"/>
                  </a:ext>
                </a:extLst>
              </a:tr>
            </a:tbl>
          </a:graphicData>
        </a:graphic>
      </p:graphicFrame>
    </p:spTree>
    <p:extLst>
      <p:ext uri="{BB962C8B-B14F-4D97-AF65-F5344CB8AC3E}">
        <p14:creationId xmlns:p14="http://schemas.microsoft.com/office/powerpoint/2010/main" val="273327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AC8A-E497-C7C3-C223-DF8C65488CB6}"/>
              </a:ext>
            </a:extLst>
          </p:cNvPr>
          <p:cNvSpPr>
            <a:spLocks noGrp="1"/>
          </p:cNvSpPr>
          <p:nvPr>
            <p:ph type="title"/>
          </p:nvPr>
        </p:nvSpPr>
        <p:spPr/>
        <p:txBody>
          <a:bodyPr/>
          <a:lstStyle/>
          <a:p>
            <a:r>
              <a:rPr lang="en-US" dirty="0"/>
              <a:t>Recently Published Large Scale Research Studies on the Association between Abortion and Mental Health</a:t>
            </a:r>
          </a:p>
        </p:txBody>
      </p:sp>
      <p:graphicFrame>
        <p:nvGraphicFramePr>
          <p:cNvPr id="4" name="Content Placeholder 3">
            <a:extLst>
              <a:ext uri="{FF2B5EF4-FFF2-40B4-BE49-F238E27FC236}">
                <a16:creationId xmlns:a16="http://schemas.microsoft.com/office/drawing/2014/main" id="{2540E065-BB51-8248-A317-D1C4D6F7BF8D}"/>
              </a:ext>
            </a:extLst>
          </p:cNvPr>
          <p:cNvGraphicFramePr>
            <a:graphicFrameLocks noGrp="1"/>
          </p:cNvGraphicFramePr>
          <p:nvPr>
            <p:ph idx="1"/>
            <p:extLst>
              <p:ext uri="{D42A27DB-BD31-4B8C-83A1-F6EECF244321}">
                <p14:modId xmlns:p14="http://schemas.microsoft.com/office/powerpoint/2010/main" val="638878366"/>
              </p:ext>
            </p:extLst>
          </p:nvPr>
        </p:nvGraphicFramePr>
        <p:xfrm>
          <a:off x="1104900" y="1600200"/>
          <a:ext cx="9982200" cy="4578350"/>
        </p:xfrm>
        <a:graphic>
          <a:graphicData uri="http://schemas.openxmlformats.org/drawingml/2006/table">
            <a:tbl>
              <a:tblPr firstRow="1" bandRow="1">
                <a:tableStyleId>{5C22544A-7EE6-4342-B048-85BDC9FD1C3A}</a:tableStyleId>
              </a:tblPr>
              <a:tblGrid>
                <a:gridCol w="4991100">
                  <a:extLst>
                    <a:ext uri="{9D8B030D-6E8A-4147-A177-3AD203B41FA5}">
                      <a16:colId xmlns:a16="http://schemas.microsoft.com/office/drawing/2014/main" val="4261805676"/>
                    </a:ext>
                  </a:extLst>
                </a:gridCol>
                <a:gridCol w="4991100">
                  <a:extLst>
                    <a:ext uri="{9D8B030D-6E8A-4147-A177-3AD203B41FA5}">
                      <a16:colId xmlns:a16="http://schemas.microsoft.com/office/drawing/2014/main" val="2229962130"/>
                    </a:ext>
                  </a:extLst>
                </a:gridCol>
              </a:tblGrid>
              <a:tr h="370840">
                <a:tc>
                  <a:txBody>
                    <a:bodyPr/>
                    <a:lstStyle/>
                    <a:p>
                      <a:r>
                        <a:rPr lang="en-US" dirty="0"/>
                        <a:t>STUDY</a:t>
                      </a:r>
                    </a:p>
                  </a:txBody>
                  <a:tcPr/>
                </a:tc>
                <a:tc>
                  <a:txBody>
                    <a:bodyPr/>
                    <a:lstStyle/>
                    <a:p>
                      <a:r>
                        <a:rPr lang="en-US" dirty="0"/>
                        <a:t>RESULTS</a:t>
                      </a:r>
                    </a:p>
                  </a:txBody>
                  <a:tcPr/>
                </a:tc>
                <a:extLst>
                  <a:ext uri="{0D108BD9-81ED-4DB2-BD59-A6C34878D82A}">
                    <a16:rowId xmlns:a16="http://schemas.microsoft.com/office/drawing/2014/main" val="3095949557"/>
                  </a:ext>
                </a:extLst>
              </a:tr>
              <a:tr h="370840">
                <a:tc>
                  <a:txBody>
                    <a:bodyPr/>
                    <a:lstStyle/>
                    <a:p>
                      <a:pPr marL="0" marR="0">
                        <a:lnSpc>
                          <a:spcPct val="107000"/>
                        </a:lnSpc>
                        <a:spcBef>
                          <a:spcPts val="0"/>
                        </a:spcBef>
                        <a:spcAft>
                          <a:spcPts val="6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Lega, I.,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Maraschini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D’Aloja</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P., et al., &amp; Regional Maternal Mortality Working Group (2020). Maternal suicide in Italy. Archives of Women's Mental Health, 23(2), 199–206.</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2000" kern="100">
                          <a:effectLst/>
                          <a:latin typeface="Times New Roman" panose="02020603050405020304" pitchFamily="18" charset="0"/>
                          <a:ea typeface="Calibri" panose="020F0502020204030204" pitchFamily="34" charset="0"/>
                          <a:cs typeface="Times New Roman" panose="02020603050405020304" pitchFamily="18" charset="0"/>
                        </a:rPr>
                        <a:t>Data were gathered from 10 regions in Italy. The suicide rate was 1.18 per 100,000 among women who gave birth (n = 2,876,193) and 2.77 among women who aborted (n = 650,549), a statistically significant difference.</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7031266"/>
                  </a:ext>
                </a:extLst>
              </a:tr>
              <a:tr h="370840">
                <a:tc>
                  <a:txBody>
                    <a:bodyPr/>
                    <a:lstStyle/>
                    <a:p>
                      <a:pPr marL="0" marR="0">
                        <a:lnSpc>
                          <a:spcPct val="107000"/>
                        </a:lnSpc>
                        <a:spcBef>
                          <a:spcPts val="0"/>
                        </a:spcBef>
                        <a:spcAft>
                          <a:spcPts val="6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Luo, M., Jiang, X., Wang, Y., Wang, Z., Shen, Q., Li, R., &amp; Cai, Y. (2018). Association between induced abortion and suicidal ideation among unmarried female migrant workers in three metropolitan cities in China: A cross-sectional study. BMC Public Health, 18(1), 625.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In a sample of 5,115, abortion was associated with nearly double the odds of suicidal ideation after adjustment for numerous controls. The association was strongest in those aged &gt; 25 (OR = 3.37), among women with &gt; 5 years in the work force (OR = 2.98), in the non-anxiety group (OR = 2.28), and in the non-depression group (OR = 2.94).</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2015637"/>
                  </a:ext>
                </a:extLst>
              </a:tr>
            </a:tbl>
          </a:graphicData>
        </a:graphic>
      </p:graphicFrame>
    </p:spTree>
    <p:extLst>
      <p:ext uri="{BB962C8B-B14F-4D97-AF65-F5344CB8AC3E}">
        <p14:creationId xmlns:p14="http://schemas.microsoft.com/office/powerpoint/2010/main" val="32681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539</TotalTime>
  <Words>3346</Words>
  <Application>Microsoft Macintosh PowerPoint</Application>
  <PresentationFormat>Widescreen</PresentationFormat>
  <Paragraphs>105</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Ethic New</vt:lpstr>
      <vt:lpstr>Euphemia</vt:lpstr>
      <vt:lpstr>Plantagenet Cherokee</vt:lpstr>
      <vt:lpstr>Times New Roman</vt:lpstr>
      <vt:lpstr>Wingdings</vt:lpstr>
      <vt:lpstr>Academic Literature 16x9</vt:lpstr>
      <vt:lpstr>PowerPoint Presentation</vt:lpstr>
      <vt:lpstr>Abortion as a Risk Factor  for Adverse Emotional and Psychological Outcomes</vt:lpstr>
      <vt:lpstr>Negative Post-Abortion Emotions</vt:lpstr>
      <vt:lpstr>Negative Post-Abortion Emotions</vt:lpstr>
      <vt:lpstr>Abortion Increases Risk for Mental Health Problems</vt:lpstr>
      <vt:lpstr>Rigorous Science</vt:lpstr>
      <vt:lpstr>Recently Published Large Scale Research Studies on the Association between Abortion and Mental Health</vt:lpstr>
      <vt:lpstr>Recently Published Large Scale Research Studies on the Association between Abortion and Mental Health</vt:lpstr>
      <vt:lpstr>Recently Published Large Scale Research Studies on the Association between Abortion and Mental Health</vt:lpstr>
      <vt:lpstr>Recently Published Large Scale Research Studies on the Association between Abortion and Mental Health</vt:lpstr>
      <vt:lpstr>Abortion and Mental Health Literature Reviews </vt:lpstr>
      <vt:lpstr>Abortion and Mental Health Literature Reviews </vt:lpstr>
      <vt:lpstr>Abortion and Mental Health Literature Reviews </vt:lpstr>
      <vt:lpstr>PowerPoint Presentation</vt:lpstr>
      <vt:lpstr>PowerPoint Presentation</vt:lpstr>
      <vt:lpstr>Conclusion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Abortion as a Risk Factor  for Adverse Emotional and Psychological Outcomes</dc:title>
  <dc:creator>Priscilla Coleman</dc:creator>
  <cp:lastModifiedBy>Raquel Guzman</cp:lastModifiedBy>
  <cp:revision>7</cp:revision>
  <dcterms:created xsi:type="dcterms:W3CDTF">2023-12-30T17:03:54Z</dcterms:created>
  <dcterms:modified xsi:type="dcterms:W3CDTF">2025-11-19T00:55:48Z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