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8" r:id="rId1"/>
  </p:sldMasterIdLst>
  <p:notesMasterIdLst>
    <p:notesMasterId r:id="rId64"/>
  </p:notesMasterIdLst>
  <p:sldIdLst>
    <p:sldId id="633" r:id="rId2"/>
    <p:sldId id="256" r:id="rId3"/>
    <p:sldId id="257" r:id="rId4"/>
    <p:sldId id="258" r:id="rId5"/>
    <p:sldId id="273" r:id="rId6"/>
    <p:sldId id="274" r:id="rId7"/>
    <p:sldId id="275" r:id="rId8"/>
    <p:sldId id="259" r:id="rId9"/>
    <p:sldId id="272" r:id="rId10"/>
    <p:sldId id="281" r:id="rId11"/>
    <p:sldId id="282" r:id="rId12"/>
    <p:sldId id="265" r:id="rId13"/>
    <p:sldId id="268" r:id="rId14"/>
    <p:sldId id="270" r:id="rId15"/>
    <p:sldId id="271" r:id="rId16"/>
    <p:sldId id="285" r:id="rId17"/>
    <p:sldId id="334" r:id="rId18"/>
    <p:sldId id="266" r:id="rId19"/>
    <p:sldId id="267" r:id="rId20"/>
    <p:sldId id="287" r:id="rId21"/>
    <p:sldId id="278" r:id="rId22"/>
    <p:sldId id="284" r:id="rId23"/>
    <p:sldId id="315" r:id="rId24"/>
    <p:sldId id="286" r:id="rId25"/>
    <p:sldId id="260" r:id="rId26"/>
    <p:sldId id="294" r:id="rId27"/>
    <p:sldId id="302" r:id="rId28"/>
    <p:sldId id="291" r:id="rId29"/>
    <p:sldId id="288" r:id="rId30"/>
    <p:sldId id="289" r:id="rId31"/>
    <p:sldId id="290" r:id="rId32"/>
    <p:sldId id="297" r:id="rId33"/>
    <p:sldId id="310" r:id="rId34"/>
    <p:sldId id="300" r:id="rId35"/>
    <p:sldId id="292" r:id="rId36"/>
    <p:sldId id="293" r:id="rId37"/>
    <p:sldId id="301" r:id="rId38"/>
    <p:sldId id="312" r:id="rId39"/>
    <p:sldId id="336" r:id="rId40"/>
    <p:sldId id="313" r:id="rId41"/>
    <p:sldId id="311" r:id="rId42"/>
    <p:sldId id="333" r:id="rId43"/>
    <p:sldId id="335" r:id="rId44"/>
    <p:sldId id="264" r:id="rId45"/>
    <p:sldId id="276" r:id="rId46"/>
    <p:sldId id="279" r:id="rId47"/>
    <p:sldId id="277" r:id="rId48"/>
    <p:sldId id="320" r:id="rId49"/>
    <p:sldId id="329" r:id="rId50"/>
    <p:sldId id="324" r:id="rId51"/>
    <p:sldId id="322" r:id="rId52"/>
    <p:sldId id="323" r:id="rId53"/>
    <p:sldId id="325" r:id="rId54"/>
    <p:sldId id="326" r:id="rId55"/>
    <p:sldId id="321" r:id="rId56"/>
    <p:sldId id="319" r:id="rId57"/>
    <p:sldId id="328" r:id="rId58"/>
    <p:sldId id="327" r:id="rId59"/>
    <p:sldId id="337" r:id="rId60"/>
    <p:sldId id="338" r:id="rId61"/>
    <p:sldId id="339" r:id="rId62"/>
    <p:sldId id="63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02"/>
    <a:srgbClr val="000000"/>
    <a:srgbClr val="C4CAD6"/>
    <a:srgbClr val="3A0000"/>
    <a:srgbClr val="1A1F24"/>
    <a:srgbClr val="2A2438"/>
    <a:srgbClr val="080808"/>
    <a:srgbClr val="D10101"/>
    <a:srgbClr val="957D55"/>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92925" autoAdjust="0"/>
  </p:normalViewPr>
  <p:slideViewPr>
    <p:cSldViewPr>
      <p:cViewPr varScale="1">
        <p:scale>
          <a:sx n="119" d="100"/>
          <a:sy n="119" d="100"/>
        </p:scale>
        <p:origin x="4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EF6EA-5B8E-4FFA-BF32-4E21BABECF1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84A6AFC-8D73-4081-9E79-52F34798EF26}">
      <dgm:prSet custT="1"/>
      <dgm:spPr/>
      <dgm:t>
        <a:bodyPr/>
        <a:lstStyle/>
        <a:p>
          <a:r>
            <a:rPr lang="en-US" sz="2000" b="1" dirty="0"/>
            <a:t>The cases described at the outset of this presentation are sadly not isolated events. Their stories are echoed in the lives of countless women, many of whom lack the necessary support to free themselves. </a:t>
          </a:r>
          <a:endParaRPr lang="en-US" sz="2000" dirty="0"/>
        </a:p>
      </dgm:t>
    </dgm:pt>
    <dgm:pt modelId="{67100735-F2C3-4C76-95DA-003435AA9FB1}" type="parTrans" cxnId="{351296B3-6FC8-4CAD-987E-6F2380F8D96E}">
      <dgm:prSet/>
      <dgm:spPr/>
      <dgm:t>
        <a:bodyPr/>
        <a:lstStyle/>
        <a:p>
          <a:endParaRPr lang="en-US"/>
        </a:p>
      </dgm:t>
    </dgm:pt>
    <dgm:pt modelId="{659451A5-BFE2-4D56-974F-A14D2A6368F2}" type="sibTrans" cxnId="{351296B3-6FC8-4CAD-987E-6F2380F8D96E}">
      <dgm:prSet/>
      <dgm:spPr/>
      <dgm:t>
        <a:bodyPr/>
        <a:lstStyle/>
        <a:p>
          <a:endParaRPr lang="en-US"/>
        </a:p>
      </dgm:t>
    </dgm:pt>
    <dgm:pt modelId="{395E6D26-042B-44E3-B5C1-DDC6F1AC1682}">
      <dgm:prSet custT="1"/>
      <dgm:spPr/>
      <dgm:t>
        <a:bodyPr/>
        <a:lstStyle/>
        <a:p>
          <a:pPr>
            <a:buFont typeface="Arial" panose="020B0604020202020204" pitchFamily="34" charset="0"/>
            <a:buChar char="•"/>
          </a:pPr>
          <a:r>
            <a:rPr lang="en-US" sz="1800" b="1" i="0" dirty="0"/>
            <a:t>IPV is common, </a:t>
          </a:r>
          <a:r>
            <a:rPr lang="en-US" sz="1800" b="0" i="0" dirty="0"/>
            <a:t>affecting millions of women in the U. S. each year.  Data from the CDC’s National Intimate Partner and Sexual Violence Survey (NISVS) indicated approximately 41% of women have experienced sexual violence, physical violence, and/or stalking by an intimate partner. Over 61 million women have experienced psychological aggression by an intimate partner in their lifetime.</a:t>
          </a:r>
          <a:endParaRPr lang="en-US" sz="1800" dirty="0"/>
        </a:p>
      </dgm:t>
    </dgm:pt>
    <dgm:pt modelId="{F5EF2EC4-D372-46A5-81B4-8556CDFA1309}" type="parTrans" cxnId="{331C1A56-93D9-478D-911E-A76969F54969}">
      <dgm:prSet/>
      <dgm:spPr/>
      <dgm:t>
        <a:bodyPr/>
        <a:lstStyle/>
        <a:p>
          <a:endParaRPr lang="en-US"/>
        </a:p>
      </dgm:t>
    </dgm:pt>
    <dgm:pt modelId="{B5B2FA2D-14B3-4687-A83D-8B004E7B26A4}" type="sibTrans" cxnId="{331C1A56-93D9-478D-911E-A76969F54969}">
      <dgm:prSet/>
      <dgm:spPr/>
      <dgm:t>
        <a:bodyPr/>
        <a:lstStyle/>
        <a:p>
          <a:endParaRPr lang="en-US"/>
        </a:p>
      </dgm:t>
    </dgm:pt>
    <dgm:pt modelId="{343E62A8-1604-490C-9A98-97D9335D6EAC}" type="pres">
      <dgm:prSet presAssocID="{95FEF6EA-5B8E-4FFA-BF32-4E21BABECF10}" presName="linear" presStyleCnt="0">
        <dgm:presLayoutVars>
          <dgm:animLvl val="lvl"/>
          <dgm:resizeHandles val="exact"/>
        </dgm:presLayoutVars>
      </dgm:prSet>
      <dgm:spPr/>
    </dgm:pt>
    <dgm:pt modelId="{181D48B8-9774-4D0B-9A4F-B800623DC17C}" type="pres">
      <dgm:prSet presAssocID="{384A6AFC-8D73-4081-9E79-52F34798EF26}" presName="parentText" presStyleLbl="node1" presStyleIdx="0" presStyleCnt="2">
        <dgm:presLayoutVars>
          <dgm:chMax val="0"/>
          <dgm:bulletEnabled val="1"/>
        </dgm:presLayoutVars>
      </dgm:prSet>
      <dgm:spPr/>
    </dgm:pt>
    <dgm:pt modelId="{3F07622B-6C6C-43D0-B06C-565B7FEF6BF1}" type="pres">
      <dgm:prSet presAssocID="{659451A5-BFE2-4D56-974F-A14D2A6368F2}" presName="spacer" presStyleCnt="0"/>
      <dgm:spPr/>
    </dgm:pt>
    <dgm:pt modelId="{CC21F81F-5108-416A-BAD8-64AC3A84F697}" type="pres">
      <dgm:prSet presAssocID="{395E6D26-042B-44E3-B5C1-DDC6F1AC1682}" presName="parentText" presStyleLbl="node1" presStyleIdx="1" presStyleCnt="2">
        <dgm:presLayoutVars>
          <dgm:chMax val="0"/>
          <dgm:bulletEnabled val="1"/>
        </dgm:presLayoutVars>
      </dgm:prSet>
      <dgm:spPr/>
    </dgm:pt>
  </dgm:ptLst>
  <dgm:cxnLst>
    <dgm:cxn modelId="{02FC2546-C845-4661-91DE-2286011F140F}" type="presOf" srcId="{95FEF6EA-5B8E-4FFA-BF32-4E21BABECF10}" destId="{343E62A8-1604-490C-9A98-97D9335D6EAC}" srcOrd="0" destOrd="0" presId="urn:microsoft.com/office/officeart/2005/8/layout/vList2"/>
    <dgm:cxn modelId="{73E91E4F-09FE-4C01-8F53-E4DC948B6AE1}" type="presOf" srcId="{384A6AFC-8D73-4081-9E79-52F34798EF26}" destId="{181D48B8-9774-4D0B-9A4F-B800623DC17C}" srcOrd="0" destOrd="0" presId="urn:microsoft.com/office/officeart/2005/8/layout/vList2"/>
    <dgm:cxn modelId="{331C1A56-93D9-478D-911E-A76969F54969}" srcId="{95FEF6EA-5B8E-4FFA-BF32-4E21BABECF10}" destId="{395E6D26-042B-44E3-B5C1-DDC6F1AC1682}" srcOrd="1" destOrd="0" parTransId="{F5EF2EC4-D372-46A5-81B4-8556CDFA1309}" sibTransId="{B5B2FA2D-14B3-4687-A83D-8B004E7B26A4}"/>
    <dgm:cxn modelId="{C7C71B91-7A5A-4228-959F-E20B19287C99}" type="presOf" srcId="{395E6D26-042B-44E3-B5C1-DDC6F1AC1682}" destId="{CC21F81F-5108-416A-BAD8-64AC3A84F697}" srcOrd="0" destOrd="0" presId="urn:microsoft.com/office/officeart/2005/8/layout/vList2"/>
    <dgm:cxn modelId="{351296B3-6FC8-4CAD-987E-6F2380F8D96E}" srcId="{95FEF6EA-5B8E-4FFA-BF32-4E21BABECF10}" destId="{384A6AFC-8D73-4081-9E79-52F34798EF26}" srcOrd="0" destOrd="0" parTransId="{67100735-F2C3-4C76-95DA-003435AA9FB1}" sibTransId="{659451A5-BFE2-4D56-974F-A14D2A6368F2}"/>
    <dgm:cxn modelId="{FA10E288-E6DE-464E-8767-2B48DA1785A4}" type="presParOf" srcId="{343E62A8-1604-490C-9A98-97D9335D6EAC}" destId="{181D48B8-9774-4D0B-9A4F-B800623DC17C}" srcOrd="0" destOrd="0" presId="urn:microsoft.com/office/officeart/2005/8/layout/vList2"/>
    <dgm:cxn modelId="{27DEE14C-D394-4E55-9114-B49EDFED48D4}" type="presParOf" srcId="{343E62A8-1604-490C-9A98-97D9335D6EAC}" destId="{3F07622B-6C6C-43D0-B06C-565B7FEF6BF1}" srcOrd="1" destOrd="0" presId="urn:microsoft.com/office/officeart/2005/8/layout/vList2"/>
    <dgm:cxn modelId="{2E3188F1-C132-4BFB-97C5-410A6F35C3A1}" type="presParOf" srcId="{343E62A8-1604-490C-9A98-97D9335D6EAC}" destId="{CC21F81F-5108-416A-BAD8-64AC3A84F69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F93945-3D10-40AA-BE65-4EE00305402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32A4083-316F-43B3-A82F-22A61C26FA88}">
      <dgm:prSet/>
      <dgm:spPr/>
      <dgm:t>
        <a:bodyPr/>
        <a:lstStyle/>
        <a:p>
          <a:r>
            <a:rPr lang="en-US" b="1"/>
            <a:t>World-wide lifetime risk for physical and/or sexual IPV varies from 15% to 71%.</a:t>
          </a:r>
          <a:endParaRPr lang="en-US"/>
        </a:p>
      </dgm:t>
    </dgm:pt>
    <dgm:pt modelId="{0FEC5BE0-4941-479F-8AB8-6F2FF7AF79E1}" type="parTrans" cxnId="{1F34BFB6-F3FA-499D-AEF6-2A502559BBF2}">
      <dgm:prSet/>
      <dgm:spPr/>
      <dgm:t>
        <a:bodyPr/>
        <a:lstStyle/>
        <a:p>
          <a:endParaRPr lang="en-US"/>
        </a:p>
      </dgm:t>
    </dgm:pt>
    <dgm:pt modelId="{F4E63F04-5553-4F97-A4E3-D6C3DB0D3A2A}" type="sibTrans" cxnId="{1F34BFB6-F3FA-499D-AEF6-2A502559BBF2}">
      <dgm:prSet/>
      <dgm:spPr/>
      <dgm:t>
        <a:bodyPr/>
        <a:lstStyle/>
        <a:p>
          <a:endParaRPr lang="en-US"/>
        </a:p>
      </dgm:t>
    </dgm:pt>
    <dgm:pt modelId="{51F6E5F7-52EA-4340-9EE9-2BD98ADE3F45}">
      <dgm:prSet/>
      <dgm:spPr/>
      <dgm:t>
        <a:bodyPr/>
        <a:lstStyle/>
        <a:p>
          <a:r>
            <a:rPr lang="en-US" b="1"/>
            <a:t>Between 13% and 61% of women 15–49 years old report that an intimate partner has physically abused them at least once in their lifetime.</a:t>
          </a:r>
          <a:endParaRPr lang="en-US"/>
        </a:p>
      </dgm:t>
    </dgm:pt>
    <dgm:pt modelId="{4015B4BF-E182-4E52-A8C6-C8317C0E97C2}" type="parTrans" cxnId="{6DDCB855-A93F-47EC-8CA0-94C7B27987CA}">
      <dgm:prSet/>
      <dgm:spPr/>
      <dgm:t>
        <a:bodyPr/>
        <a:lstStyle/>
        <a:p>
          <a:endParaRPr lang="en-US"/>
        </a:p>
      </dgm:t>
    </dgm:pt>
    <dgm:pt modelId="{24978803-E739-47FB-926C-D6DE31F43B9E}" type="sibTrans" cxnId="{6DDCB855-A93F-47EC-8CA0-94C7B27987CA}">
      <dgm:prSet/>
      <dgm:spPr/>
      <dgm:t>
        <a:bodyPr/>
        <a:lstStyle/>
        <a:p>
          <a:endParaRPr lang="en-US"/>
        </a:p>
      </dgm:t>
    </dgm:pt>
    <dgm:pt modelId="{E7E5EC33-A1F2-45B4-A1B5-355FDD604E02}">
      <dgm:prSet/>
      <dgm:spPr/>
      <dgm:t>
        <a:bodyPr/>
        <a:lstStyle/>
        <a:p>
          <a:r>
            <a:rPr lang="en-US" b="1"/>
            <a:t>Between 6% and 59% of women report forced sexual intercourse, or an attempt at it, by an intimate partner in their lifetime.</a:t>
          </a:r>
          <a:endParaRPr lang="en-US"/>
        </a:p>
      </dgm:t>
    </dgm:pt>
    <dgm:pt modelId="{A36F852E-8D20-43DB-A481-60CD5FF09236}" type="parTrans" cxnId="{46CCB166-CDE9-47F9-B83C-A56C579BEDC2}">
      <dgm:prSet/>
      <dgm:spPr/>
      <dgm:t>
        <a:bodyPr/>
        <a:lstStyle/>
        <a:p>
          <a:endParaRPr lang="en-US"/>
        </a:p>
      </dgm:t>
    </dgm:pt>
    <dgm:pt modelId="{3CB7E973-7008-48A4-A022-1D309C2D1A29}" type="sibTrans" cxnId="{46CCB166-CDE9-47F9-B83C-A56C579BEDC2}">
      <dgm:prSet/>
      <dgm:spPr/>
      <dgm:t>
        <a:bodyPr/>
        <a:lstStyle/>
        <a:p>
          <a:endParaRPr lang="en-US"/>
        </a:p>
      </dgm:t>
    </dgm:pt>
    <dgm:pt modelId="{99828C18-C55A-4B4B-B727-73D48275F60B}" type="pres">
      <dgm:prSet presAssocID="{1CF93945-3D10-40AA-BE65-4EE003054022}" presName="linear" presStyleCnt="0">
        <dgm:presLayoutVars>
          <dgm:animLvl val="lvl"/>
          <dgm:resizeHandles val="exact"/>
        </dgm:presLayoutVars>
      </dgm:prSet>
      <dgm:spPr/>
    </dgm:pt>
    <dgm:pt modelId="{29EFAE70-2917-4B5D-B5AF-87DA963DCF90}" type="pres">
      <dgm:prSet presAssocID="{232A4083-316F-43B3-A82F-22A61C26FA88}" presName="parentText" presStyleLbl="node1" presStyleIdx="0" presStyleCnt="3">
        <dgm:presLayoutVars>
          <dgm:chMax val="0"/>
          <dgm:bulletEnabled val="1"/>
        </dgm:presLayoutVars>
      </dgm:prSet>
      <dgm:spPr/>
    </dgm:pt>
    <dgm:pt modelId="{4763D711-1FA0-42AD-952D-3761BB2622D3}" type="pres">
      <dgm:prSet presAssocID="{F4E63F04-5553-4F97-A4E3-D6C3DB0D3A2A}" presName="spacer" presStyleCnt="0"/>
      <dgm:spPr/>
    </dgm:pt>
    <dgm:pt modelId="{3E99486C-9C41-4710-8F52-52E635D65F34}" type="pres">
      <dgm:prSet presAssocID="{51F6E5F7-52EA-4340-9EE9-2BD98ADE3F45}" presName="parentText" presStyleLbl="node1" presStyleIdx="1" presStyleCnt="3">
        <dgm:presLayoutVars>
          <dgm:chMax val="0"/>
          <dgm:bulletEnabled val="1"/>
        </dgm:presLayoutVars>
      </dgm:prSet>
      <dgm:spPr/>
    </dgm:pt>
    <dgm:pt modelId="{C9D26A93-B391-42AE-AF37-1C47FA06DDD0}" type="pres">
      <dgm:prSet presAssocID="{24978803-E739-47FB-926C-D6DE31F43B9E}" presName="spacer" presStyleCnt="0"/>
      <dgm:spPr/>
    </dgm:pt>
    <dgm:pt modelId="{432CAEE2-474C-40FF-893A-858534BE348C}" type="pres">
      <dgm:prSet presAssocID="{E7E5EC33-A1F2-45B4-A1B5-355FDD604E02}" presName="parentText" presStyleLbl="node1" presStyleIdx="2" presStyleCnt="3">
        <dgm:presLayoutVars>
          <dgm:chMax val="0"/>
          <dgm:bulletEnabled val="1"/>
        </dgm:presLayoutVars>
      </dgm:prSet>
      <dgm:spPr/>
    </dgm:pt>
  </dgm:ptLst>
  <dgm:cxnLst>
    <dgm:cxn modelId="{C2178221-49B7-4610-857B-BF5205AFAAE7}" type="presOf" srcId="{232A4083-316F-43B3-A82F-22A61C26FA88}" destId="{29EFAE70-2917-4B5D-B5AF-87DA963DCF90}" srcOrd="0" destOrd="0" presId="urn:microsoft.com/office/officeart/2005/8/layout/vList2"/>
    <dgm:cxn modelId="{1928D325-2981-4161-AFE6-B13C617AB040}" type="presOf" srcId="{1CF93945-3D10-40AA-BE65-4EE003054022}" destId="{99828C18-C55A-4B4B-B727-73D48275F60B}" srcOrd="0" destOrd="0" presId="urn:microsoft.com/office/officeart/2005/8/layout/vList2"/>
    <dgm:cxn modelId="{6DDCB855-A93F-47EC-8CA0-94C7B27987CA}" srcId="{1CF93945-3D10-40AA-BE65-4EE003054022}" destId="{51F6E5F7-52EA-4340-9EE9-2BD98ADE3F45}" srcOrd="1" destOrd="0" parTransId="{4015B4BF-E182-4E52-A8C6-C8317C0E97C2}" sibTransId="{24978803-E739-47FB-926C-D6DE31F43B9E}"/>
    <dgm:cxn modelId="{46CCB166-CDE9-47F9-B83C-A56C579BEDC2}" srcId="{1CF93945-3D10-40AA-BE65-4EE003054022}" destId="{E7E5EC33-A1F2-45B4-A1B5-355FDD604E02}" srcOrd="2" destOrd="0" parTransId="{A36F852E-8D20-43DB-A481-60CD5FF09236}" sibTransId="{3CB7E973-7008-48A4-A022-1D309C2D1A29}"/>
    <dgm:cxn modelId="{BE8F1693-C6D6-4E22-A8C4-AD30050F51AA}" type="presOf" srcId="{51F6E5F7-52EA-4340-9EE9-2BD98ADE3F45}" destId="{3E99486C-9C41-4710-8F52-52E635D65F34}" srcOrd="0" destOrd="0" presId="urn:microsoft.com/office/officeart/2005/8/layout/vList2"/>
    <dgm:cxn modelId="{1F34BFB6-F3FA-499D-AEF6-2A502559BBF2}" srcId="{1CF93945-3D10-40AA-BE65-4EE003054022}" destId="{232A4083-316F-43B3-A82F-22A61C26FA88}" srcOrd="0" destOrd="0" parTransId="{0FEC5BE0-4941-479F-8AB8-6F2FF7AF79E1}" sibTransId="{F4E63F04-5553-4F97-A4E3-D6C3DB0D3A2A}"/>
    <dgm:cxn modelId="{1780F8D5-A9F6-4825-810A-99A8888DCA60}" type="presOf" srcId="{E7E5EC33-A1F2-45B4-A1B5-355FDD604E02}" destId="{432CAEE2-474C-40FF-893A-858534BE348C}" srcOrd="0" destOrd="0" presId="urn:microsoft.com/office/officeart/2005/8/layout/vList2"/>
    <dgm:cxn modelId="{5A9AD87E-F527-4FE2-B592-0A6A8CC2D7AA}" type="presParOf" srcId="{99828C18-C55A-4B4B-B727-73D48275F60B}" destId="{29EFAE70-2917-4B5D-B5AF-87DA963DCF90}" srcOrd="0" destOrd="0" presId="urn:microsoft.com/office/officeart/2005/8/layout/vList2"/>
    <dgm:cxn modelId="{7913F1B2-55CF-4184-AEAF-7DE2B0A917E5}" type="presParOf" srcId="{99828C18-C55A-4B4B-B727-73D48275F60B}" destId="{4763D711-1FA0-42AD-952D-3761BB2622D3}" srcOrd="1" destOrd="0" presId="urn:microsoft.com/office/officeart/2005/8/layout/vList2"/>
    <dgm:cxn modelId="{C6956E48-83E0-4F14-B231-B0E7104BDFDA}" type="presParOf" srcId="{99828C18-C55A-4B4B-B727-73D48275F60B}" destId="{3E99486C-9C41-4710-8F52-52E635D65F34}" srcOrd="2" destOrd="0" presId="urn:microsoft.com/office/officeart/2005/8/layout/vList2"/>
    <dgm:cxn modelId="{F98FC8FE-65C8-470F-85E1-E70CB4F54934}" type="presParOf" srcId="{99828C18-C55A-4B4B-B727-73D48275F60B}" destId="{C9D26A93-B391-42AE-AF37-1C47FA06DDD0}" srcOrd="3" destOrd="0" presId="urn:microsoft.com/office/officeart/2005/8/layout/vList2"/>
    <dgm:cxn modelId="{04D299DD-203D-4321-9008-C3416FF0A962}" type="presParOf" srcId="{99828C18-C55A-4B4B-B727-73D48275F60B}" destId="{432CAEE2-474C-40FF-893A-858534BE348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E3D91D-F8E7-4FEB-9B30-991A3BAC677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E0ED76C-7ECD-4C70-946A-494ED38770EA}">
      <dgm:prSet custT="1"/>
      <dgm:spPr/>
      <dgm:t>
        <a:bodyPr/>
        <a:lstStyle/>
        <a:p>
          <a:r>
            <a:rPr lang="en-US" sz="2000" b="1" dirty="0"/>
            <a:t>The rationale for screening in medicine is somewhat related to the incidence of a certain condition or habit within a given population. </a:t>
          </a:r>
          <a:endParaRPr lang="en-US" sz="2000" dirty="0"/>
        </a:p>
      </dgm:t>
    </dgm:pt>
    <dgm:pt modelId="{0A7D93F1-3A10-422B-9930-31D67C9A787E}" type="parTrans" cxnId="{BFFF563C-2B73-4769-961F-4E27103F84AB}">
      <dgm:prSet/>
      <dgm:spPr/>
      <dgm:t>
        <a:bodyPr/>
        <a:lstStyle/>
        <a:p>
          <a:endParaRPr lang="en-US"/>
        </a:p>
      </dgm:t>
    </dgm:pt>
    <dgm:pt modelId="{C7FFE6FF-D50C-4BFD-93F7-A2D9286EC7D7}" type="sibTrans" cxnId="{BFFF563C-2B73-4769-961F-4E27103F84AB}">
      <dgm:prSet/>
      <dgm:spPr/>
      <dgm:t>
        <a:bodyPr/>
        <a:lstStyle/>
        <a:p>
          <a:endParaRPr lang="en-US"/>
        </a:p>
      </dgm:t>
    </dgm:pt>
    <dgm:pt modelId="{BF341FB9-03EC-4942-BA69-15BC26CE32D9}">
      <dgm:prSet/>
      <dgm:spPr/>
      <dgm:t>
        <a:bodyPr/>
        <a:lstStyle/>
        <a:p>
          <a:r>
            <a:rPr lang="en-US" b="1" dirty="0"/>
            <a:t>The incidence of commonly screened habits/conditions among pregnant women ages 15-45 include the following:  tobacco use (27%), cervical cancer (0.008%), hypertension (8%), and glucose intolerance during pregnancy (1%-5%).</a:t>
          </a:r>
          <a:endParaRPr lang="en-US" dirty="0"/>
        </a:p>
      </dgm:t>
    </dgm:pt>
    <dgm:pt modelId="{42B9B0F2-6619-4C06-B3BE-E48741AAC8E9}" type="parTrans" cxnId="{666C1733-1243-4359-8464-284153A71724}">
      <dgm:prSet/>
      <dgm:spPr/>
      <dgm:t>
        <a:bodyPr/>
        <a:lstStyle/>
        <a:p>
          <a:endParaRPr lang="en-US"/>
        </a:p>
      </dgm:t>
    </dgm:pt>
    <dgm:pt modelId="{62BCFD4A-9D64-431E-B6B1-A63AEB6FDC2B}" type="sibTrans" cxnId="{666C1733-1243-4359-8464-284153A71724}">
      <dgm:prSet/>
      <dgm:spPr/>
      <dgm:t>
        <a:bodyPr/>
        <a:lstStyle/>
        <a:p>
          <a:endParaRPr lang="en-US"/>
        </a:p>
      </dgm:t>
    </dgm:pt>
    <dgm:pt modelId="{14E9A2A1-421C-447D-AA29-6C8BA8EAC163}">
      <dgm:prSet custT="1"/>
      <dgm:spPr/>
      <dgm:t>
        <a:bodyPr/>
        <a:lstStyle/>
        <a:p>
          <a:r>
            <a:rPr lang="en-US" sz="2000" b="1" dirty="0"/>
            <a:t>The incidence of IPV in the US is 21%, exceeding that of many of the conditions for which screening is routine.</a:t>
          </a:r>
          <a:endParaRPr lang="en-US" sz="2000" dirty="0"/>
        </a:p>
      </dgm:t>
    </dgm:pt>
    <dgm:pt modelId="{9A015268-5A07-434A-8B2D-83C95DF1444B}" type="parTrans" cxnId="{67D08BFE-BC19-466F-8463-79C8E5DDC680}">
      <dgm:prSet/>
      <dgm:spPr/>
      <dgm:t>
        <a:bodyPr/>
        <a:lstStyle/>
        <a:p>
          <a:endParaRPr lang="en-US"/>
        </a:p>
      </dgm:t>
    </dgm:pt>
    <dgm:pt modelId="{BFB026D2-322C-44DF-A23C-5EE92C7BED3E}" type="sibTrans" cxnId="{67D08BFE-BC19-466F-8463-79C8E5DDC680}">
      <dgm:prSet/>
      <dgm:spPr/>
      <dgm:t>
        <a:bodyPr/>
        <a:lstStyle/>
        <a:p>
          <a:endParaRPr lang="en-US"/>
        </a:p>
      </dgm:t>
    </dgm:pt>
    <dgm:pt modelId="{18C64536-F2A4-40A1-A2EF-A200ABD2C785}" type="pres">
      <dgm:prSet presAssocID="{F5E3D91D-F8E7-4FEB-9B30-991A3BAC677C}" presName="linear" presStyleCnt="0">
        <dgm:presLayoutVars>
          <dgm:animLvl val="lvl"/>
          <dgm:resizeHandles val="exact"/>
        </dgm:presLayoutVars>
      </dgm:prSet>
      <dgm:spPr/>
    </dgm:pt>
    <dgm:pt modelId="{2886154D-3EC4-47E2-A7DE-E9CBE6EFE829}" type="pres">
      <dgm:prSet presAssocID="{5E0ED76C-7ECD-4C70-946A-494ED38770EA}" presName="parentText" presStyleLbl="node1" presStyleIdx="0" presStyleCnt="3">
        <dgm:presLayoutVars>
          <dgm:chMax val="0"/>
          <dgm:bulletEnabled val="1"/>
        </dgm:presLayoutVars>
      </dgm:prSet>
      <dgm:spPr/>
    </dgm:pt>
    <dgm:pt modelId="{56A10CDE-CCD8-44BF-B1A0-57FF8C74322F}" type="pres">
      <dgm:prSet presAssocID="{C7FFE6FF-D50C-4BFD-93F7-A2D9286EC7D7}" presName="spacer" presStyleCnt="0"/>
      <dgm:spPr/>
    </dgm:pt>
    <dgm:pt modelId="{839327B2-DF4C-46D6-A2BC-051CBD9FCBA9}" type="pres">
      <dgm:prSet presAssocID="{BF341FB9-03EC-4942-BA69-15BC26CE32D9}" presName="parentText" presStyleLbl="node1" presStyleIdx="1" presStyleCnt="3">
        <dgm:presLayoutVars>
          <dgm:chMax val="0"/>
          <dgm:bulletEnabled val="1"/>
        </dgm:presLayoutVars>
      </dgm:prSet>
      <dgm:spPr/>
    </dgm:pt>
    <dgm:pt modelId="{690CFDC3-C12A-4FC8-ACC6-BEE3827B448D}" type="pres">
      <dgm:prSet presAssocID="{62BCFD4A-9D64-431E-B6B1-A63AEB6FDC2B}" presName="spacer" presStyleCnt="0"/>
      <dgm:spPr/>
    </dgm:pt>
    <dgm:pt modelId="{8E4AD7D2-68F8-4DAC-99EE-21C057269433}" type="pres">
      <dgm:prSet presAssocID="{14E9A2A1-421C-447D-AA29-6C8BA8EAC163}" presName="parentText" presStyleLbl="node1" presStyleIdx="2" presStyleCnt="3" custLinFactY="19627" custLinFactNeighborX="-792" custLinFactNeighborY="100000">
        <dgm:presLayoutVars>
          <dgm:chMax val="0"/>
          <dgm:bulletEnabled val="1"/>
        </dgm:presLayoutVars>
      </dgm:prSet>
      <dgm:spPr/>
    </dgm:pt>
  </dgm:ptLst>
  <dgm:cxnLst>
    <dgm:cxn modelId="{28EC972B-9E05-41EF-9DB4-1BA6ABA9CDB1}" type="presOf" srcId="{14E9A2A1-421C-447D-AA29-6C8BA8EAC163}" destId="{8E4AD7D2-68F8-4DAC-99EE-21C057269433}" srcOrd="0" destOrd="0" presId="urn:microsoft.com/office/officeart/2005/8/layout/vList2"/>
    <dgm:cxn modelId="{666C1733-1243-4359-8464-284153A71724}" srcId="{F5E3D91D-F8E7-4FEB-9B30-991A3BAC677C}" destId="{BF341FB9-03EC-4942-BA69-15BC26CE32D9}" srcOrd="1" destOrd="0" parTransId="{42B9B0F2-6619-4C06-B3BE-E48741AAC8E9}" sibTransId="{62BCFD4A-9D64-431E-B6B1-A63AEB6FDC2B}"/>
    <dgm:cxn modelId="{BFFF563C-2B73-4769-961F-4E27103F84AB}" srcId="{F5E3D91D-F8E7-4FEB-9B30-991A3BAC677C}" destId="{5E0ED76C-7ECD-4C70-946A-494ED38770EA}" srcOrd="0" destOrd="0" parTransId="{0A7D93F1-3A10-422B-9930-31D67C9A787E}" sibTransId="{C7FFE6FF-D50C-4BFD-93F7-A2D9286EC7D7}"/>
    <dgm:cxn modelId="{0CF29C48-D112-4B25-9808-D5FB610F8A7C}" type="presOf" srcId="{BF341FB9-03EC-4942-BA69-15BC26CE32D9}" destId="{839327B2-DF4C-46D6-A2BC-051CBD9FCBA9}" srcOrd="0" destOrd="0" presId="urn:microsoft.com/office/officeart/2005/8/layout/vList2"/>
    <dgm:cxn modelId="{F5075E63-B752-4648-9B4A-C1B975905076}" type="presOf" srcId="{F5E3D91D-F8E7-4FEB-9B30-991A3BAC677C}" destId="{18C64536-F2A4-40A1-A2EF-A200ABD2C785}" srcOrd="0" destOrd="0" presId="urn:microsoft.com/office/officeart/2005/8/layout/vList2"/>
    <dgm:cxn modelId="{1C8FDBA7-9258-4747-9171-E01E6A998876}" type="presOf" srcId="{5E0ED76C-7ECD-4C70-946A-494ED38770EA}" destId="{2886154D-3EC4-47E2-A7DE-E9CBE6EFE829}" srcOrd="0" destOrd="0" presId="urn:microsoft.com/office/officeart/2005/8/layout/vList2"/>
    <dgm:cxn modelId="{67D08BFE-BC19-466F-8463-79C8E5DDC680}" srcId="{F5E3D91D-F8E7-4FEB-9B30-991A3BAC677C}" destId="{14E9A2A1-421C-447D-AA29-6C8BA8EAC163}" srcOrd="2" destOrd="0" parTransId="{9A015268-5A07-434A-8B2D-83C95DF1444B}" sibTransId="{BFB026D2-322C-44DF-A23C-5EE92C7BED3E}"/>
    <dgm:cxn modelId="{5A93AA8D-6724-4F61-95AD-B5739C93E9BD}" type="presParOf" srcId="{18C64536-F2A4-40A1-A2EF-A200ABD2C785}" destId="{2886154D-3EC4-47E2-A7DE-E9CBE6EFE829}" srcOrd="0" destOrd="0" presId="urn:microsoft.com/office/officeart/2005/8/layout/vList2"/>
    <dgm:cxn modelId="{2F3610E4-4E19-46B8-AB10-68FBBE83013D}" type="presParOf" srcId="{18C64536-F2A4-40A1-A2EF-A200ABD2C785}" destId="{56A10CDE-CCD8-44BF-B1A0-57FF8C74322F}" srcOrd="1" destOrd="0" presId="urn:microsoft.com/office/officeart/2005/8/layout/vList2"/>
    <dgm:cxn modelId="{0433E37B-230A-4426-AF41-35CEC3898F41}" type="presParOf" srcId="{18C64536-F2A4-40A1-A2EF-A200ABD2C785}" destId="{839327B2-DF4C-46D6-A2BC-051CBD9FCBA9}" srcOrd="2" destOrd="0" presId="urn:microsoft.com/office/officeart/2005/8/layout/vList2"/>
    <dgm:cxn modelId="{48C14BBA-BE00-4045-AA58-3FA77E030575}" type="presParOf" srcId="{18C64536-F2A4-40A1-A2EF-A200ABD2C785}" destId="{690CFDC3-C12A-4FC8-ACC6-BEE3827B448D}" srcOrd="3" destOrd="0" presId="urn:microsoft.com/office/officeart/2005/8/layout/vList2"/>
    <dgm:cxn modelId="{B921AE40-E6B3-49EF-A069-323790EC878E}" type="presParOf" srcId="{18C64536-F2A4-40A1-A2EF-A200ABD2C785}" destId="{8E4AD7D2-68F8-4DAC-99EE-21C05726943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81F63A-49CF-4F24-AA5E-E4C9DB5B6FA2}"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n-US"/>
        </a:p>
      </dgm:t>
    </dgm:pt>
    <dgm:pt modelId="{B3E47860-C07B-4DDE-BC69-74EAE8CFCE9D}">
      <dgm:prSet custT="1"/>
      <dgm:spPr/>
      <dgm:t>
        <a:bodyPr/>
        <a:lstStyle/>
        <a:p>
          <a:r>
            <a:rPr lang="en-US" sz="1800" dirty="0"/>
            <a:t>Asking a few basic questions may </a:t>
          </a:r>
          <a:r>
            <a:rPr lang="en-US" sz="1800" dirty="0" err="1"/>
            <a:t>signi</a:t>
          </a:r>
          <a:r>
            <a:rPr lang="en-US" sz="1800" dirty="0"/>
            <a:t> help women to avoid an unwanted abortion and many years of associated suffering:</a:t>
          </a:r>
        </a:p>
      </dgm:t>
    </dgm:pt>
    <dgm:pt modelId="{3527CBDB-448F-4118-B34F-531E5BA3161A}" type="parTrans" cxnId="{781B3395-E7B7-4A9C-A40A-8840365EBCE3}">
      <dgm:prSet/>
      <dgm:spPr/>
      <dgm:t>
        <a:bodyPr/>
        <a:lstStyle/>
        <a:p>
          <a:endParaRPr lang="en-US"/>
        </a:p>
      </dgm:t>
    </dgm:pt>
    <dgm:pt modelId="{33CEE72B-BD85-4A7A-A9EA-1F5FC8FAABA1}" type="sibTrans" cxnId="{781B3395-E7B7-4A9C-A40A-8840365EBCE3}">
      <dgm:prSet/>
      <dgm:spPr/>
      <dgm:t>
        <a:bodyPr/>
        <a:lstStyle/>
        <a:p>
          <a:endParaRPr lang="en-US"/>
        </a:p>
      </dgm:t>
    </dgm:pt>
    <dgm:pt modelId="{5675E5F4-C303-4611-8AD1-3DFE4D78483A}">
      <dgm:prSet custT="1"/>
      <dgm:spPr/>
      <dgm:t>
        <a:bodyPr/>
        <a:lstStyle/>
        <a:p>
          <a:r>
            <a:rPr lang="en-US" sz="2000" i="1" dirty="0"/>
            <a:t>Is someone else encouraging you to abort? </a:t>
          </a:r>
          <a:endParaRPr lang="en-US" sz="2000" dirty="0"/>
        </a:p>
      </dgm:t>
    </dgm:pt>
    <dgm:pt modelId="{B9C53D48-070F-4D20-8F2D-690781B3C03C}" type="parTrans" cxnId="{CCA7F7DE-A957-4D6D-A3C7-A078846ADC09}">
      <dgm:prSet/>
      <dgm:spPr/>
      <dgm:t>
        <a:bodyPr/>
        <a:lstStyle/>
        <a:p>
          <a:endParaRPr lang="en-US"/>
        </a:p>
      </dgm:t>
    </dgm:pt>
    <dgm:pt modelId="{5A4C5F3B-936E-4CE8-9C0F-F3A7E003028B}" type="sibTrans" cxnId="{CCA7F7DE-A957-4D6D-A3C7-A078846ADC09}">
      <dgm:prSet/>
      <dgm:spPr/>
      <dgm:t>
        <a:bodyPr/>
        <a:lstStyle/>
        <a:p>
          <a:endParaRPr lang="en-US"/>
        </a:p>
      </dgm:t>
    </dgm:pt>
    <dgm:pt modelId="{1C54E019-EC0E-45C1-87D6-A2D36EA67A10}">
      <dgm:prSet custT="1"/>
      <dgm:spPr/>
      <dgm:t>
        <a:bodyPr/>
        <a:lstStyle/>
        <a:p>
          <a:r>
            <a:rPr lang="en-US" sz="2000" i="1" dirty="0"/>
            <a:t>Is this your decision or are you seeking to please someone else by having an abortion? </a:t>
          </a:r>
          <a:endParaRPr lang="en-US" sz="2000" dirty="0"/>
        </a:p>
      </dgm:t>
    </dgm:pt>
    <dgm:pt modelId="{4E571991-9544-41FD-90C3-8BDC655F294F}" type="parTrans" cxnId="{6F0DBA04-BEBB-47BD-8A35-A02124008DBA}">
      <dgm:prSet/>
      <dgm:spPr/>
      <dgm:t>
        <a:bodyPr/>
        <a:lstStyle/>
        <a:p>
          <a:endParaRPr lang="en-US"/>
        </a:p>
      </dgm:t>
    </dgm:pt>
    <dgm:pt modelId="{9797CB08-6BB1-4E22-86EB-E8C112970A16}" type="sibTrans" cxnId="{6F0DBA04-BEBB-47BD-8A35-A02124008DBA}">
      <dgm:prSet/>
      <dgm:spPr/>
      <dgm:t>
        <a:bodyPr/>
        <a:lstStyle/>
        <a:p>
          <a:endParaRPr lang="en-US"/>
        </a:p>
      </dgm:t>
    </dgm:pt>
    <dgm:pt modelId="{4466A18E-9A30-4FBD-838E-33C0E6E0341F}">
      <dgm:prSet custT="1"/>
      <dgm:spPr/>
      <dgm:t>
        <a:bodyPr/>
        <a:lstStyle/>
        <a:p>
          <a:r>
            <a:rPr lang="en-US" sz="2000" i="1" dirty="0"/>
            <a:t>Are you feeling pressured by anyone to abort? </a:t>
          </a:r>
          <a:endParaRPr lang="en-US" sz="2000" dirty="0"/>
        </a:p>
      </dgm:t>
    </dgm:pt>
    <dgm:pt modelId="{D0959C0E-373F-450E-A792-93CE229BE792}" type="parTrans" cxnId="{F2CF9356-E244-4159-BE80-AC1C3F700FD6}">
      <dgm:prSet/>
      <dgm:spPr/>
      <dgm:t>
        <a:bodyPr/>
        <a:lstStyle/>
        <a:p>
          <a:endParaRPr lang="en-US"/>
        </a:p>
      </dgm:t>
    </dgm:pt>
    <dgm:pt modelId="{CBF8C73F-B3E6-4210-B163-E68D285A12BC}" type="sibTrans" cxnId="{F2CF9356-E244-4159-BE80-AC1C3F700FD6}">
      <dgm:prSet/>
      <dgm:spPr/>
      <dgm:t>
        <a:bodyPr/>
        <a:lstStyle/>
        <a:p>
          <a:endParaRPr lang="en-US"/>
        </a:p>
      </dgm:t>
    </dgm:pt>
    <dgm:pt modelId="{9F1ED8BD-C0E0-43C7-A216-22947238E276}">
      <dgm:prSet custT="1"/>
      <dgm:spPr/>
      <dgm:t>
        <a:bodyPr/>
        <a:lstStyle/>
        <a:p>
          <a:r>
            <a:rPr lang="en-US" sz="2000" i="1" dirty="0"/>
            <a:t>Do you feel any desire to continue your pregnancy?</a:t>
          </a:r>
          <a:endParaRPr lang="en-US" sz="2000" dirty="0"/>
        </a:p>
      </dgm:t>
    </dgm:pt>
    <dgm:pt modelId="{5A1C5696-E6CF-4A35-9558-A28138FAC0A9}" type="parTrans" cxnId="{E45F7D6B-593A-4688-A872-A42436A95E5C}">
      <dgm:prSet/>
      <dgm:spPr/>
      <dgm:t>
        <a:bodyPr/>
        <a:lstStyle/>
        <a:p>
          <a:endParaRPr lang="en-US"/>
        </a:p>
      </dgm:t>
    </dgm:pt>
    <dgm:pt modelId="{5BCAE846-DC46-4E7D-A3AF-A8C70B246456}" type="sibTrans" cxnId="{E45F7D6B-593A-4688-A872-A42436A95E5C}">
      <dgm:prSet/>
      <dgm:spPr/>
      <dgm:t>
        <a:bodyPr/>
        <a:lstStyle/>
        <a:p>
          <a:endParaRPr lang="en-US"/>
        </a:p>
      </dgm:t>
    </dgm:pt>
    <dgm:pt modelId="{788EAC6D-1F07-4902-91AF-379DC97FE41A}" type="pres">
      <dgm:prSet presAssocID="{DF81F63A-49CF-4F24-AA5E-E4C9DB5B6FA2}" presName="Name0" presStyleCnt="0">
        <dgm:presLayoutVars>
          <dgm:dir/>
          <dgm:animLvl val="lvl"/>
          <dgm:resizeHandles val="exact"/>
        </dgm:presLayoutVars>
      </dgm:prSet>
      <dgm:spPr/>
    </dgm:pt>
    <dgm:pt modelId="{E207536D-D138-441B-A5B2-E73BD384D014}" type="pres">
      <dgm:prSet presAssocID="{9F1ED8BD-C0E0-43C7-A216-22947238E276}" presName="boxAndChildren" presStyleCnt="0"/>
      <dgm:spPr/>
    </dgm:pt>
    <dgm:pt modelId="{8BB718FC-835E-4F70-863D-D564CDCEBAF0}" type="pres">
      <dgm:prSet presAssocID="{9F1ED8BD-C0E0-43C7-A216-22947238E276}" presName="parentTextBox" presStyleLbl="node1" presStyleIdx="0" presStyleCnt="5"/>
      <dgm:spPr/>
    </dgm:pt>
    <dgm:pt modelId="{E81C89E2-00DA-4124-ADD0-6364CE765C24}" type="pres">
      <dgm:prSet presAssocID="{CBF8C73F-B3E6-4210-B163-E68D285A12BC}" presName="sp" presStyleCnt="0"/>
      <dgm:spPr/>
    </dgm:pt>
    <dgm:pt modelId="{DBEFD2C6-7854-4FFD-9F51-826112C98ED2}" type="pres">
      <dgm:prSet presAssocID="{4466A18E-9A30-4FBD-838E-33C0E6E0341F}" presName="arrowAndChildren" presStyleCnt="0"/>
      <dgm:spPr/>
    </dgm:pt>
    <dgm:pt modelId="{0B115797-4BB1-4FC6-A7C1-A0E78D339DB7}" type="pres">
      <dgm:prSet presAssocID="{4466A18E-9A30-4FBD-838E-33C0E6E0341F}" presName="parentTextArrow" presStyleLbl="node1" presStyleIdx="1" presStyleCnt="5"/>
      <dgm:spPr/>
    </dgm:pt>
    <dgm:pt modelId="{1D57EF0F-3AA4-438F-B8E4-5977DC5A046E}" type="pres">
      <dgm:prSet presAssocID="{9797CB08-6BB1-4E22-86EB-E8C112970A16}" presName="sp" presStyleCnt="0"/>
      <dgm:spPr/>
    </dgm:pt>
    <dgm:pt modelId="{DC1A9325-8052-4635-8C8E-FBC541C2999B}" type="pres">
      <dgm:prSet presAssocID="{1C54E019-EC0E-45C1-87D6-A2D36EA67A10}" presName="arrowAndChildren" presStyleCnt="0"/>
      <dgm:spPr/>
    </dgm:pt>
    <dgm:pt modelId="{802D35E1-77E6-4277-82E4-A10C0115A27A}" type="pres">
      <dgm:prSet presAssocID="{1C54E019-EC0E-45C1-87D6-A2D36EA67A10}" presName="parentTextArrow" presStyleLbl="node1" presStyleIdx="2" presStyleCnt="5"/>
      <dgm:spPr/>
    </dgm:pt>
    <dgm:pt modelId="{FA7D09FC-4B3A-4854-A26B-FE9977378867}" type="pres">
      <dgm:prSet presAssocID="{5A4C5F3B-936E-4CE8-9C0F-F3A7E003028B}" presName="sp" presStyleCnt="0"/>
      <dgm:spPr/>
    </dgm:pt>
    <dgm:pt modelId="{50DB43E6-AA28-4229-B58D-7F4A839A860E}" type="pres">
      <dgm:prSet presAssocID="{5675E5F4-C303-4611-8AD1-3DFE4D78483A}" presName="arrowAndChildren" presStyleCnt="0"/>
      <dgm:spPr/>
    </dgm:pt>
    <dgm:pt modelId="{465B7178-AB90-4266-A430-C66F923B67F5}" type="pres">
      <dgm:prSet presAssocID="{5675E5F4-C303-4611-8AD1-3DFE4D78483A}" presName="parentTextArrow" presStyleLbl="node1" presStyleIdx="3" presStyleCnt="5" custLinFactNeighborY="551"/>
      <dgm:spPr/>
    </dgm:pt>
    <dgm:pt modelId="{FB5F85AC-4C3D-48FA-93AF-97192B8D1768}" type="pres">
      <dgm:prSet presAssocID="{33CEE72B-BD85-4A7A-A9EA-1F5FC8FAABA1}" presName="sp" presStyleCnt="0"/>
      <dgm:spPr/>
    </dgm:pt>
    <dgm:pt modelId="{43AB213D-B47B-4EC5-911D-5C7DADA4E96F}" type="pres">
      <dgm:prSet presAssocID="{B3E47860-C07B-4DDE-BC69-74EAE8CFCE9D}" presName="arrowAndChildren" presStyleCnt="0"/>
      <dgm:spPr/>
    </dgm:pt>
    <dgm:pt modelId="{83519977-0E73-4239-ADB7-F9789C172786}" type="pres">
      <dgm:prSet presAssocID="{B3E47860-C07B-4DDE-BC69-74EAE8CFCE9D}" presName="parentTextArrow" presStyleLbl="node1" presStyleIdx="4" presStyleCnt="5" custLinFactNeighborY="1844"/>
      <dgm:spPr/>
    </dgm:pt>
  </dgm:ptLst>
  <dgm:cxnLst>
    <dgm:cxn modelId="{6F0DBA04-BEBB-47BD-8A35-A02124008DBA}" srcId="{DF81F63A-49CF-4F24-AA5E-E4C9DB5B6FA2}" destId="{1C54E019-EC0E-45C1-87D6-A2D36EA67A10}" srcOrd="2" destOrd="0" parTransId="{4E571991-9544-41FD-90C3-8BDC655F294F}" sibTransId="{9797CB08-6BB1-4E22-86EB-E8C112970A16}"/>
    <dgm:cxn modelId="{54A19327-DA3C-4040-A157-895FDDD5B969}" type="presOf" srcId="{5675E5F4-C303-4611-8AD1-3DFE4D78483A}" destId="{465B7178-AB90-4266-A430-C66F923B67F5}" srcOrd="0" destOrd="0" presId="urn:microsoft.com/office/officeart/2005/8/layout/process4"/>
    <dgm:cxn modelId="{F8AC9B43-FA03-436F-BB75-1CDC2652386A}" type="presOf" srcId="{DF81F63A-49CF-4F24-AA5E-E4C9DB5B6FA2}" destId="{788EAC6D-1F07-4902-91AF-379DC97FE41A}" srcOrd="0" destOrd="0" presId="urn:microsoft.com/office/officeart/2005/8/layout/process4"/>
    <dgm:cxn modelId="{33B6C950-ADD1-41C3-96FA-A476B431A34F}" type="presOf" srcId="{B3E47860-C07B-4DDE-BC69-74EAE8CFCE9D}" destId="{83519977-0E73-4239-ADB7-F9789C172786}" srcOrd="0" destOrd="0" presId="urn:microsoft.com/office/officeart/2005/8/layout/process4"/>
    <dgm:cxn modelId="{F2CF9356-E244-4159-BE80-AC1C3F700FD6}" srcId="{DF81F63A-49CF-4F24-AA5E-E4C9DB5B6FA2}" destId="{4466A18E-9A30-4FBD-838E-33C0E6E0341F}" srcOrd="3" destOrd="0" parTransId="{D0959C0E-373F-450E-A792-93CE229BE792}" sibTransId="{CBF8C73F-B3E6-4210-B163-E68D285A12BC}"/>
    <dgm:cxn modelId="{67863264-A70F-4179-A018-6B403B0C8608}" type="presOf" srcId="{4466A18E-9A30-4FBD-838E-33C0E6E0341F}" destId="{0B115797-4BB1-4FC6-A7C1-A0E78D339DB7}" srcOrd="0" destOrd="0" presId="urn:microsoft.com/office/officeart/2005/8/layout/process4"/>
    <dgm:cxn modelId="{E45F7D6B-593A-4688-A872-A42436A95E5C}" srcId="{DF81F63A-49CF-4F24-AA5E-E4C9DB5B6FA2}" destId="{9F1ED8BD-C0E0-43C7-A216-22947238E276}" srcOrd="4" destOrd="0" parTransId="{5A1C5696-E6CF-4A35-9558-A28138FAC0A9}" sibTransId="{5BCAE846-DC46-4E7D-A3AF-A8C70B246456}"/>
    <dgm:cxn modelId="{46A60C86-4E32-47C7-A79F-584306E72E9B}" type="presOf" srcId="{9F1ED8BD-C0E0-43C7-A216-22947238E276}" destId="{8BB718FC-835E-4F70-863D-D564CDCEBAF0}" srcOrd="0" destOrd="0" presId="urn:microsoft.com/office/officeart/2005/8/layout/process4"/>
    <dgm:cxn modelId="{781B3395-E7B7-4A9C-A40A-8840365EBCE3}" srcId="{DF81F63A-49CF-4F24-AA5E-E4C9DB5B6FA2}" destId="{B3E47860-C07B-4DDE-BC69-74EAE8CFCE9D}" srcOrd="0" destOrd="0" parTransId="{3527CBDB-448F-4118-B34F-531E5BA3161A}" sibTransId="{33CEE72B-BD85-4A7A-A9EA-1F5FC8FAABA1}"/>
    <dgm:cxn modelId="{CDE65DCD-6F04-4E42-B334-E6DDC2027C3C}" type="presOf" srcId="{1C54E019-EC0E-45C1-87D6-A2D36EA67A10}" destId="{802D35E1-77E6-4277-82E4-A10C0115A27A}" srcOrd="0" destOrd="0" presId="urn:microsoft.com/office/officeart/2005/8/layout/process4"/>
    <dgm:cxn modelId="{CCA7F7DE-A957-4D6D-A3C7-A078846ADC09}" srcId="{DF81F63A-49CF-4F24-AA5E-E4C9DB5B6FA2}" destId="{5675E5F4-C303-4611-8AD1-3DFE4D78483A}" srcOrd="1" destOrd="0" parTransId="{B9C53D48-070F-4D20-8F2D-690781B3C03C}" sibTransId="{5A4C5F3B-936E-4CE8-9C0F-F3A7E003028B}"/>
    <dgm:cxn modelId="{22BE39F4-36FE-411B-97D5-B919EFCD478B}" type="presParOf" srcId="{788EAC6D-1F07-4902-91AF-379DC97FE41A}" destId="{E207536D-D138-441B-A5B2-E73BD384D014}" srcOrd="0" destOrd="0" presId="urn:microsoft.com/office/officeart/2005/8/layout/process4"/>
    <dgm:cxn modelId="{314B08DC-5B0C-4EF4-94AC-A504E0467A16}" type="presParOf" srcId="{E207536D-D138-441B-A5B2-E73BD384D014}" destId="{8BB718FC-835E-4F70-863D-D564CDCEBAF0}" srcOrd="0" destOrd="0" presId="urn:microsoft.com/office/officeart/2005/8/layout/process4"/>
    <dgm:cxn modelId="{62D79037-069B-44B4-B6B1-3862C6F22F9F}" type="presParOf" srcId="{788EAC6D-1F07-4902-91AF-379DC97FE41A}" destId="{E81C89E2-00DA-4124-ADD0-6364CE765C24}" srcOrd="1" destOrd="0" presId="urn:microsoft.com/office/officeart/2005/8/layout/process4"/>
    <dgm:cxn modelId="{4C039E59-38FC-4121-A609-6A42AF91A77A}" type="presParOf" srcId="{788EAC6D-1F07-4902-91AF-379DC97FE41A}" destId="{DBEFD2C6-7854-4FFD-9F51-826112C98ED2}" srcOrd="2" destOrd="0" presId="urn:microsoft.com/office/officeart/2005/8/layout/process4"/>
    <dgm:cxn modelId="{66F4CAB9-0A7E-48C2-86DF-6A91883D4B67}" type="presParOf" srcId="{DBEFD2C6-7854-4FFD-9F51-826112C98ED2}" destId="{0B115797-4BB1-4FC6-A7C1-A0E78D339DB7}" srcOrd="0" destOrd="0" presId="urn:microsoft.com/office/officeart/2005/8/layout/process4"/>
    <dgm:cxn modelId="{931C584E-CD50-4675-A4D6-38402F9DA194}" type="presParOf" srcId="{788EAC6D-1F07-4902-91AF-379DC97FE41A}" destId="{1D57EF0F-3AA4-438F-B8E4-5977DC5A046E}" srcOrd="3" destOrd="0" presId="urn:microsoft.com/office/officeart/2005/8/layout/process4"/>
    <dgm:cxn modelId="{EC5CC99E-2247-4334-AA84-C487ABC85FB1}" type="presParOf" srcId="{788EAC6D-1F07-4902-91AF-379DC97FE41A}" destId="{DC1A9325-8052-4635-8C8E-FBC541C2999B}" srcOrd="4" destOrd="0" presId="urn:microsoft.com/office/officeart/2005/8/layout/process4"/>
    <dgm:cxn modelId="{B467D4DD-397F-4A6E-9A6A-AD3437A82DF0}" type="presParOf" srcId="{DC1A9325-8052-4635-8C8E-FBC541C2999B}" destId="{802D35E1-77E6-4277-82E4-A10C0115A27A}" srcOrd="0" destOrd="0" presId="urn:microsoft.com/office/officeart/2005/8/layout/process4"/>
    <dgm:cxn modelId="{5A5CD8A2-1896-49A5-A40A-9B1B27F625F9}" type="presParOf" srcId="{788EAC6D-1F07-4902-91AF-379DC97FE41A}" destId="{FA7D09FC-4B3A-4854-A26B-FE9977378867}" srcOrd="5" destOrd="0" presId="urn:microsoft.com/office/officeart/2005/8/layout/process4"/>
    <dgm:cxn modelId="{9FF14FF0-FC2A-4152-9150-0E79C8E6DAAB}" type="presParOf" srcId="{788EAC6D-1F07-4902-91AF-379DC97FE41A}" destId="{50DB43E6-AA28-4229-B58D-7F4A839A860E}" srcOrd="6" destOrd="0" presId="urn:microsoft.com/office/officeart/2005/8/layout/process4"/>
    <dgm:cxn modelId="{5580D180-E3FA-44E2-8BAA-E5CD9A4287DD}" type="presParOf" srcId="{50DB43E6-AA28-4229-B58D-7F4A839A860E}" destId="{465B7178-AB90-4266-A430-C66F923B67F5}" srcOrd="0" destOrd="0" presId="urn:microsoft.com/office/officeart/2005/8/layout/process4"/>
    <dgm:cxn modelId="{C3F21B7C-260A-402E-AFE1-4B124B16989D}" type="presParOf" srcId="{788EAC6D-1F07-4902-91AF-379DC97FE41A}" destId="{FB5F85AC-4C3D-48FA-93AF-97192B8D1768}" srcOrd="7" destOrd="0" presId="urn:microsoft.com/office/officeart/2005/8/layout/process4"/>
    <dgm:cxn modelId="{9A6A59F8-8463-45B2-90A7-47582ACACC72}" type="presParOf" srcId="{788EAC6D-1F07-4902-91AF-379DC97FE41A}" destId="{43AB213D-B47B-4EC5-911D-5C7DADA4E96F}" srcOrd="8" destOrd="0" presId="urn:microsoft.com/office/officeart/2005/8/layout/process4"/>
    <dgm:cxn modelId="{10456040-9E5E-4241-A510-3D234B65854D}" type="presParOf" srcId="{43AB213D-B47B-4EC5-911D-5C7DADA4E96F}" destId="{83519977-0E73-4239-ADB7-F9789C17278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69A69D-E5B9-4997-8CCB-5BB53A4C369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3C5F0610-080B-4118-9D2B-F8403BC6FA81}">
      <dgm:prSet/>
      <dgm:spPr/>
      <dgm:t>
        <a:bodyPr/>
        <a:lstStyle/>
        <a:p>
          <a:r>
            <a:rPr lang="en-US" dirty="0"/>
            <a:t>Routine screening for intimate partner violence in general, and coercion to abort in particular, are far from the norm. </a:t>
          </a:r>
        </a:p>
      </dgm:t>
    </dgm:pt>
    <dgm:pt modelId="{9F17AB4E-1773-4CC1-AD0B-452F9870DB57}" type="parTrans" cxnId="{FE1F7288-8FF6-498C-BF1F-5E856D260D88}">
      <dgm:prSet/>
      <dgm:spPr/>
      <dgm:t>
        <a:bodyPr/>
        <a:lstStyle/>
        <a:p>
          <a:endParaRPr lang="en-US"/>
        </a:p>
      </dgm:t>
    </dgm:pt>
    <dgm:pt modelId="{28DCA0DA-C56A-4CE1-B97E-43532D93F781}" type="sibTrans" cxnId="{FE1F7288-8FF6-498C-BF1F-5E856D260D88}">
      <dgm:prSet/>
      <dgm:spPr/>
      <dgm:t>
        <a:bodyPr/>
        <a:lstStyle/>
        <a:p>
          <a:endParaRPr lang="en-US"/>
        </a:p>
      </dgm:t>
    </dgm:pt>
    <dgm:pt modelId="{817E6FDE-4BA9-473C-B1F0-46251A84BE84}">
      <dgm:prSet/>
      <dgm:spPr/>
      <dgm:t>
        <a:bodyPr/>
        <a:lstStyle/>
        <a:p>
          <a:r>
            <a:rPr lang="en-US"/>
            <a:t>Instead, abortion providers callously and routinely look the other way, even when women present with obvious symptoms of domestic violence.  </a:t>
          </a:r>
        </a:p>
      </dgm:t>
    </dgm:pt>
    <dgm:pt modelId="{9D2FE308-A4EB-4BD1-9896-45FB98913F60}" type="parTrans" cxnId="{BC53DA43-7DCE-47C2-97F6-8985AA6854EB}">
      <dgm:prSet/>
      <dgm:spPr/>
      <dgm:t>
        <a:bodyPr/>
        <a:lstStyle/>
        <a:p>
          <a:endParaRPr lang="en-US"/>
        </a:p>
      </dgm:t>
    </dgm:pt>
    <dgm:pt modelId="{F3D8F016-06AB-438F-9E6F-78035E19C53E}" type="sibTrans" cxnId="{BC53DA43-7DCE-47C2-97F6-8985AA6854EB}">
      <dgm:prSet/>
      <dgm:spPr/>
      <dgm:t>
        <a:bodyPr/>
        <a:lstStyle/>
        <a:p>
          <a:endParaRPr lang="en-US"/>
        </a:p>
      </dgm:t>
    </dgm:pt>
    <dgm:pt modelId="{8047FEB1-FB27-49DB-A71B-387997F03BA1}" type="pres">
      <dgm:prSet presAssocID="{7F69A69D-E5B9-4997-8CCB-5BB53A4C3697}" presName="linear" presStyleCnt="0">
        <dgm:presLayoutVars>
          <dgm:animLvl val="lvl"/>
          <dgm:resizeHandles val="exact"/>
        </dgm:presLayoutVars>
      </dgm:prSet>
      <dgm:spPr/>
    </dgm:pt>
    <dgm:pt modelId="{E8015BD8-7882-4411-8E0D-E6BE36250331}" type="pres">
      <dgm:prSet presAssocID="{3C5F0610-080B-4118-9D2B-F8403BC6FA81}" presName="parentText" presStyleLbl="node1" presStyleIdx="0" presStyleCnt="2">
        <dgm:presLayoutVars>
          <dgm:chMax val="0"/>
          <dgm:bulletEnabled val="1"/>
        </dgm:presLayoutVars>
      </dgm:prSet>
      <dgm:spPr/>
    </dgm:pt>
    <dgm:pt modelId="{4B3A8AE1-CFED-4B25-9FBB-B9A8589FB1AA}" type="pres">
      <dgm:prSet presAssocID="{28DCA0DA-C56A-4CE1-B97E-43532D93F781}" presName="spacer" presStyleCnt="0"/>
      <dgm:spPr/>
    </dgm:pt>
    <dgm:pt modelId="{F3C0903E-A34F-4ADE-8B9F-47BE506BBB21}" type="pres">
      <dgm:prSet presAssocID="{817E6FDE-4BA9-473C-B1F0-46251A84BE84}" presName="parentText" presStyleLbl="node1" presStyleIdx="1" presStyleCnt="2">
        <dgm:presLayoutVars>
          <dgm:chMax val="0"/>
          <dgm:bulletEnabled val="1"/>
        </dgm:presLayoutVars>
      </dgm:prSet>
      <dgm:spPr/>
    </dgm:pt>
  </dgm:ptLst>
  <dgm:cxnLst>
    <dgm:cxn modelId="{BC53DA43-7DCE-47C2-97F6-8985AA6854EB}" srcId="{7F69A69D-E5B9-4997-8CCB-5BB53A4C3697}" destId="{817E6FDE-4BA9-473C-B1F0-46251A84BE84}" srcOrd="1" destOrd="0" parTransId="{9D2FE308-A4EB-4BD1-9896-45FB98913F60}" sibTransId="{F3D8F016-06AB-438F-9E6F-78035E19C53E}"/>
    <dgm:cxn modelId="{98DC6E5A-D36C-4D05-BB53-84199B535910}" type="presOf" srcId="{817E6FDE-4BA9-473C-B1F0-46251A84BE84}" destId="{F3C0903E-A34F-4ADE-8B9F-47BE506BBB21}" srcOrd="0" destOrd="0" presId="urn:microsoft.com/office/officeart/2005/8/layout/vList2"/>
    <dgm:cxn modelId="{FE1F7288-8FF6-498C-BF1F-5E856D260D88}" srcId="{7F69A69D-E5B9-4997-8CCB-5BB53A4C3697}" destId="{3C5F0610-080B-4118-9D2B-F8403BC6FA81}" srcOrd="0" destOrd="0" parTransId="{9F17AB4E-1773-4CC1-AD0B-452F9870DB57}" sibTransId="{28DCA0DA-C56A-4CE1-B97E-43532D93F781}"/>
    <dgm:cxn modelId="{0A3426CD-1C9C-4FBB-9BEA-45568619E5DA}" type="presOf" srcId="{3C5F0610-080B-4118-9D2B-F8403BC6FA81}" destId="{E8015BD8-7882-4411-8E0D-E6BE36250331}" srcOrd="0" destOrd="0" presId="urn:microsoft.com/office/officeart/2005/8/layout/vList2"/>
    <dgm:cxn modelId="{AEBFABD4-8B3F-49B2-A6C3-B2DED88AF665}" type="presOf" srcId="{7F69A69D-E5B9-4997-8CCB-5BB53A4C3697}" destId="{8047FEB1-FB27-49DB-A71B-387997F03BA1}" srcOrd="0" destOrd="0" presId="urn:microsoft.com/office/officeart/2005/8/layout/vList2"/>
    <dgm:cxn modelId="{F7E5E84B-2F5C-437C-9772-CA254148E41B}" type="presParOf" srcId="{8047FEB1-FB27-49DB-A71B-387997F03BA1}" destId="{E8015BD8-7882-4411-8E0D-E6BE36250331}" srcOrd="0" destOrd="0" presId="urn:microsoft.com/office/officeart/2005/8/layout/vList2"/>
    <dgm:cxn modelId="{3E4269AE-3C59-4DEB-BBEB-366D977BC9E2}" type="presParOf" srcId="{8047FEB1-FB27-49DB-A71B-387997F03BA1}" destId="{4B3A8AE1-CFED-4B25-9FBB-B9A8589FB1AA}" srcOrd="1" destOrd="0" presId="urn:microsoft.com/office/officeart/2005/8/layout/vList2"/>
    <dgm:cxn modelId="{8DD7F617-9CD4-4DEC-AF1D-39423DA1308C}" type="presParOf" srcId="{8047FEB1-FB27-49DB-A71B-387997F03BA1}" destId="{F3C0903E-A34F-4ADE-8B9F-47BE506BBB2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48B8-9774-4D0B-9A4F-B800623DC17C}">
      <dsp:nvSpPr>
        <dsp:cNvPr id="0" name=""/>
        <dsp:cNvSpPr/>
      </dsp:nvSpPr>
      <dsp:spPr>
        <a:xfrm>
          <a:off x="0" y="2228"/>
          <a:ext cx="4419600" cy="273396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The cases described at the outset of this presentation are sadly not isolated events. Their stories are echoed in the lives of countless women, many of whom lack the necessary support to free themselves. </a:t>
          </a:r>
          <a:endParaRPr lang="en-US" sz="2000" kern="1200" dirty="0"/>
        </a:p>
      </dsp:txBody>
      <dsp:txXfrm>
        <a:off x="133461" y="135689"/>
        <a:ext cx="4152678" cy="2467038"/>
      </dsp:txXfrm>
    </dsp:sp>
    <dsp:sp modelId="{CC21F81F-5108-416A-BAD8-64AC3A84F697}">
      <dsp:nvSpPr>
        <dsp:cNvPr id="0" name=""/>
        <dsp:cNvSpPr/>
      </dsp:nvSpPr>
      <dsp:spPr>
        <a:xfrm>
          <a:off x="0" y="2750209"/>
          <a:ext cx="4419600" cy="273396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i="0" kern="1200" dirty="0"/>
            <a:t>IPV is common, </a:t>
          </a:r>
          <a:r>
            <a:rPr lang="en-US" sz="1800" b="0" i="0" kern="1200" dirty="0"/>
            <a:t>affecting millions of women in the U. S. each year.  Data from the CDC’s National Intimate Partner and Sexual Violence Survey (NISVS) indicated approximately 41% of women have experienced sexual violence, physical violence, and/or stalking by an intimate partner. Over 61 million women have experienced psychological aggression by an intimate partner in their lifetime.</a:t>
          </a:r>
          <a:endParaRPr lang="en-US" sz="1800" kern="1200" dirty="0"/>
        </a:p>
      </dsp:txBody>
      <dsp:txXfrm>
        <a:off x="133461" y="2883670"/>
        <a:ext cx="4152678" cy="2467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FAE70-2917-4B5D-B5AF-87DA963DCF90}">
      <dsp:nvSpPr>
        <dsp:cNvPr id="0" name=""/>
        <dsp:cNvSpPr/>
      </dsp:nvSpPr>
      <dsp:spPr>
        <a:xfrm>
          <a:off x="0" y="341276"/>
          <a:ext cx="4435078" cy="1281698"/>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World-wide lifetime risk for physical and/or sexual IPV varies from 15% to 71%.</a:t>
          </a:r>
          <a:endParaRPr lang="en-US" sz="1900" kern="1200"/>
        </a:p>
      </dsp:txBody>
      <dsp:txXfrm>
        <a:off x="62567" y="403843"/>
        <a:ext cx="4309944" cy="1156564"/>
      </dsp:txXfrm>
    </dsp:sp>
    <dsp:sp modelId="{3E99486C-9C41-4710-8F52-52E635D65F34}">
      <dsp:nvSpPr>
        <dsp:cNvPr id="0" name=""/>
        <dsp:cNvSpPr/>
      </dsp:nvSpPr>
      <dsp:spPr>
        <a:xfrm>
          <a:off x="0" y="1677694"/>
          <a:ext cx="4435078" cy="1281698"/>
        </a:xfrm>
        <a:prstGeom prst="round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Between 13% and 61% of women 15–49 years old report that an intimate partner has physically abused them at least once in their lifetime.</a:t>
          </a:r>
          <a:endParaRPr lang="en-US" sz="1900" kern="1200"/>
        </a:p>
      </dsp:txBody>
      <dsp:txXfrm>
        <a:off x="62567" y="1740261"/>
        <a:ext cx="4309944" cy="1156564"/>
      </dsp:txXfrm>
    </dsp:sp>
    <dsp:sp modelId="{432CAEE2-474C-40FF-893A-858534BE348C}">
      <dsp:nvSpPr>
        <dsp:cNvPr id="0" name=""/>
        <dsp:cNvSpPr/>
      </dsp:nvSpPr>
      <dsp:spPr>
        <a:xfrm>
          <a:off x="0" y="3014113"/>
          <a:ext cx="4435078" cy="1281698"/>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Between 6% and 59% of women report forced sexual intercourse, or an attempt at it, by an intimate partner in their lifetime.</a:t>
          </a:r>
          <a:endParaRPr lang="en-US" sz="1900" kern="1200"/>
        </a:p>
      </dsp:txBody>
      <dsp:txXfrm>
        <a:off x="62567" y="3076680"/>
        <a:ext cx="4309944" cy="1156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6154D-3EC4-47E2-A7DE-E9CBE6EFE829}">
      <dsp:nvSpPr>
        <dsp:cNvPr id="0" name=""/>
        <dsp:cNvSpPr/>
      </dsp:nvSpPr>
      <dsp:spPr>
        <a:xfrm>
          <a:off x="0" y="81964"/>
          <a:ext cx="4714895" cy="164838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The rationale for screening in medicine is somewhat related to the incidence of a certain condition or habit within a given population. </a:t>
          </a:r>
          <a:endParaRPr lang="en-US" sz="2000" kern="1200" dirty="0"/>
        </a:p>
      </dsp:txBody>
      <dsp:txXfrm>
        <a:off x="80467" y="162431"/>
        <a:ext cx="4553961" cy="1487449"/>
      </dsp:txXfrm>
    </dsp:sp>
    <dsp:sp modelId="{839327B2-DF4C-46D6-A2BC-051CBD9FCBA9}">
      <dsp:nvSpPr>
        <dsp:cNvPr id="0" name=""/>
        <dsp:cNvSpPr/>
      </dsp:nvSpPr>
      <dsp:spPr>
        <a:xfrm>
          <a:off x="0" y="1779308"/>
          <a:ext cx="4714895" cy="164838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The incidence of commonly screened habits/conditions among pregnant women ages 15-45 include the following:  tobacco use (27%), cervical cancer (0.008%), hypertension (8%), and glucose intolerance during pregnancy (1%-5%).</a:t>
          </a:r>
          <a:endParaRPr lang="en-US" sz="1700" kern="1200" dirty="0"/>
        </a:p>
      </dsp:txBody>
      <dsp:txXfrm>
        <a:off x="80467" y="1859775"/>
        <a:ext cx="4553961" cy="1487449"/>
      </dsp:txXfrm>
    </dsp:sp>
    <dsp:sp modelId="{8E4AD7D2-68F8-4DAC-99EE-21C057269433}">
      <dsp:nvSpPr>
        <dsp:cNvPr id="0" name=""/>
        <dsp:cNvSpPr/>
      </dsp:nvSpPr>
      <dsp:spPr>
        <a:xfrm>
          <a:off x="0" y="3558616"/>
          <a:ext cx="4714895" cy="164838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The incidence of IPV in the US is 21%, exceeding that of many of the conditions for which screening is routine.</a:t>
          </a:r>
          <a:endParaRPr lang="en-US" sz="2000" kern="1200" dirty="0"/>
        </a:p>
      </dsp:txBody>
      <dsp:txXfrm>
        <a:off x="80467" y="3639083"/>
        <a:ext cx="4553961" cy="1487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718FC-835E-4F70-863D-D564CDCEBAF0}">
      <dsp:nvSpPr>
        <dsp:cNvPr id="0" name=""/>
        <dsp:cNvSpPr/>
      </dsp:nvSpPr>
      <dsp:spPr>
        <a:xfrm>
          <a:off x="0" y="4034809"/>
          <a:ext cx="4563818" cy="661944"/>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i="1" kern="1200" dirty="0"/>
            <a:t>Do you feel any desire to continue your pregnancy?</a:t>
          </a:r>
          <a:endParaRPr lang="en-US" sz="2000" kern="1200" dirty="0"/>
        </a:p>
      </dsp:txBody>
      <dsp:txXfrm>
        <a:off x="0" y="4034809"/>
        <a:ext cx="4563818" cy="661944"/>
      </dsp:txXfrm>
    </dsp:sp>
    <dsp:sp modelId="{0B115797-4BB1-4FC6-A7C1-A0E78D339DB7}">
      <dsp:nvSpPr>
        <dsp:cNvPr id="0" name=""/>
        <dsp:cNvSpPr/>
      </dsp:nvSpPr>
      <dsp:spPr>
        <a:xfrm rot="10800000">
          <a:off x="0" y="3026668"/>
          <a:ext cx="4563818" cy="1018070"/>
        </a:xfrm>
        <a:prstGeom prst="upArrowCallout">
          <a:avLst/>
        </a:prstGeom>
        <a:solidFill>
          <a:schemeClr val="accent5">
            <a:hueOff val="-421158"/>
            <a:satOff val="-1986"/>
            <a:lumOff val="49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i="1" kern="1200" dirty="0"/>
            <a:t>Are you feeling pressured by anyone to abort? </a:t>
          </a:r>
          <a:endParaRPr lang="en-US" sz="2000" kern="1200" dirty="0"/>
        </a:p>
      </dsp:txBody>
      <dsp:txXfrm rot="10800000">
        <a:off x="0" y="3026668"/>
        <a:ext cx="4563818" cy="661511"/>
      </dsp:txXfrm>
    </dsp:sp>
    <dsp:sp modelId="{802D35E1-77E6-4277-82E4-A10C0115A27A}">
      <dsp:nvSpPr>
        <dsp:cNvPr id="0" name=""/>
        <dsp:cNvSpPr/>
      </dsp:nvSpPr>
      <dsp:spPr>
        <a:xfrm rot="10800000">
          <a:off x="0" y="2018527"/>
          <a:ext cx="4563818" cy="1018070"/>
        </a:xfrm>
        <a:prstGeom prst="upArrowCallout">
          <a:avLst/>
        </a:prstGeom>
        <a:solidFill>
          <a:schemeClr val="accent5">
            <a:hueOff val="-842315"/>
            <a:satOff val="-3972"/>
            <a:lumOff val="98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i="1" kern="1200" dirty="0"/>
            <a:t>Is this your decision or are you seeking to please someone else by having an abortion? </a:t>
          </a:r>
          <a:endParaRPr lang="en-US" sz="2000" kern="1200" dirty="0"/>
        </a:p>
      </dsp:txBody>
      <dsp:txXfrm rot="10800000">
        <a:off x="0" y="2018527"/>
        <a:ext cx="4563818" cy="661511"/>
      </dsp:txXfrm>
    </dsp:sp>
    <dsp:sp modelId="{465B7178-AB90-4266-A430-C66F923B67F5}">
      <dsp:nvSpPr>
        <dsp:cNvPr id="0" name=""/>
        <dsp:cNvSpPr/>
      </dsp:nvSpPr>
      <dsp:spPr>
        <a:xfrm rot="10800000">
          <a:off x="0" y="1015996"/>
          <a:ext cx="4563818" cy="1018070"/>
        </a:xfrm>
        <a:prstGeom prst="upArrowCallout">
          <a:avLst/>
        </a:prstGeom>
        <a:solidFill>
          <a:schemeClr val="accent5">
            <a:hueOff val="-1263473"/>
            <a:satOff val="-5958"/>
            <a:lumOff val="147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i="1" kern="1200" dirty="0"/>
            <a:t>Is someone else encouraging you to abort? </a:t>
          </a:r>
          <a:endParaRPr lang="en-US" sz="2000" kern="1200" dirty="0"/>
        </a:p>
      </dsp:txBody>
      <dsp:txXfrm rot="10800000">
        <a:off x="0" y="1015996"/>
        <a:ext cx="4563818" cy="661511"/>
      </dsp:txXfrm>
    </dsp:sp>
    <dsp:sp modelId="{83519977-0E73-4239-ADB7-F9789C172786}">
      <dsp:nvSpPr>
        <dsp:cNvPr id="0" name=""/>
        <dsp:cNvSpPr/>
      </dsp:nvSpPr>
      <dsp:spPr>
        <a:xfrm rot="10800000">
          <a:off x="0" y="21019"/>
          <a:ext cx="4563818" cy="1018070"/>
        </a:xfrm>
        <a:prstGeom prst="upArrowCallout">
          <a:avLst/>
        </a:prstGeom>
        <a:solidFill>
          <a:schemeClr val="accent5">
            <a:hueOff val="-1684631"/>
            <a:satOff val="-7944"/>
            <a:lumOff val="196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Asking a few basic questions may </a:t>
          </a:r>
          <a:r>
            <a:rPr lang="en-US" sz="1800" kern="1200" dirty="0" err="1"/>
            <a:t>signi</a:t>
          </a:r>
          <a:r>
            <a:rPr lang="en-US" sz="1800" kern="1200" dirty="0"/>
            <a:t> help women to avoid an unwanted abortion and many years of associated suffering:</a:t>
          </a:r>
        </a:p>
      </dsp:txBody>
      <dsp:txXfrm rot="10800000">
        <a:off x="0" y="21019"/>
        <a:ext cx="4563818" cy="661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15BD8-7882-4411-8E0D-E6BE36250331}">
      <dsp:nvSpPr>
        <dsp:cNvPr id="0" name=""/>
        <dsp:cNvSpPr/>
      </dsp:nvSpPr>
      <dsp:spPr>
        <a:xfrm>
          <a:off x="0" y="1372"/>
          <a:ext cx="7203281" cy="182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Routine screening for intimate partner violence in general, and coercion to abort in particular, are far from the norm. </a:t>
          </a:r>
        </a:p>
      </dsp:txBody>
      <dsp:txXfrm>
        <a:off x="88911" y="90283"/>
        <a:ext cx="7025459" cy="1643538"/>
      </dsp:txXfrm>
    </dsp:sp>
    <dsp:sp modelId="{F3C0903E-A34F-4ADE-8B9F-47BE506BBB21}">
      <dsp:nvSpPr>
        <dsp:cNvPr id="0" name=""/>
        <dsp:cNvSpPr/>
      </dsp:nvSpPr>
      <dsp:spPr>
        <a:xfrm>
          <a:off x="0" y="1900493"/>
          <a:ext cx="7203281" cy="182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Instead, abortion providers callously and routinely look the other way, even when women present with obvious symptoms of domestic violence.  </a:t>
          </a:r>
        </a:p>
      </dsp:txBody>
      <dsp:txXfrm>
        <a:off x="88911" y="1989404"/>
        <a:ext cx="7025459" cy="16435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199C2-DE10-4DDE-A203-3499C4C980F5}" type="datetimeFigureOut">
              <a:rPr lang="en-US" smtClean="0"/>
              <a:t>11/18/25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65082-A8D3-4A16-BEA2-9E6D529E0097}" type="slidenum">
              <a:rPr lang="en-US" smtClean="0"/>
              <a:t>‹#›</a:t>
            </a:fld>
            <a:endParaRPr lang="en-US"/>
          </a:p>
        </p:txBody>
      </p:sp>
    </p:spTree>
    <p:extLst>
      <p:ext uri="{BB962C8B-B14F-4D97-AF65-F5344CB8AC3E}">
        <p14:creationId xmlns:p14="http://schemas.microsoft.com/office/powerpoint/2010/main" val="409359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65082-A8D3-4A16-BEA2-9E6D529E0097}" type="slidenum">
              <a:rPr lang="en-US" smtClean="0"/>
              <a:t>2</a:t>
            </a:fld>
            <a:endParaRPr lang="en-US" dirty="0"/>
          </a:p>
        </p:txBody>
      </p:sp>
    </p:spTree>
    <p:extLst>
      <p:ext uri="{BB962C8B-B14F-4D97-AF65-F5344CB8AC3E}">
        <p14:creationId xmlns:p14="http://schemas.microsoft.com/office/powerpoint/2010/main" val="329495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65082-A8D3-4A16-BEA2-9E6D529E0097}" type="slidenum">
              <a:rPr lang="en-US" smtClean="0"/>
              <a:t>54</a:t>
            </a:fld>
            <a:endParaRPr lang="en-US"/>
          </a:p>
        </p:txBody>
      </p:sp>
    </p:spTree>
    <p:extLst>
      <p:ext uri="{BB962C8B-B14F-4D97-AF65-F5344CB8AC3E}">
        <p14:creationId xmlns:p14="http://schemas.microsoft.com/office/powerpoint/2010/main" val="333620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65082-A8D3-4A16-BEA2-9E6D529E0097}" type="slidenum">
              <a:rPr lang="en-US" smtClean="0"/>
              <a:t>4</a:t>
            </a:fld>
            <a:endParaRPr lang="en-US"/>
          </a:p>
        </p:txBody>
      </p:sp>
    </p:spTree>
    <p:extLst>
      <p:ext uri="{BB962C8B-B14F-4D97-AF65-F5344CB8AC3E}">
        <p14:creationId xmlns:p14="http://schemas.microsoft.com/office/powerpoint/2010/main" val="344023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65082-A8D3-4A16-BEA2-9E6D529E0097}" type="slidenum">
              <a:rPr lang="en-US" smtClean="0"/>
              <a:t>7</a:t>
            </a:fld>
            <a:endParaRPr lang="en-US"/>
          </a:p>
        </p:txBody>
      </p:sp>
    </p:spTree>
    <p:extLst>
      <p:ext uri="{BB962C8B-B14F-4D97-AF65-F5344CB8AC3E}">
        <p14:creationId xmlns:p14="http://schemas.microsoft.com/office/powerpoint/2010/main" val="297184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65082-A8D3-4A16-BEA2-9E6D529E0097}" type="slidenum">
              <a:rPr lang="en-US" smtClean="0"/>
              <a:t>19</a:t>
            </a:fld>
            <a:endParaRPr lang="en-US"/>
          </a:p>
        </p:txBody>
      </p:sp>
    </p:spTree>
    <p:extLst>
      <p:ext uri="{BB962C8B-B14F-4D97-AF65-F5344CB8AC3E}">
        <p14:creationId xmlns:p14="http://schemas.microsoft.com/office/powerpoint/2010/main" val="6689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65082-A8D3-4A16-BEA2-9E6D529E0097}" type="slidenum">
              <a:rPr lang="en-US" smtClean="0"/>
              <a:t>22</a:t>
            </a:fld>
            <a:endParaRPr lang="en-US"/>
          </a:p>
        </p:txBody>
      </p:sp>
    </p:spTree>
    <p:extLst>
      <p:ext uri="{BB962C8B-B14F-4D97-AF65-F5344CB8AC3E}">
        <p14:creationId xmlns:p14="http://schemas.microsoft.com/office/powerpoint/2010/main" val="266799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65082-A8D3-4A16-BEA2-9E6D529E0097}" type="slidenum">
              <a:rPr lang="en-US" smtClean="0"/>
              <a:t>29</a:t>
            </a:fld>
            <a:endParaRPr lang="en-US"/>
          </a:p>
        </p:txBody>
      </p:sp>
    </p:spTree>
    <p:extLst>
      <p:ext uri="{BB962C8B-B14F-4D97-AF65-F5344CB8AC3E}">
        <p14:creationId xmlns:p14="http://schemas.microsoft.com/office/powerpoint/2010/main" val="284671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65082-A8D3-4A16-BEA2-9E6D529E0097}" type="slidenum">
              <a:rPr lang="en-US" smtClean="0"/>
              <a:t>32</a:t>
            </a:fld>
            <a:endParaRPr lang="en-US"/>
          </a:p>
        </p:txBody>
      </p:sp>
    </p:spTree>
    <p:extLst>
      <p:ext uri="{BB962C8B-B14F-4D97-AF65-F5344CB8AC3E}">
        <p14:creationId xmlns:p14="http://schemas.microsoft.com/office/powerpoint/2010/main" val="29314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65082-A8D3-4A16-BEA2-9E6D529E009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3141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65082-A8D3-4A16-BEA2-9E6D529E0097}" type="slidenum">
              <a:rPr lang="en-US" smtClean="0"/>
              <a:t>53</a:t>
            </a:fld>
            <a:endParaRPr lang="en-US"/>
          </a:p>
        </p:txBody>
      </p:sp>
    </p:spTree>
    <p:extLst>
      <p:ext uri="{BB962C8B-B14F-4D97-AF65-F5344CB8AC3E}">
        <p14:creationId xmlns:p14="http://schemas.microsoft.com/office/powerpoint/2010/main" val="297343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B03064-C46B-4243-A16B-6E7264BE9291}" type="datetimeFigureOut">
              <a:rPr lang="en-US" smtClean="0"/>
              <a:t>11/18/25</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C93298C1-6F1A-4917-A072-A24F19D902C7}"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6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B03064-C46B-4243-A16B-6E7264BE9291}"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298C1-6F1A-4917-A072-A24F19D902C7}" type="slidenum">
              <a:rPr lang="en-US" smtClean="0"/>
              <a:t>‹#›</a:t>
            </a:fld>
            <a:endParaRPr lang="en-US"/>
          </a:p>
        </p:txBody>
      </p:sp>
    </p:spTree>
    <p:extLst>
      <p:ext uri="{BB962C8B-B14F-4D97-AF65-F5344CB8AC3E}">
        <p14:creationId xmlns:p14="http://schemas.microsoft.com/office/powerpoint/2010/main" val="133894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B03064-C46B-4243-A16B-6E7264BE9291}"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298C1-6F1A-4917-A072-A24F19D902C7}"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864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B03064-C46B-4243-A16B-6E7264BE9291}"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298C1-6F1A-4917-A072-A24F19D902C7}"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541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03064-C46B-4243-A16B-6E7264BE9291}"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298C1-6F1A-4917-A072-A24F19D902C7}"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935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B03064-C46B-4243-A16B-6E7264BE9291}"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298C1-6F1A-4917-A072-A24F19D902C7}"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235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B03064-C46B-4243-A16B-6E7264BE9291}" type="datetimeFigureOut">
              <a:rPr lang="en-US" smtClean="0"/>
              <a:t>11/18/25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298C1-6F1A-4917-A072-A24F19D902C7}" type="slidenum">
              <a:rPr lang="en-US" smtClean="0"/>
              <a:t>‹#›</a:t>
            </a:fld>
            <a:endParaRPr lang="en-US"/>
          </a:p>
        </p:txBody>
      </p:sp>
    </p:spTree>
    <p:extLst>
      <p:ext uri="{BB962C8B-B14F-4D97-AF65-F5344CB8AC3E}">
        <p14:creationId xmlns:p14="http://schemas.microsoft.com/office/powerpoint/2010/main" val="79032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B03064-C46B-4243-A16B-6E7264BE9291}" type="datetimeFigureOut">
              <a:rPr lang="en-US" smtClean="0"/>
              <a:t>11/18/25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298C1-6F1A-4917-A072-A24F19D902C7}" type="slidenum">
              <a:rPr lang="en-US" smtClean="0"/>
              <a:t>‹#›</a:t>
            </a:fld>
            <a:endParaRPr lang="en-US"/>
          </a:p>
        </p:txBody>
      </p:sp>
    </p:spTree>
    <p:extLst>
      <p:ext uri="{BB962C8B-B14F-4D97-AF65-F5344CB8AC3E}">
        <p14:creationId xmlns:p14="http://schemas.microsoft.com/office/powerpoint/2010/main" val="349608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03064-C46B-4243-A16B-6E7264BE9291}" type="datetimeFigureOut">
              <a:rPr lang="en-US" smtClean="0"/>
              <a:t>11/18/25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298C1-6F1A-4917-A072-A24F19D902C7}" type="slidenum">
              <a:rPr lang="en-US" smtClean="0"/>
              <a:t>‹#›</a:t>
            </a:fld>
            <a:endParaRPr lang="en-US"/>
          </a:p>
        </p:txBody>
      </p:sp>
    </p:spTree>
    <p:extLst>
      <p:ext uri="{BB962C8B-B14F-4D97-AF65-F5344CB8AC3E}">
        <p14:creationId xmlns:p14="http://schemas.microsoft.com/office/powerpoint/2010/main" val="298014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3B03064-C46B-4243-A16B-6E7264BE9291}"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298C1-6F1A-4917-A072-A24F19D902C7}"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194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83B03064-C46B-4243-A16B-6E7264BE9291}" type="datetimeFigureOut">
              <a:rPr lang="en-US" smtClean="0"/>
              <a:t>11/18/25</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C93298C1-6F1A-4917-A072-A24F19D902C7}"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961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3B03064-C46B-4243-A16B-6E7264BE9291}" type="datetimeFigureOut">
              <a:rPr lang="en-US" smtClean="0">
                <a:solidFill>
                  <a:srgbClr val="DEDEE0"/>
                </a:solidFill>
              </a:rPr>
              <a:pPr/>
              <a:t>11/18/25</a:t>
            </a:fld>
            <a:endParaRPr lang="en-US">
              <a:solidFill>
                <a:srgbClr val="DEDEE0"/>
              </a:solidFill>
            </a:endParaRP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srgbClr val="DEDEE0"/>
              </a:solidFill>
            </a:endParaRP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C93298C1-6F1A-4917-A072-A24F19D902C7}" type="slidenum">
              <a:rPr lang="en-US" smtClean="0">
                <a:solidFill>
                  <a:srgbClr val="DEDEE0"/>
                </a:solidFill>
              </a:rPr>
              <a:pPr/>
              <a:t>‹#›</a:t>
            </a:fld>
            <a:endParaRPr lang="en-US">
              <a:solidFill>
                <a:srgbClr val="DEDEE0"/>
              </a:solidFill>
            </a:endParaRPr>
          </a:p>
        </p:txBody>
      </p:sp>
    </p:spTree>
    <p:extLst>
      <p:ext uri="{BB962C8B-B14F-4D97-AF65-F5344CB8AC3E}">
        <p14:creationId xmlns:p14="http://schemas.microsoft.com/office/powerpoint/2010/main" val="1314402129"/>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3.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1791446" y="1663642"/>
            <a:ext cx="5561108" cy="3188529"/>
          </a:xfrm>
          <a:custGeom>
            <a:avLst/>
            <a:gdLst/>
            <a:ahLst/>
            <a:cxnLst/>
            <a:rect l="l" t="t" r="r" b="b"/>
            <a:pathLst>
              <a:path w="11122215" h="6377058">
                <a:moveTo>
                  <a:pt x="0" y="0"/>
                </a:moveTo>
                <a:lnTo>
                  <a:pt x="11122216" y="0"/>
                </a:lnTo>
                <a:lnTo>
                  <a:pt x="11122216" y="6377058"/>
                </a:lnTo>
                <a:lnTo>
                  <a:pt x="0" y="6377058"/>
                </a:lnTo>
                <a:lnTo>
                  <a:pt x="0" y="0"/>
                </a:lnTo>
                <a:close/>
              </a:path>
            </a:pathLst>
          </a:custGeom>
          <a:blipFill>
            <a:blip r:embed="rId2"/>
            <a:stretch>
              <a:fillRect/>
            </a:stretch>
          </a:blipFill>
        </p:spPr>
        <p:txBody>
          <a:bodyPr/>
          <a:lstStyle/>
          <a:p>
            <a:endParaRPr lang="en-US" sz="900"/>
          </a:p>
        </p:txBody>
      </p:sp>
    </p:spTree>
    <p:extLst>
      <p:ext uri="{BB962C8B-B14F-4D97-AF65-F5344CB8AC3E}">
        <p14:creationId xmlns:p14="http://schemas.microsoft.com/office/powerpoint/2010/main" val="187873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Intimate Partner Violence Overview</a:t>
            </a:r>
          </a:p>
        </p:txBody>
      </p:sp>
      <p:sp>
        <p:nvSpPr>
          <p:cNvPr id="3" name="Text Placeholder 2"/>
          <p:cNvSpPr>
            <a:spLocks noGrp="1"/>
          </p:cNvSpPr>
          <p:nvPr>
            <p:ph type="body" idx="1"/>
          </p:nvPr>
        </p:nvSpPr>
        <p:spPr/>
        <p:txBody>
          <a:bodyPr>
            <a:noAutofit/>
          </a:bodyPr>
          <a:lstStyle/>
          <a:p>
            <a:r>
              <a:rPr lang="en-US" sz="4000" dirty="0"/>
              <a:t>Definitions and Statistics</a:t>
            </a:r>
          </a:p>
        </p:txBody>
      </p:sp>
    </p:spTree>
    <p:extLst>
      <p:ext uri="{BB962C8B-B14F-4D97-AF65-F5344CB8AC3E}">
        <p14:creationId xmlns:p14="http://schemas.microsoft.com/office/powerpoint/2010/main" val="65624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Rectangle 1"/>
          <p:cNvSpPr/>
          <p:nvPr/>
        </p:nvSpPr>
        <p:spPr>
          <a:xfrm flipH="1">
            <a:off x="4953000" y="990600"/>
            <a:ext cx="3429000" cy="3785652"/>
          </a:xfrm>
          <a:prstGeom prst="rect">
            <a:avLst/>
          </a:prstGeom>
        </p:spPr>
        <p:txBody>
          <a:bodyPr wrap="square">
            <a:spAutoFit/>
          </a:bodyPr>
          <a:lstStyle/>
          <a:p>
            <a:pPr algn="ctr"/>
            <a:r>
              <a:rPr lang="en-US" sz="4000" b="1" i="1" dirty="0">
                <a:solidFill>
                  <a:schemeClr val="bg1"/>
                </a:solidFill>
              </a:rPr>
              <a:t>What Constitutes</a:t>
            </a:r>
          </a:p>
          <a:p>
            <a:pPr algn="ctr"/>
            <a:r>
              <a:rPr lang="en-US" sz="4000" b="1" i="1" dirty="0">
                <a:solidFill>
                  <a:schemeClr val="bg1"/>
                </a:solidFill>
              </a:rPr>
              <a:t>Intimate Partner Violence or Abuse?</a:t>
            </a:r>
          </a:p>
        </p:txBody>
      </p:sp>
    </p:spTree>
    <p:extLst>
      <p:ext uri="{BB962C8B-B14F-4D97-AF65-F5344CB8AC3E}">
        <p14:creationId xmlns:p14="http://schemas.microsoft.com/office/powerpoint/2010/main" val="331722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What Constitutes IPV </a:t>
            </a:r>
            <a:br>
              <a:rPr lang="en-US" sz="4000" dirty="0"/>
            </a:br>
            <a:r>
              <a:rPr lang="en-US" sz="4000" dirty="0"/>
              <a:t>or Abuse?</a:t>
            </a:r>
          </a:p>
        </p:txBody>
      </p:sp>
      <p:sp>
        <p:nvSpPr>
          <p:cNvPr id="5" name="Content Placeholder 4">
            <a:extLst>
              <a:ext uri="{FF2B5EF4-FFF2-40B4-BE49-F238E27FC236}">
                <a16:creationId xmlns:a16="http://schemas.microsoft.com/office/drawing/2014/main" id="{BAF50B31-6D83-6076-87E6-3CACA895F69D}"/>
              </a:ext>
            </a:extLst>
          </p:cNvPr>
          <p:cNvSpPr>
            <a:spLocks noGrp="1"/>
          </p:cNvSpPr>
          <p:nvPr>
            <p:ph idx="1"/>
          </p:nvPr>
        </p:nvSpPr>
        <p:spPr>
          <a:xfrm>
            <a:off x="762000" y="2057400"/>
            <a:ext cx="7772399" cy="3408946"/>
          </a:xfrm>
        </p:spPr>
        <p:txBody>
          <a:bodyPr>
            <a:noAutofit/>
          </a:bodyPr>
          <a:lstStyle/>
          <a:p>
            <a:pPr marL="0" indent="0">
              <a:buNone/>
            </a:pPr>
            <a:r>
              <a:rPr lang="en-US" sz="2400" dirty="0"/>
              <a:t>“Intimate partner violence (IPV; also known as domestic violence) refers to </a:t>
            </a:r>
            <a:r>
              <a:rPr lang="en-US" sz="2400" dirty="0" err="1"/>
              <a:t>behaviour</a:t>
            </a:r>
            <a:r>
              <a:rPr lang="en-US" sz="2400" dirty="0"/>
              <a:t> by an intimate partner or ex-partner that can cause or causes physical, sexual or psychological harm. These </a:t>
            </a:r>
            <a:r>
              <a:rPr lang="en-US" sz="2400" dirty="0" err="1"/>
              <a:t>behaviours</a:t>
            </a:r>
            <a:r>
              <a:rPr lang="en-US" sz="2400" dirty="0"/>
              <a:t> include physical aggression, sexual coercion, psychological abuse and controlling </a:t>
            </a:r>
            <a:r>
              <a:rPr lang="en-US" sz="2400" dirty="0" err="1"/>
              <a:t>behaviours</a:t>
            </a:r>
            <a:r>
              <a:rPr lang="en-US" sz="2400" dirty="0"/>
              <a:t>. Stalking and financial abuse have now been included in the list of IPV </a:t>
            </a:r>
            <a:r>
              <a:rPr lang="en-US" sz="2400" dirty="0" err="1"/>
              <a:t>behaviours</a:t>
            </a:r>
            <a:r>
              <a:rPr lang="en-US" sz="2400" dirty="0"/>
              <a:t> by some authorities.” Stewart, MacMillan, &amp; Kimber (2021, p. 71).</a:t>
            </a:r>
          </a:p>
        </p:txBody>
      </p:sp>
    </p:spTree>
    <p:extLst>
      <p:ext uri="{BB962C8B-B14F-4D97-AF65-F5344CB8AC3E}">
        <p14:creationId xmlns:p14="http://schemas.microsoft.com/office/powerpoint/2010/main" val="264006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0">
              <a:srgbClr val="5F5F5F"/>
            </a:gs>
            <a:gs pos="63000">
              <a:srgbClr val="FFFFFF"/>
            </a:gs>
            <a:gs pos="67000">
              <a:srgbClr val="B2B2B2"/>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What Constitutes IPV or Abuse?</a:t>
            </a:r>
          </a:p>
        </p:txBody>
      </p:sp>
      <p:sp>
        <p:nvSpPr>
          <p:cNvPr id="3" name="Content Placeholder 2"/>
          <p:cNvSpPr>
            <a:spLocks noGrp="1"/>
          </p:cNvSpPr>
          <p:nvPr>
            <p:ph sz="half" idx="1"/>
          </p:nvPr>
        </p:nvSpPr>
        <p:spPr>
          <a:xfrm>
            <a:off x="762000" y="2013936"/>
            <a:ext cx="4114800" cy="3701064"/>
          </a:xfrm>
        </p:spPr>
        <p:txBody>
          <a:bodyPr>
            <a:normAutofit/>
          </a:bodyPr>
          <a:lstStyle/>
          <a:p>
            <a:pPr marL="0" indent="0">
              <a:buNone/>
            </a:pPr>
            <a:r>
              <a:rPr lang="en-US" sz="2400" b="1" dirty="0">
                <a:solidFill>
                  <a:schemeClr val="accent1">
                    <a:lumMod val="50000"/>
                  </a:schemeClr>
                </a:solidFill>
              </a:rPr>
              <a:t>Physical abuse </a:t>
            </a:r>
            <a:r>
              <a:rPr lang="en-US" sz="2400" dirty="0">
                <a:solidFill>
                  <a:schemeClr val="accent1">
                    <a:lumMod val="50000"/>
                  </a:schemeClr>
                </a:solidFill>
              </a:rPr>
              <a:t>includes violent acts such as pushing, shoving, throwing, biting, choking, shaking, punching, burning, etc., use of a weapon, and/or use of restraints or one's body, size, or strength against another person.</a:t>
            </a:r>
          </a:p>
          <a:p>
            <a:endParaRPr lang="en-US" sz="2400" dirty="0">
              <a:solidFill>
                <a:schemeClr val="accent1">
                  <a:lumMod val="50000"/>
                </a:schemeClr>
              </a:solidFill>
            </a:endParaRPr>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3644" y="2628106"/>
            <a:ext cx="2857500" cy="2209800"/>
          </a:xfrm>
        </p:spPr>
      </p:pic>
    </p:spTree>
    <p:extLst>
      <p:ext uri="{BB962C8B-B14F-4D97-AF65-F5344CB8AC3E}">
        <p14:creationId xmlns:p14="http://schemas.microsoft.com/office/powerpoint/2010/main" val="1380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871835" cy="873125"/>
          </a:xfrm>
        </p:spPr>
        <p:txBody>
          <a:bodyPr>
            <a:normAutofit fontScale="90000"/>
          </a:bodyPr>
          <a:lstStyle/>
          <a:p>
            <a:pPr algn="ctr"/>
            <a:r>
              <a:rPr lang="en-US" sz="4000" dirty="0">
                <a:solidFill>
                  <a:schemeClr val="bg1"/>
                </a:solidFill>
              </a:rPr>
              <a:t>What Constitutes IPV </a:t>
            </a:r>
            <a:br>
              <a:rPr lang="en-US" sz="4000" dirty="0">
                <a:solidFill>
                  <a:schemeClr val="bg1"/>
                </a:solidFill>
              </a:rPr>
            </a:br>
            <a:r>
              <a:rPr lang="en-US" sz="4000" dirty="0">
                <a:solidFill>
                  <a:schemeClr val="bg1"/>
                </a:solidFill>
              </a:rPr>
              <a:t>or abuse?</a:t>
            </a:r>
          </a:p>
        </p:txBody>
      </p:sp>
      <p:sp>
        <p:nvSpPr>
          <p:cNvPr id="3" name="Content Placeholder 2"/>
          <p:cNvSpPr>
            <a:spLocks noGrp="1"/>
          </p:cNvSpPr>
          <p:nvPr>
            <p:ph sz="half" idx="1"/>
          </p:nvPr>
        </p:nvSpPr>
        <p:spPr>
          <a:xfrm>
            <a:off x="304800" y="1905000"/>
            <a:ext cx="4648200" cy="4495800"/>
          </a:xfrm>
        </p:spPr>
        <p:txBody>
          <a:bodyPr>
            <a:normAutofit fontScale="70000" lnSpcReduction="20000"/>
          </a:bodyPr>
          <a:lstStyle/>
          <a:p>
            <a:pPr marL="0" indent="0">
              <a:buNone/>
            </a:pPr>
            <a:r>
              <a:rPr lang="en-US" sz="3300" b="1" dirty="0">
                <a:solidFill>
                  <a:schemeClr val="bg1"/>
                </a:solidFill>
              </a:rPr>
              <a:t>Psychological abusive </a:t>
            </a:r>
            <a:r>
              <a:rPr lang="en-US" sz="3300" dirty="0">
                <a:solidFill>
                  <a:schemeClr val="bg1"/>
                </a:solidFill>
              </a:rPr>
              <a:t>involves behaviors such as intimidation, threatening, belittling, humiliating, controlling what the victim can and cannot do, withholding information from the victim, deliberately doing something to make the victim feel diminished or embarrassed, isolating the victim from friends and family, and denying the victim access to money or other basic resources. </a:t>
            </a:r>
          </a:p>
          <a:p>
            <a:endParaRPr lang="en-US" dirty="0"/>
          </a:p>
        </p:txBody>
      </p:sp>
      <p:pic>
        <p:nvPicPr>
          <p:cNvPr id="7" name="Content Placeholder 6" descr="A person with long hair&#10;&#10;Description automatically generated">
            <a:extLst>
              <a:ext uri="{FF2B5EF4-FFF2-40B4-BE49-F238E27FC236}">
                <a16:creationId xmlns:a16="http://schemas.microsoft.com/office/drawing/2014/main" id="{183F1F79-AD9D-0D4B-175B-424F5318E47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81600" y="2362200"/>
            <a:ext cx="3125788" cy="2888911"/>
          </a:xfrm>
          <a:blipFill>
            <a:blip r:embed="rId3"/>
            <a:stretch>
              <a:fillRect/>
            </a:stretch>
          </a:blipFill>
        </p:spPr>
      </p:pic>
    </p:spTree>
    <p:extLst>
      <p:ext uri="{BB962C8B-B14F-4D97-AF65-F5344CB8AC3E}">
        <p14:creationId xmlns:p14="http://schemas.microsoft.com/office/powerpoint/2010/main" val="350940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7" name="Straight Connector 1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33401" y="729586"/>
            <a:ext cx="2754406" cy="5168293"/>
          </a:xfrm>
        </p:spPr>
        <p:txBody>
          <a:bodyPr vert="horz" lIns="91440" tIns="45720" rIns="91440" bIns="45720" rtlCol="0" anchor="ctr">
            <a:normAutofit/>
          </a:bodyPr>
          <a:lstStyle/>
          <a:p>
            <a:pPr defTabSz="914400"/>
            <a:r>
              <a:rPr lang="en-US" sz="2700" b="0" i="0" kern="1200" cap="all" dirty="0">
                <a:solidFill>
                  <a:schemeClr val="tx1"/>
                </a:solidFill>
                <a:effectLst/>
                <a:latin typeface="+mj-lt"/>
                <a:ea typeface="+mj-ea"/>
                <a:cs typeface="+mj-cs"/>
              </a:rPr>
              <a:t>What Constitutes IPV </a:t>
            </a:r>
            <a:br>
              <a:rPr lang="en-US" sz="2700" b="0" i="0" kern="1200" cap="all" dirty="0">
                <a:solidFill>
                  <a:schemeClr val="tx1"/>
                </a:solidFill>
                <a:effectLst/>
                <a:latin typeface="+mj-lt"/>
                <a:ea typeface="+mj-ea"/>
                <a:cs typeface="+mj-cs"/>
              </a:rPr>
            </a:br>
            <a:r>
              <a:rPr lang="en-US" sz="2700" b="0" i="0" kern="1200" cap="all" dirty="0">
                <a:solidFill>
                  <a:schemeClr val="tx1"/>
                </a:solidFill>
                <a:effectLst/>
                <a:latin typeface="+mj-lt"/>
                <a:ea typeface="+mj-ea"/>
                <a:cs typeface="+mj-cs"/>
              </a:rPr>
              <a:t>or Abuse?</a:t>
            </a:r>
          </a:p>
        </p:txBody>
      </p:sp>
      <p:cxnSp>
        <p:nvCxnSpPr>
          <p:cNvPr id="23" name="Straight Connector 22">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half" idx="4294967295"/>
          </p:nvPr>
        </p:nvSpPr>
        <p:spPr>
          <a:xfrm>
            <a:off x="3821207" y="1278460"/>
            <a:ext cx="4789393" cy="4619419"/>
          </a:xfrm>
        </p:spPr>
        <p:txBody>
          <a:bodyPr vert="horz" lIns="91440" tIns="45720" rIns="91440" bIns="45720" rtlCol="0" anchor="ctr">
            <a:normAutofit fontScale="92500"/>
          </a:bodyPr>
          <a:lstStyle/>
          <a:p>
            <a:pPr marL="0" indent="0" defTabSz="914400">
              <a:lnSpc>
                <a:spcPct val="110000"/>
              </a:lnSpc>
              <a:buNone/>
            </a:pPr>
            <a:r>
              <a:rPr lang="en-US" sz="2400" b="1" dirty="0"/>
              <a:t>Intimate partner sexual assault </a:t>
            </a:r>
            <a:r>
              <a:rPr lang="en-US" sz="2400" dirty="0"/>
              <a:t>is any unwanted sexual contact or forced acts of a sexual nature that are committed by a current or past spouse or partner.  More specifically, the World Health Organization recently defined it as being physically forced to have sex, having sex for fear of what the partner might do, and/or being compelled to do something sexual that was humiliating or degrading.</a:t>
            </a:r>
            <a:br>
              <a:rPr lang="en-US" sz="2400" dirty="0"/>
            </a:br>
            <a:endParaRPr lang="en-US" sz="2400" dirty="0"/>
          </a:p>
          <a:p>
            <a:pPr defTabSz="914400">
              <a:lnSpc>
                <a:spcPct val="110000"/>
              </a:lnSpc>
            </a:pPr>
            <a:endParaRPr lang="en-US" dirty="0"/>
          </a:p>
        </p:txBody>
      </p:sp>
    </p:spTree>
    <p:extLst>
      <p:ext uri="{BB962C8B-B14F-4D97-AF65-F5344CB8AC3E}">
        <p14:creationId xmlns:p14="http://schemas.microsoft.com/office/powerpoint/2010/main" val="313203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6328" y="457200"/>
            <a:ext cx="6571343" cy="1059305"/>
          </a:xfrm>
        </p:spPr>
        <p:txBody>
          <a:bodyPr>
            <a:normAutofit fontScale="90000"/>
          </a:bodyPr>
          <a:lstStyle/>
          <a:p>
            <a:r>
              <a:rPr lang="en-US" sz="4000" dirty="0">
                <a:solidFill>
                  <a:schemeClr val="bg1"/>
                </a:solidFill>
              </a:rPr>
              <a:t>What Constitutes IPV or Abuse?</a:t>
            </a:r>
          </a:p>
        </p:txBody>
      </p:sp>
      <p:sp>
        <p:nvSpPr>
          <p:cNvPr id="3" name="Content Placeholder 2"/>
          <p:cNvSpPr>
            <a:spLocks noGrp="1"/>
          </p:cNvSpPr>
          <p:nvPr>
            <p:ph sz="half" idx="1"/>
          </p:nvPr>
        </p:nvSpPr>
        <p:spPr>
          <a:xfrm>
            <a:off x="533400" y="1295400"/>
            <a:ext cx="4648200" cy="4724400"/>
          </a:xfrm>
        </p:spPr>
        <p:txBody>
          <a:bodyPr>
            <a:noAutofit/>
          </a:bodyPr>
          <a:lstStyle/>
          <a:p>
            <a:pPr marL="0" indent="0">
              <a:buNone/>
            </a:pPr>
            <a:endParaRPr lang="en-US" sz="2400" dirty="0">
              <a:solidFill>
                <a:schemeClr val="bg1"/>
              </a:solidFill>
            </a:endParaRPr>
          </a:p>
          <a:p>
            <a:pPr marL="0" indent="0">
              <a:buNone/>
            </a:pPr>
            <a:r>
              <a:rPr lang="en-US" sz="2800" dirty="0">
                <a:solidFill>
                  <a:schemeClr val="bg1"/>
                </a:solidFill>
              </a:rPr>
              <a:t>Forced intercourse within a marriage is often called "marital rape." Like other forms of domestic violence, marital rape is about exerting power and control over one’s partner. </a:t>
            </a:r>
            <a:endParaRPr lang="en-US" sz="2800" dirty="0"/>
          </a:p>
          <a:p>
            <a:pPr marL="0" indent="0">
              <a:buNone/>
            </a:pPr>
            <a:endParaRPr lang="en-US" sz="2400" dirty="0"/>
          </a:p>
        </p:txBody>
      </p:sp>
      <p:pic>
        <p:nvPicPr>
          <p:cNvPr id="10" name="Content Placeholder 9" descr="A person with her hands on her face&#10;&#10;Description automatically generated">
            <a:extLst>
              <a:ext uri="{FF2B5EF4-FFF2-40B4-BE49-F238E27FC236}">
                <a16:creationId xmlns:a16="http://schemas.microsoft.com/office/drawing/2014/main" id="{631FF416-5776-B188-BDFB-FA9DD8D9026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30702" y="2743200"/>
            <a:ext cx="3544686" cy="2362200"/>
          </a:xfrm>
        </p:spPr>
      </p:pic>
    </p:spTree>
    <p:extLst>
      <p:ext uri="{BB962C8B-B14F-4D97-AF65-F5344CB8AC3E}">
        <p14:creationId xmlns:p14="http://schemas.microsoft.com/office/powerpoint/2010/main" val="419530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DDAF-D3CE-6AFE-55E8-50F50AAA6F03}"/>
              </a:ext>
            </a:extLst>
          </p:cNvPr>
          <p:cNvSpPr>
            <a:spLocks noGrp="1"/>
          </p:cNvSpPr>
          <p:nvPr>
            <p:ph type="title"/>
          </p:nvPr>
        </p:nvSpPr>
        <p:spPr/>
        <p:txBody>
          <a:bodyPr/>
          <a:lstStyle/>
          <a:p>
            <a:r>
              <a:rPr lang="en-US" sz="3200" b="1" dirty="0"/>
              <a:t>What Constitutes IPV or Abuse?</a:t>
            </a:r>
            <a:endParaRPr lang="en-US" b="1" dirty="0"/>
          </a:p>
        </p:txBody>
      </p:sp>
      <p:sp>
        <p:nvSpPr>
          <p:cNvPr id="5" name="Content Placeholder 4">
            <a:extLst>
              <a:ext uri="{FF2B5EF4-FFF2-40B4-BE49-F238E27FC236}">
                <a16:creationId xmlns:a16="http://schemas.microsoft.com/office/drawing/2014/main" id="{1DA812A1-42AF-77B9-ADE2-2C922560DEF3}"/>
              </a:ext>
            </a:extLst>
          </p:cNvPr>
          <p:cNvSpPr>
            <a:spLocks noGrp="1"/>
          </p:cNvSpPr>
          <p:nvPr>
            <p:ph idx="1"/>
          </p:nvPr>
        </p:nvSpPr>
        <p:spPr>
          <a:xfrm>
            <a:off x="609600" y="2057400"/>
            <a:ext cx="8000999" cy="3408946"/>
          </a:xfrm>
        </p:spPr>
        <p:txBody>
          <a:bodyPr>
            <a:noAutofit/>
          </a:bodyPr>
          <a:lstStyle/>
          <a:p>
            <a:r>
              <a:rPr lang="en-US" sz="2400" dirty="0">
                <a:latin typeface="+mj-lt"/>
                <a:cs typeface="Times New Roman" panose="02020603050405020304" pitchFamily="18" charset="0"/>
              </a:rPr>
              <a:t>As of 2024, it is illegal in all 50 states, however, several states provide legal loopholes or defenses when it comes to prosecuting marital rape. For example, New York provides a defense to sex crimes if the defendant is married to the victim and the crime is based on lack of consent due to a mental disability or age. (N.Y. Penal Law § 130.00, 2022). </a:t>
            </a:r>
          </a:p>
          <a:p>
            <a:r>
              <a:rPr lang="en-US" sz="2400" b="0" i="0" dirty="0">
                <a:solidFill>
                  <a:srgbClr val="202122"/>
                </a:solidFill>
                <a:effectLst/>
                <a:latin typeface="+mj-lt"/>
              </a:rPr>
              <a:t>Marital rape has been criminalized by approximately 150 countries as of 2019. </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338492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heckmate in a chess game">
            <a:extLst>
              <a:ext uri="{FF2B5EF4-FFF2-40B4-BE49-F238E27FC236}">
                <a16:creationId xmlns:a16="http://schemas.microsoft.com/office/drawing/2014/main" id="{AD31F711-E491-8F56-A275-DF01CDFD470F}"/>
              </a:ext>
            </a:extLst>
          </p:cNvPr>
          <p:cNvPicPr>
            <a:picLocks noChangeAspect="1"/>
          </p:cNvPicPr>
          <p:nvPr/>
        </p:nvPicPr>
        <p:blipFill rotWithShape="1">
          <a:blip r:embed="rId2">
            <a:alphaModFix amt="50000"/>
          </a:blip>
          <a:srcRect t="988" r="-2" b="-2"/>
          <a:stretch/>
        </p:blipFill>
        <p:spPr>
          <a:xfrm>
            <a:off x="228" y="228600"/>
            <a:ext cx="9143772"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2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sz="2700" dirty="0"/>
              <a:t>The Complexity of IPV </a:t>
            </a:r>
          </a:p>
        </p:txBody>
      </p:sp>
      <p:cxnSp>
        <p:nvCxnSpPr>
          <p:cNvPr id="26" name="Straight Connector 2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721" y="443732"/>
            <a:ext cx="5653049" cy="5804668"/>
          </a:xfrm>
        </p:spPr>
        <p:txBody>
          <a:bodyPr anchor="ctr">
            <a:noAutofit/>
          </a:bodyPr>
          <a:lstStyle/>
          <a:p>
            <a:pPr marL="0" indent="0">
              <a:lnSpc>
                <a:spcPct val="100000"/>
              </a:lnSpc>
              <a:buNone/>
            </a:pPr>
            <a:r>
              <a:rPr lang="en-US" sz="2400" dirty="0"/>
              <a:t>IPV is increasingly recognized as a complex process wherein women feel high levels of vulnerability, powerlessness, and entrapment resulting from a partner’s systematic employment of physical, sexual, psychological, and/or moral force.</a:t>
            </a:r>
          </a:p>
          <a:p>
            <a:pPr marL="0" indent="0">
              <a:lnSpc>
                <a:spcPct val="100000"/>
              </a:lnSpc>
              <a:buNone/>
            </a:pPr>
            <a:r>
              <a:rPr lang="en-US" sz="2400" dirty="0"/>
              <a:t>As noted by Cobia, Robinson, and Edwards (2008, p. 249</a:t>
            </a:r>
            <a:r>
              <a:rPr lang="en-US" sz="2400" i="1" dirty="0"/>
              <a:t>) “Violence against women is often accompanied by emotionally abusive and controlling behavior, and thus is part of a systematic pattern of dominance and control. Domestic violence results in physical injury, psychological trauma, and sometimes death. The consequences of domestic violence can cross generations and truly last a lifetime).”</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91069708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088684" y="2303047"/>
            <a:ext cx="2454070" cy="2674198"/>
          </a:xfrm>
        </p:spPr>
        <p:txBody>
          <a:bodyPr anchor="t">
            <a:normAutofit/>
          </a:bodyPr>
          <a:lstStyle/>
          <a:p>
            <a:r>
              <a:rPr lang="en-US" dirty="0"/>
              <a:t>Alarming Statistics</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1A90ADF-AA69-AB2C-53B8-BA073B3D38D6}"/>
              </a:ext>
            </a:extLst>
          </p:cNvPr>
          <p:cNvGraphicFramePr>
            <a:graphicFrameLocks noGrp="1"/>
          </p:cNvGraphicFramePr>
          <p:nvPr>
            <p:ph idx="1"/>
            <p:extLst>
              <p:ext uri="{D42A27DB-BD31-4B8C-83A1-F6EECF244321}">
                <p14:modId xmlns:p14="http://schemas.microsoft.com/office/powerpoint/2010/main" val="1191614528"/>
              </p:ext>
            </p:extLst>
          </p:nvPr>
        </p:nvGraphicFramePr>
        <p:xfrm>
          <a:off x="3886200" y="228600"/>
          <a:ext cx="4419600" cy="5486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485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AFD83-49E8-7E98-2ABD-AA614B17A1C8}"/>
              </a:ext>
            </a:extLst>
          </p:cNvPr>
          <p:cNvPicPr>
            <a:picLocks noChangeAspect="1"/>
          </p:cNvPicPr>
          <p:nvPr/>
        </p:nvPicPr>
        <p:blipFill rotWithShape="1">
          <a:blip r:embed="rId4"/>
          <a:srcRect l="9464" r="15538"/>
          <a:stretch/>
        </p:blipFill>
        <p:spPr>
          <a:xfrm>
            <a:off x="229" y="0"/>
            <a:ext cx="9143771" cy="6857990"/>
          </a:xfrm>
          <a:prstGeom prst="rect">
            <a:avLst/>
          </a:prstGeom>
        </p:spPr>
      </p:pic>
      <p:sp>
        <p:nvSpPr>
          <p:cNvPr id="2" name="Title 1"/>
          <p:cNvSpPr>
            <a:spLocks noGrp="1"/>
          </p:cNvSpPr>
          <p:nvPr>
            <p:ph type="ctrTitle"/>
          </p:nvPr>
        </p:nvSpPr>
        <p:spPr>
          <a:xfrm>
            <a:off x="4019396" y="2286000"/>
            <a:ext cx="5124375" cy="1219194"/>
          </a:xfrm>
          <a:noFill/>
        </p:spPr>
        <p:txBody>
          <a:bodyPr>
            <a:normAutofit fontScale="90000"/>
          </a:bodyPr>
          <a:lstStyle/>
          <a:p>
            <a:pPr algn="ctr"/>
            <a:br>
              <a:rPr lang="en-US" sz="2700" b="1" dirty="0">
                <a:solidFill>
                  <a:srgbClr val="A61902"/>
                </a:solidFill>
                <a:effectLst/>
              </a:rPr>
            </a:br>
            <a:br>
              <a:rPr lang="en-US" sz="2700" b="1" dirty="0">
                <a:solidFill>
                  <a:srgbClr val="A61902"/>
                </a:solidFill>
                <a:effectLst/>
              </a:rPr>
            </a:br>
            <a:br>
              <a:rPr lang="en-US" sz="2700" b="1" dirty="0">
                <a:solidFill>
                  <a:srgbClr val="A61902"/>
                </a:solidFill>
                <a:effectLst/>
              </a:rPr>
            </a:br>
            <a:br>
              <a:rPr lang="en-US" sz="2700" b="1" dirty="0">
                <a:solidFill>
                  <a:srgbClr val="A61902"/>
                </a:solidFill>
                <a:effectLst/>
              </a:rPr>
            </a:br>
            <a:br>
              <a:rPr lang="en-US" sz="2700" b="1" dirty="0">
                <a:solidFill>
                  <a:srgbClr val="A61902"/>
                </a:solidFill>
                <a:effectLst/>
              </a:rPr>
            </a:br>
            <a:br>
              <a:rPr lang="en-US" sz="2700" b="1" dirty="0">
                <a:solidFill>
                  <a:srgbClr val="A61902"/>
                </a:solidFill>
                <a:effectLst/>
              </a:rPr>
            </a:br>
            <a:br>
              <a:rPr lang="en-US" sz="2700" b="1" dirty="0">
                <a:solidFill>
                  <a:srgbClr val="A61902"/>
                </a:solidFill>
                <a:effectLst/>
              </a:rPr>
            </a:br>
            <a:r>
              <a:rPr lang="en-US" sz="3100" b="1" dirty="0">
                <a:solidFill>
                  <a:srgbClr val="A61902"/>
                </a:solidFill>
                <a:effectLst/>
              </a:rPr>
              <a:t>Interpersonal </a:t>
            </a:r>
            <a:br>
              <a:rPr lang="en-US" sz="3100" b="1" dirty="0">
                <a:solidFill>
                  <a:srgbClr val="A61902"/>
                </a:solidFill>
                <a:effectLst/>
              </a:rPr>
            </a:br>
            <a:r>
              <a:rPr lang="en-US" sz="3100" b="1" dirty="0">
                <a:solidFill>
                  <a:srgbClr val="A61902"/>
                </a:solidFill>
                <a:effectLst/>
              </a:rPr>
              <a:t>Violence, COERCED Abortion, and an Opportunity to Intervene and Save Women’s Lives</a:t>
            </a:r>
            <a:br>
              <a:rPr lang="en-US" sz="3100" dirty="0">
                <a:solidFill>
                  <a:srgbClr val="FFFFFE"/>
                </a:solidFill>
                <a:effectLst/>
              </a:rPr>
            </a:br>
            <a:endParaRPr lang="en-US" sz="3100" dirty="0">
              <a:solidFill>
                <a:srgbClr val="FFFFFE"/>
              </a:solidFill>
              <a:effectLst/>
            </a:endParaRPr>
          </a:p>
        </p:txBody>
      </p:sp>
      <p:sp>
        <p:nvSpPr>
          <p:cNvPr id="3" name="Subtitle 2"/>
          <p:cNvSpPr>
            <a:spLocks noGrp="1"/>
          </p:cNvSpPr>
          <p:nvPr>
            <p:ph type="subTitle" idx="1"/>
          </p:nvPr>
        </p:nvSpPr>
        <p:spPr>
          <a:xfrm>
            <a:off x="4648200" y="3429000"/>
            <a:ext cx="4267199" cy="2895600"/>
          </a:xfrm>
        </p:spPr>
        <p:txBody>
          <a:bodyPr>
            <a:normAutofit/>
          </a:bodyPr>
          <a:lstStyle/>
          <a:p>
            <a:pPr algn="ctr">
              <a:lnSpc>
                <a:spcPct val="110000"/>
              </a:lnSpc>
            </a:pPr>
            <a:endParaRPr lang="en-US" sz="2400" dirty="0">
              <a:solidFill>
                <a:srgbClr val="FFFFFE"/>
              </a:solidFill>
            </a:endParaRPr>
          </a:p>
          <a:p>
            <a:pPr algn="ctr">
              <a:lnSpc>
                <a:spcPct val="110000"/>
              </a:lnSpc>
            </a:pPr>
            <a:r>
              <a:rPr lang="en-US" sz="2400" b="1" dirty="0">
                <a:solidFill>
                  <a:schemeClr val="bg2">
                    <a:lumMod val="25000"/>
                  </a:schemeClr>
                </a:solidFill>
              </a:rPr>
              <a:t>INTERNATIONAL INSTITUTE FOR REPRODUCTIVE LOSS </a:t>
            </a:r>
            <a:r>
              <a:rPr lang="en-US" sz="2000" b="1" dirty="0">
                <a:solidFill>
                  <a:schemeClr val="bg2">
                    <a:lumMod val="25000"/>
                  </a:schemeClr>
                </a:solidFill>
              </a:rPr>
              <a:t>Priscilla K. Coleman, </a:t>
            </a:r>
            <a:r>
              <a:rPr lang="en-US" sz="2000" b="1" dirty="0" err="1">
                <a:solidFill>
                  <a:schemeClr val="bg2">
                    <a:lumMod val="25000"/>
                  </a:schemeClr>
                </a:solidFill>
              </a:rPr>
              <a:t>ph.d.</a:t>
            </a:r>
            <a:endParaRPr lang="en-US" sz="2000" b="1" dirty="0">
              <a:solidFill>
                <a:schemeClr val="bg2">
                  <a:lumMod val="25000"/>
                </a:schemeClr>
              </a:solidFill>
            </a:endParaRPr>
          </a:p>
        </p:txBody>
      </p:sp>
    </p:spTree>
    <p:extLst>
      <p:ext uri="{BB962C8B-B14F-4D97-AF65-F5344CB8AC3E}">
        <p14:creationId xmlns:p14="http://schemas.microsoft.com/office/powerpoint/2010/main" val="14670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Alarming Statistics: U.S.</a:t>
            </a:r>
          </a:p>
        </p:txBody>
      </p:sp>
      <p:sp>
        <p:nvSpPr>
          <p:cNvPr id="3" name="Content Placeholder 2"/>
          <p:cNvSpPr>
            <a:spLocks noGrp="1"/>
          </p:cNvSpPr>
          <p:nvPr>
            <p:ph sz="half" idx="1"/>
          </p:nvPr>
        </p:nvSpPr>
        <p:spPr>
          <a:xfrm>
            <a:off x="457200" y="2057400"/>
            <a:ext cx="4432300" cy="3394386"/>
          </a:xfrm>
        </p:spPr>
        <p:txBody>
          <a:bodyPr>
            <a:normAutofit fontScale="85000" lnSpcReduction="20000"/>
          </a:bodyPr>
          <a:lstStyle/>
          <a:p>
            <a:pPr marL="0" indent="0">
              <a:buNone/>
            </a:pPr>
            <a:r>
              <a:rPr lang="en-US" sz="2600" b="0" i="0" dirty="0">
                <a:solidFill>
                  <a:schemeClr val="bg1"/>
                </a:solidFill>
                <a:effectLst/>
                <a:latin typeface="Roboto" panose="02000000000000000000" pitchFamily="2" charset="0"/>
              </a:rPr>
              <a:t>Of the estimated 4,970 female victims of murder and nonnegligent manslaughter in 2021, data reported by law enforcement agencies indicate that 34% (1,690) were killed by an intimate partner.</a:t>
            </a:r>
            <a:r>
              <a:rPr lang="en-US" b="0" i="0" dirty="0">
                <a:solidFill>
                  <a:schemeClr val="bg1"/>
                </a:solidFill>
                <a:effectLst/>
                <a:latin typeface="Roboto" panose="02000000000000000000" pitchFamily="2" charset="0"/>
              </a:rPr>
              <a:t> </a:t>
            </a:r>
          </a:p>
          <a:p>
            <a:pPr marL="0" indent="0">
              <a:buNone/>
            </a:pPr>
            <a:r>
              <a:rPr lang="en-US" dirty="0">
                <a:solidFill>
                  <a:schemeClr val="bg1"/>
                </a:solidFill>
                <a:latin typeface="Roboto" panose="02000000000000000000" pitchFamily="2" charset="0"/>
              </a:rPr>
              <a:t>United States Bureau of Justice Statistics https://bjs.ojp.gov/female-murder-victims-and-victim-offender-relationship-2021</a:t>
            </a:r>
            <a:endParaRPr lang="en-US" dirty="0">
              <a:solidFill>
                <a:schemeClr val="bg1"/>
              </a:solidFill>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89500" y="2170566"/>
            <a:ext cx="3125334" cy="3125334"/>
          </a:xfrm>
        </p:spPr>
      </p:pic>
    </p:spTree>
    <p:extLst>
      <p:ext uri="{BB962C8B-B14F-4D97-AF65-F5344CB8AC3E}">
        <p14:creationId xmlns:p14="http://schemas.microsoft.com/office/powerpoint/2010/main" val="62650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088684" y="2303047"/>
            <a:ext cx="2454070" cy="2674198"/>
          </a:xfrm>
        </p:spPr>
        <p:txBody>
          <a:bodyPr anchor="t">
            <a:normAutofit/>
          </a:bodyPr>
          <a:lstStyle/>
          <a:p>
            <a:r>
              <a:rPr lang="en-US" dirty="0"/>
              <a:t>Alarming Statistics: World</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7278ECA-2F6B-A59A-EE54-AE2A02AB5113}"/>
              </a:ext>
            </a:extLst>
          </p:cNvPr>
          <p:cNvGraphicFramePr>
            <a:graphicFrameLocks noGrp="1"/>
          </p:cNvGraphicFramePr>
          <p:nvPr>
            <p:ph idx="1"/>
            <p:extLst>
              <p:ext uri="{D42A27DB-BD31-4B8C-83A1-F6EECF244321}">
                <p14:modId xmlns:p14="http://schemas.microsoft.com/office/powerpoint/2010/main" val="1074422190"/>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3341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7" name="Picture 46">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8" name="Straight Connector 47">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49">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7262" y="1240076"/>
            <a:ext cx="2045860" cy="4584527"/>
          </a:xfrm>
        </p:spPr>
        <p:txBody>
          <a:bodyPr vert="horz" lIns="91440" tIns="45720" rIns="91440" bIns="45720" rtlCol="0" anchor="t">
            <a:normAutofit fontScale="90000"/>
          </a:bodyPr>
          <a:lstStyle/>
          <a:p>
            <a:pPr defTabSz="914400"/>
            <a:r>
              <a:rPr lang="en-US" sz="3100" b="0" i="0" kern="1200" cap="all" dirty="0">
                <a:solidFill>
                  <a:srgbClr val="FFFFFF"/>
                </a:solidFill>
                <a:effectLst/>
                <a:latin typeface="+mj-lt"/>
                <a:ea typeface="+mj-ea"/>
                <a:cs typeface="+mj-cs"/>
              </a:rPr>
              <a:t>Un Women</a:t>
            </a:r>
            <a:br>
              <a:rPr lang="en-US" sz="3100" b="0" i="0" kern="1200" cap="all" dirty="0">
                <a:solidFill>
                  <a:srgbClr val="FFFFFF"/>
                </a:solidFill>
                <a:effectLst/>
                <a:latin typeface="+mj-lt"/>
                <a:ea typeface="+mj-ea"/>
                <a:cs typeface="+mj-cs"/>
              </a:rPr>
            </a:br>
            <a:br>
              <a:rPr lang="en-US" sz="3100" b="0" i="0" kern="1200" cap="all" dirty="0">
                <a:solidFill>
                  <a:srgbClr val="FFFFFF"/>
                </a:solidFill>
                <a:effectLst/>
                <a:latin typeface="+mj-lt"/>
                <a:ea typeface="+mj-ea"/>
                <a:cs typeface="+mj-cs"/>
              </a:rPr>
            </a:br>
            <a:r>
              <a:rPr lang="en-US" sz="3100" b="0" i="0" kern="1200" cap="all" dirty="0">
                <a:solidFill>
                  <a:srgbClr val="FFFFFF"/>
                </a:solidFill>
                <a:effectLst/>
                <a:latin typeface="+mj-lt"/>
                <a:ea typeface="+mj-ea"/>
                <a:cs typeface="+mj-cs"/>
              </a:rPr>
              <a:t>Facts and figures: Ending violence against women</a:t>
            </a:r>
            <a:br>
              <a:rPr lang="en-US" sz="3100" b="0" i="0" kern="1200" cap="all" dirty="0">
                <a:solidFill>
                  <a:srgbClr val="FFFFFF"/>
                </a:solidFill>
                <a:effectLst/>
                <a:latin typeface="+mj-lt"/>
                <a:ea typeface="+mj-ea"/>
                <a:cs typeface="+mj-cs"/>
              </a:rPr>
            </a:br>
            <a:br>
              <a:rPr lang="en-US" sz="2800" b="0" i="0" kern="1200" cap="all" dirty="0">
                <a:solidFill>
                  <a:srgbClr val="FFFFFF"/>
                </a:solidFill>
                <a:effectLst/>
                <a:latin typeface="+mj-lt"/>
                <a:ea typeface="+mj-ea"/>
                <a:cs typeface="+mj-cs"/>
              </a:rPr>
            </a:br>
            <a:r>
              <a:rPr lang="en-US" sz="1200" b="0" i="0" kern="1200" cap="all" dirty="0">
                <a:solidFill>
                  <a:srgbClr val="FFFFFF"/>
                </a:solidFill>
                <a:effectLst/>
                <a:latin typeface="+mj-lt"/>
                <a:ea typeface="+mj-ea"/>
                <a:cs typeface="+mj-cs"/>
              </a:rPr>
              <a:t>https://www.unwomen.org/en/what-we-do/ending-violence-against-women/facts-and-figures </a:t>
            </a:r>
          </a:p>
        </p:txBody>
      </p:sp>
      <p:sp>
        <p:nvSpPr>
          <p:cNvPr id="4" name="Rectangle 3"/>
          <p:cNvSpPr/>
          <p:nvPr/>
        </p:nvSpPr>
        <p:spPr>
          <a:xfrm>
            <a:off x="3284361" y="228600"/>
            <a:ext cx="4977543" cy="5426957"/>
          </a:xfrm>
          <a:prstGeom prst="rect">
            <a:avLst/>
          </a:prstGeom>
        </p:spPr>
        <p:txBody>
          <a:bodyPr vert="horz" lIns="91440" tIns="45720" rIns="91440" bIns="45720" rtlCol="0" anchor="t">
            <a:noAutofit/>
          </a:bodyPr>
          <a:lstStyle/>
          <a:p>
            <a:pPr>
              <a:lnSpc>
                <a:spcPct val="110000"/>
              </a:lnSpc>
              <a:spcAft>
                <a:spcPts val="600"/>
              </a:spcAft>
              <a:buClr>
                <a:schemeClr val="accent1"/>
              </a:buClr>
              <a:buSzPct val="100000"/>
            </a:pPr>
            <a:r>
              <a:rPr lang="en-US" sz="2400" b="0" i="0" dirty="0">
                <a:solidFill>
                  <a:srgbClr val="333333"/>
                </a:solidFill>
                <a:effectLst/>
                <a:latin typeface="Source Serif Pro" panose="020F0502020204030204" pitchFamily="18" charset="0"/>
              </a:rPr>
              <a:t>In 2022, 48,800 women and girls were killed worldwide by their intimate partners or other family members. This means that, on average, more than five women or girls are killed every hour by someone in their own family.</a:t>
            </a:r>
          </a:p>
          <a:p>
            <a:pPr>
              <a:lnSpc>
                <a:spcPct val="110000"/>
              </a:lnSpc>
              <a:spcAft>
                <a:spcPts val="600"/>
              </a:spcAft>
              <a:buClr>
                <a:schemeClr val="accent1"/>
              </a:buClr>
              <a:buSzPct val="100000"/>
            </a:pPr>
            <a:endParaRPr lang="en-US" sz="2400" dirty="0">
              <a:solidFill>
                <a:srgbClr val="333333"/>
              </a:solidFill>
              <a:latin typeface="Source Serif Pro" panose="020F0502020204030204" pitchFamily="18" charset="0"/>
            </a:endParaRPr>
          </a:p>
          <a:p>
            <a:pPr>
              <a:lnSpc>
                <a:spcPct val="110000"/>
              </a:lnSpc>
              <a:spcAft>
                <a:spcPts val="600"/>
              </a:spcAft>
              <a:buClr>
                <a:schemeClr val="accent1"/>
              </a:buClr>
              <a:buSzPct val="100000"/>
            </a:pPr>
            <a:r>
              <a:rPr lang="en-US" sz="2400" dirty="0">
                <a:solidFill>
                  <a:srgbClr val="333333"/>
                </a:solidFill>
                <a:latin typeface="Source Serif Pro" panose="02040603050405020204" pitchFamily="18" charset="0"/>
              </a:rPr>
              <a:t>A</a:t>
            </a:r>
            <a:r>
              <a:rPr lang="en-US" sz="2400" b="0" i="0" dirty="0">
                <a:solidFill>
                  <a:srgbClr val="333333"/>
                </a:solidFill>
                <a:effectLst/>
                <a:latin typeface="Source Serif Pro" panose="02040603050405020204" pitchFamily="18" charset="0"/>
              </a:rPr>
              <a:t>n estimated 736 million women—almost one in three—have been subjected to physical and/or sexual intimate partner violence, non-partner sexual violence, or both at least once in their life (30 per cent of women aged 15 and older). </a:t>
            </a:r>
            <a:endParaRPr lang="en-US" sz="2400" b="0" i="0" dirty="0">
              <a:solidFill>
                <a:srgbClr val="333333"/>
              </a:solidFill>
              <a:effectLst/>
              <a:latin typeface="Source Serif Pro" panose="020F0502020204030204" pitchFamily="18" charset="0"/>
            </a:endParaRPr>
          </a:p>
          <a:p>
            <a:pPr indent="-228600">
              <a:lnSpc>
                <a:spcPct val="110000"/>
              </a:lnSpc>
              <a:spcAft>
                <a:spcPts val="600"/>
              </a:spcAft>
              <a:buClr>
                <a:schemeClr val="accent1"/>
              </a:buClr>
              <a:buSzPct val="100000"/>
              <a:buFont typeface="Arial" panose="020B0604020202020204" pitchFamily="34" charset="0"/>
              <a:buChar char="•"/>
            </a:pPr>
            <a:endParaRPr lang="en-US" sz="2000" dirty="0"/>
          </a:p>
          <a:p>
            <a:pPr indent="-228600">
              <a:lnSpc>
                <a:spcPct val="110000"/>
              </a:lnSpc>
              <a:spcAft>
                <a:spcPts val="600"/>
              </a:spcAft>
              <a:buClr>
                <a:schemeClr val="accent1"/>
              </a:buClr>
              <a:buSzPct val="100000"/>
              <a:buFont typeface="Arial" panose="020B0604020202020204" pitchFamily="34" charset="0"/>
              <a:buChar char="•"/>
            </a:pPr>
            <a:br>
              <a:rPr lang="en-US" sz="2000" dirty="0"/>
            </a:br>
            <a:endParaRPr lang="en-US" sz="2000" dirty="0"/>
          </a:p>
        </p:txBody>
      </p:sp>
    </p:spTree>
    <p:extLst>
      <p:ext uri="{BB962C8B-B14F-4D97-AF65-F5344CB8AC3E}">
        <p14:creationId xmlns:p14="http://schemas.microsoft.com/office/powerpoint/2010/main" val="3723248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2" name="Picture 3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3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2" name="Rectangle 4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90422" y="2018413"/>
            <a:ext cx="7052680" cy="2850149"/>
          </a:xfrm>
          <a:prstGeom prst="rect">
            <a:avLst/>
          </a:prstGeom>
        </p:spPr>
        <p:txBody>
          <a:bodyPr vert="horz" lIns="91440" tIns="45720" rIns="91440" bIns="45720" rtlCol="0" anchor="t">
            <a:normAutofit/>
          </a:bodyPr>
          <a:lstStyle/>
          <a:p>
            <a:pPr>
              <a:lnSpc>
                <a:spcPct val="120000"/>
              </a:lnSpc>
              <a:spcAft>
                <a:spcPts val="600"/>
              </a:spcAft>
              <a:buClr>
                <a:schemeClr val="accent1"/>
              </a:buClr>
              <a:buSzPct val="100000"/>
            </a:pPr>
            <a:r>
              <a:rPr lang="en-US" sz="2800" b="1" i="1" dirty="0">
                <a:solidFill>
                  <a:srgbClr val="FFFFFF"/>
                </a:solidFill>
              </a:rPr>
              <a:t>Intimate partner violence affects millions of women irrespective of age, economic status, race, religion, ethnicity, sexual orientation, or educational background (Cobia et al., 2008). </a:t>
            </a:r>
            <a:r>
              <a:rPr lang="en-US" sz="2800" b="1" dirty="0">
                <a:solidFill>
                  <a:srgbClr val="FFFFFF"/>
                </a:solidFill>
              </a:rPr>
              <a:t> </a:t>
            </a:r>
          </a:p>
        </p:txBody>
      </p:sp>
      <p:pic>
        <p:nvPicPr>
          <p:cNvPr id="48" name="Picture 4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165183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219200" y="305633"/>
            <a:ext cx="6571343" cy="1049235"/>
          </a:xfrm>
        </p:spPr>
        <p:txBody>
          <a:bodyPr>
            <a:normAutofit fontScale="90000"/>
          </a:bodyPr>
          <a:lstStyle/>
          <a:p>
            <a:r>
              <a:rPr lang="en-US" sz="4000" dirty="0"/>
              <a:t>IPV is Not a Crime in Many Nations</a:t>
            </a:r>
          </a:p>
        </p:txBody>
      </p:sp>
      <p:sp>
        <p:nvSpPr>
          <p:cNvPr id="9" name="Content Placeholder 8"/>
          <p:cNvSpPr>
            <a:spLocks noGrp="1"/>
          </p:cNvSpPr>
          <p:nvPr>
            <p:ph idx="1"/>
          </p:nvPr>
        </p:nvSpPr>
        <p:spPr/>
        <p:txBody>
          <a:bodyPr>
            <a:normAutofit fontScale="92500" lnSpcReduction="20000"/>
          </a:bodyPr>
          <a:lstStyle/>
          <a:p>
            <a:pPr marL="0" indent="0">
              <a:buNone/>
            </a:pPr>
            <a:r>
              <a:rPr lang="en-US" sz="3600" b="1" dirty="0"/>
              <a:t>According to the United Nations, more than 600 million women live in countries where domestic violence is not considered a crime.</a:t>
            </a:r>
            <a:br>
              <a:rPr lang="en-US" sz="3600" b="1" dirty="0"/>
            </a:br>
            <a:br>
              <a:rPr lang="en-US" dirty="0"/>
            </a:br>
            <a:endParaRPr lang="en-US" dirty="0"/>
          </a:p>
          <a:p>
            <a:pPr marL="0" indent="0">
              <a:buNone/>
            </a:pPr>
            <a:endParaRPr lang="en-US" dirty="0"/>
          </a:p>
        </p:txBody>
      </p:sp>
    </p:spTree>
    <p:extLst>
      <p:ext uri="{BB962C8B-B14F-4D97-AF65-F5344CB8AC3E}">
        <p14:creationId xmlns:p14="http://schemas.microsoft.com/office/powerpoint/2010/main" val="125295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153398" cy="1752600"/>
          </a:xfrm>
        </p:spPr>
        <p:txBody>
          <a:bodyPr>
            <a:normAutofit/>
          </a:bodyPr>
          <a:lstStyle/>
          <a:p>
            <a:r>
              <a:rPr lang="en-US" sz="4400" dirty="0"/>
              <a:t>Intimate Partner Violence </a:t>
            </a:r>
            <a:br>
              <a:rPr lang="en-US" sz="4400" dirty="0"/>
            </a:br>
            <a:r>
              <a:rPr lang="en-US" sz="4400" dirty="0"/>
              <a:t>and Pregnancy</a:t>
            </a:r>
          </a:p>
        </p:txBody>
      </p:sp>
      <p:sp>
        <p:nvSpPr>
          <p:cNvPr id="3" name="Text Placeholder 2"/>
          <p:cNvSpPr>
            <a:spLocks noGrp="1"/>
          </p:cNvSpPr>
          <p:nvPr>
            <p:ph type="body" idx="1"/>
          </p:nvPr>
        </p:nvSpPr>
        <p:spPr>
          <a:xfrm>
            <a:off x="1676400" y="4545867"/>
            <a:ext cx="5617002" cy="1012929"/>
          </a:xfrm>
        </p:spPr>
        <p:txBody>
          <a:bodyPr>
            <a:noAutofit/>
          </a:bodyPr>
          <a:lstStyle/>
          <a:p>
            <a:pPr algn="ctr" defTabSz="682625"/>
            <a:r>
              <a:rPr lang="en-US" sz="3200" dirty="0"/>
              <a:t>Increased risk when women are most vulnerable</a:t>
            </a:r>
          </a:p>
        </p:txBody>
      </p:sp>
    </p:spTree>
    <p:extLst>
      <p:ext uri="{BB962C8B-B14F-4D97-AF65-F5344CB8AC3E}">
        <p14:creationId xmlns:p14="http://schemas.microsoft.com/office/powerpoint/2010/main" val="854868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Intimate Partner Violence </a:t>
            </a:r>
            <a:br>
              <a:rPr lang="en-US" dirty="0"/>
            </a:br>
            <a:r>
              <a:rPr lang="en-US" dirty="0"/>
              <a:t>and Pregnancy</a:t>
            </a:r>
          </a:p>
        </p:txBody>
      </p:sp>
      <p:sp>
        <p:nvSpPr>
          <p:cNvPr id="3" name="Content Placeholder 2"/>
          <p:cNvSpPr>
            <a:spLocks noGrp="1"/>
          </p:cNvSpPr>
          <p:nvPr>
            <p:ph sz="half" idx="1"/>
          </p:nvPr>
        </p:nvSpPr>
        <p:spPr>
          <a:xfrm>
            <a:off x="609600" y="1981200"/>
            <a:ext cx="4267200" cy="3546251"/>
          </a:xfrm>
        </p:spPr>
        <p:txBody>
          <a:bodyPr>
            <a:noAutofit/>
          </a:bodyPr>
          <a:lstStyle/>
          <a:p>
            <a:pPr marL="0" indent="0">
              <a:buNone/>
            </a:pPr>
            <a:r>
              <a:rPr lang="en-US" sz="2400" b="1" dirty="0">
                <a:latin typeface="+mj-lt"/>
              </a:rPr>
              <a:t>Research by several independent researchers has demonstrated that IPV is significantly associated with the following unintended pregnancy and repeat abortion (</a:t>
            </a:r>
            <a:r>
              <a:rPr lang="en-US" sz="2400" b="1" i="0" dirty="0">
                <a:solidFill>
                  <a:srgbClr val="212121"/>
                </a:solidFill>
                <a:effectLst/>
                <a:latin typeface="+mj-lt"/>
              </a:rPr>
              <a:t>Hall et al., 2014).</a:t>
            </a:r>
            <a:endParaRPr lang="en-US" sz="2400" b="1" dirty="0">
              <a:latin typeface="+mj-lt"/>
            </a:endParaRPr>
          </a:p>
        </p:txBody>
      </p:sp>
      <p:pic>
        <p:nvPicPr>
          <p:cNvPr id="8" name="Content Placeholder 7" descr="A pregnant person leaning against a tree&#10;&#10;Description automatically generated">
            <a:extLst>
              <a:ext uri="{FF2B5EF4-FFF2-40B4-BE49-F238E27FC236}">
                <a16:creationId xmlns:a16="http://schemas.microsoft.com/office/drawing/2014/main" id="{AB6F7EAB-FFF5-6C11-ED82-0E285C145FF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8742" y="2590800"/>
            <a:ext cx="3605919" cy="2403006"/>
          </a:xfrm>
        </p:spPr>
      </p:pic>
    </p:spTree>
    <p:extLst>
      <p:ext uri="{BB962C8B-B14F-4D97-AF65-F5344CB8AC3E}">
        <p14:creationId xmlns:p14="http://schemas.microsoft.com/office/powerpoint/2010/main" val="1134734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Intimate Partner Violence </a:t>
            </a:r>
            <a:br>
              <a:rPr lang="en-US" dirty="0"/>
            </a:br>
            <a:r>
              <a:rPr lang="en-US" dirty="0"/>
              <a:t>and Pregnancy</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3429000" cy="2571750"/>
          </a:xfrm>
        </p:spPr>
      </p:pic>
      <p:sp>
        <p:nvSpPr>
          <p:cNvPr id="4" name="Content Placeholder 3"/>
          <p:cNvSpPr>
            <a:spLocks noGrp="1"/>
          </p:cNvSpPr>
          <p:nvPr>
            <p:ph sz="half" idx="2"/>
          </p:nvPr>
        </p:nvSpPr>
        <p:spPr>
          <a:xfrm>
            <a:off x="4191000" y="1676400"/>
            <a:ext cx="4724400" cy="4876800"/>
          </a:xfrm>
        </p:spPr>
        <p:txBody>
          <a:bodyPr>
            <a:normAutofit lnSpcReduction="10000"/>
          </a:bodyPr>
          <a:lstStyle/>
          <a:p>
            <a:pPr marL="0" indent="0">
              <a:buNone/>
            </a:pPr>
            <a:endParaRPr lang="en-US" dirty="0"/>
          </a:p>
          <a:p>
            <a:pPr marL="0" indent="0">
              <a:buNone/>
            </a:pPr>
            <a:r>
              <a:rPr lang="en-US" b="1" dirty="0"/>
              <a:t>In addition to forced intercourse, behaviors that undermine women’s abilities to prevent unwanted pregnancy in abusive relationships include women’s lack of negotiating power to insist on contraceptive use and a number of other factors to be discussed shortly.</a:t>
            </a:r>
          </a:p>
          <a:p>
            <a:pPr marL="0" indent="0">
              <a:buNone/>
            </a:pPr>
            <a:endParaRPr lang="en-US" dirty="0"/>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245464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480059" y="228602"/>
            <a:ext cx="3256243" cy="1175412"/>
          </a:xfrm>
        </p:spPr>
        <p:txBody>
          <a:bodyPr vert="horz" lIns="91440" tIns="45720" rIns="91440" bIns="45720" rtlCol="0" anchor="t">
            <a:normAutofit/>
          </a:bodyPr>
          <a:lstStyle/>
          <a:p>
            <a:pPr defTabSz="914400"/>
            <a:r>
              <a:rPr lang="en-US" sz="2200" dirty="0"/>
              <a:t>Intimate Partner Violence </a:t>
            </a:r>
            <a:br>
              <a:rPr lang="en-US" sz="2200" dirty="0"/>
            </a:br>
            <a:r>
              <a:rPr lang="en-US" sz="2200" dirty="0"/>
              <a:t>and Pregnancy</a:t>
            </a:r>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p:cNvSpPr>
            <a:spLocks noGrp="1"/>
          </p:cNvSpPr>
          <p:nvPr>
            <p:ph sz="half" idx="1"/>
          </p:nvPr>
        </p:nvSpPr>
        <p:spPr>
          <a:xfrm>
            <a:off x="304800" y="1905000"/>
            <a:ext cx="3680842" cy="4220417"/>
          </a:xfrm>
        </p:spPr>
        <p:txBody>
          <a:bodyPr vert="horz" lIns="91440" tIns="45720" rIns="91440" bIns="45720" rtlCol="0" anchor="t">
            <a:normAutofit lnSpcReduction="10000"/>
          </a:bodyPr>
          <a:lstStyle/>
          <a:p>
            <a:pPr defTabSz="914400">
              <a:lnSpc>
                <a:spcPct val="110000"/>
              </a:lnSpc>
            </a:pPr>
            <a:r>
              <a:rPr lang="en-US" sz="1800" b="1" dirty="0"/>
              <a:t>Pregnancy is a very vulnerable time for women in abusive relationships as the violence often begins or escalates during this time. </a:t>
            </a:r>
          </a:p>
          <a:p>
            <a:pPr defTabSz="914400">
              <a:lnSpc>
                <a:spcPct val="110000"/>
              </a:lnSpc>
            </a:pPr>
            <a:r>
              <a:rPr lang="en-US" sz="1800" b="1" dirty="0"/>
              <a:t>IPV in pregnant women is of great concern due to the associated increased risks of negative effects, including intrauterine growth retardation, perinatal death, miscarriage, low birth weight, preterm labor, delayed pre-term care, and homicide.  </a:t>
            </a:r>
          </a:p>
          <a:p>
            <a:pPr defTabSz="914400">
              <a:lnSpc>
                <a:spcPct val="110000"/>
              </a:lnSpc>
            </a:pPr>
            <a:endParaRPr lang="en-US" sz="1100" dirty="0"/>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4352" r="12829"/>
          <a:stretch/>
        </p:blipFill>
        <p:spPr>
          <a:xfrm>
            <a:off x="4570444" y="1116345"/>
            <a:ext cx="3616163" cy="3866172"/>
          </a:xfrm>
          <a:prstGeom prst="rect">
            <a:avLst/>
          </a:prstGeom>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097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B7FE466-3D73-085F-434F-0AE13170FB06}"/>
              </a:ext>
            </a:extLst>
          </p:cNvPr>
          <p:cNvPicPr>
            <a:picLocks noChangeAspect="1"/>
          </p:cNvPicPr>
          <p:nvPr/>
        </p:nvPicPr>
        <p:blipFill rotWithShape="1">
          <a:blip r:embed="rId4">
            <a:duotone>
              <a:schemeClr val="bg2">
                <a:shade val="45000"/>
                <a:satMod val="135000"/>
              </a:schemeClr>
              <a:prstClr val="white"/>
            </a:duotone>
            <a:alphaModFix amt="50000"/>
          </a:blip>
          <a:srcRect l="7669"/>
          <a:stretch/>
        </p:blipFill>
        <p:spPr>
          <a:xfrm>
            <a:off x="228" y="10"/>
            <a:ext cx="9143772" cy="6857990"/>
          </a:xfrm>
          <a:prstGeom prst="rect">
            <a:avLst/>
          </a:prstGeom>
        </p:spPr>
      </p:pic>
      <p:cxnSp>
        <p:nvCxnSpPr>
          <p:cNvPr id="19" name="Straight Connector 18">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a:t>Intimate Partner Violence </a:t>
            </a:r>
            <a:br>
              <a:rPr lang="en-US"/>
            </a:br>
            <a:r>
              <a:rPr lang="en-US"/>
              <a:t>and Pregnancy</a:t>
            </a:r>
          </a:p>
        </p:txBody>
      </p:sp>
      <p:sp>
        <p:nvSpPr>
          <p:cNvPr id="21" name="Rectangle 20">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Content Placeholder 2"/>
          <p:cNvSpPr>
            <a:spLocks noGrp="1"/>
          </p:cNvSpPr>
          <p:nvPr>
            <p:ph sz="half" idx="4294967295"/>
          </p:nvPr>
        </p:nvSpPr>
        <p:spPr>
          <a:xfrm>
            <a:off x="1088684" y="2015732"/>
            <a:ext cx="7202456" cy="3450613"/>
          </a:xfrm>
        </p:spPr>
        <p:txBody>
          <a:bodyPr vert="horz" lIns="91440" tIns="45720" rIns="91440" bIns="45720" rtlCol="0" anchor="t">
            <a:normAutofit/>
          </a:bodyPr>
          <a:lstStyle/>
          <a:p>
            <a:pPr marL="0" indent="0" defTabSz="914400">
              <a:lnSpc>
                <a:spcPct val="110000"/>
              </a:lnSpc>
              <a:buNone/>
            </a:pPr>
            <a:r>
              <a:rPr lang="en-US" sz="1700" b="1" dirty="0"/>
              <a:t>Sources of pregnancy-related increased risk for violence include the following:</a:t>
            </a:r>
          </a:p>
          <a:p>
            <a:pPr marL="0" indent="0" defTabSz="914400">
              <a:lnSpc>
                <a:spcPct val="110000"/>
              </a:lnSpc>
              <a:buNone/>
            </a:pPr>
            <a:r>
              <a:rPr lang="en-US" sz="1700" dirty="0"/>
              <a:t>1) Partner’s jealousy and resentment toward the child</a:t>
            </a:r>
          </a:p>
          <a:p>
            <a:pPr marL="0" indent="0" defTabSz="914400">
              <a:lnSpc>
                <a:spcPct val="110000"/>
              </a:lnSpc>
              <a:buNone/>
            </a:pPr>
            <a:r>
              <a:rPr lang="en-US" sz="1700" dirty="0"/>
              <a:t>2) Partner’s increased feelings of insecurity and/or possessiveness </a:t>
            </a:r>
          </a:p>
          <a:p>
            <a:pPr marL="0" indent="0" defTabSz="914400">
              <a:lnSpc>
                <a:spcPct val="110000"/>
              </a:lnSpc>
              <a:buNone/>
            </a:pPr>
            <a:r>
              <a:rPr lang="en-US" sz="1700" dirty="0"/>
              <a:t>3) Financial worries</a:t>
            </a:r>
          </a:p>
          <a:p>
            <a:pPr marL="0" indent="0" defTabSz="914400">
              <a:lnSpc>
                <a:spcPct val="110000"/>
              </a:lnSpc>
              <a:buNone/>
            </a:pPr>
            <a:r>
              <a:rPr lang="en-US" sz="1700" dirty="0"/>
              <a:t>4) Woman’s reduced physical and emotional availability during  pregnancy</a:t>
            </a:r>
          </a:p>
          <a:p>
            <a:pPr marL="0" indent="0" defTabSz="914400">
              <a:lnSpc>
                <a:spcPct val="110000"/>
              </a:lnSpc>
              <a:buNone/>
            </a:pPr>
            <a:r>
              <a:rPr lang="en-US" sz="1700" dirty="0"/>
              <a:t>5) Partner’s desire to make a woman resolve the pregnancy the way that he prefers</a:t>
            </a:r>
          </a:p>
          <a:p>
            <a:pPr marL="0" defTabSz="914400">
              <a:lnSpc>
                <a:spcPct val="110000"/>
              </a:lnSpc>
            </a:pPr>
            <a:endParaRPr lang="en-US" sz="1700" dirty="0"/>
          </a:p>
        </p:txBody>
      </p:sp>
      <p:pic>
        <p:nvPicPr>
          <p:cNvPr id="23" name="Picture 22">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5" name="Straight Connector 24">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74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86328" y="998095"/>
            <a:ext cx="6571343" cy="1059305"/>
          </a:xfrm>
        </p:spPr>
        <p:txBody>
          <a:bodyPr/>
          <a:lstStyle/>
          <a:p>
            <a:pPr algn="ctr"/>
            <a:r>
              <a:rPr lang="en-US" dirty="0">
                <a:solidFill>
                  <a:schemeClr val="bg1"/>
                </a:solidFill>
              </a:rPr>
              <a:t>Tiffany Gillespie</a:t>
            </a:r>
          </a:p>
        </p:txBody>
      </p:sp>
      <p:sp>
        <p:nvSpPr>
          <p:cNvPr id="3" name="Content Placeholder 2"/>
          <p:cNvSpPr>
            <a:spLocks noGrp="1"/>
          </p:cNvSpPr>
          <p:nvPr>
            <p:ph sz="half" idx="1"/>
          </p:nvPr>
        </p:nvSpPr>
        <p:spPr>
          <a:xfrm>
            <a:off x="228600" y="2057401"/>
            <a:ext cx="4800600" cy="3048000"/>
          </a:xfrm>
        </p:spPr>
        <p:txBody>
          <a:bodyPr>
            <a:noAutofit/>
          </a:bodyPr>
          <a:lstStyle/>
          <a:p>
            <a:pPr marL="0" indent="0" algn="ctr">
              <a:lnSpc>
                <a:spcPct val="100000"/>
              </a:lnSpc>
              <a:buNone/>
            </a:pPr>
            <a:r>
              <a:rPr lang="en-US" sz="2400" b="1" dirty="0">
                <a:solidFill>
                  <a:schemeClr val="bg1"/>
                </a:solidFill>
              </a:rPr>
              <a:t>In February 2012, Philadelphia resident Tiffany Gillespie, 24, was 6-months pregnant with her 3</a:t>
            </a:r>
            <a:r>
              <a:rPr lang="en-US" sz="2400" b="1" baseline="30000" dirty="0">
                <a:solidFill>
                  <a:schemeClr val="bg1"/>
                </a:solidFill>
              </a:rPr>
              <a:t>rd</a:t>
            </a:r>
            <a:r>
              <a:rPr lang="en-US" sz="2400" b="1" dirty="0">
                <a:solidFill>
                  <a:schemeClr val="bg1"/>
                </a:solidFill>
              </a:rPr>
              <a:t> child when she was allegedly shot to death by her boyfriend,  Aaron Fitzpatrick. </a:t>
            </a:r>
          </a:p>
          <a:p>
            <a:pPr marL="0" indent="0" algn="ctr">
              <a:lnSpc>
                <a:spcPct val="100000"/>
              </a:lnSpc>
              <a:buNone/>
            </a:pPr>
            <a:r>
              <a:rPr lang="en-US" sz="2400" b="1" dirty="0">
                <a:solidFill>
                  <a:schemeClr val="bg1"/>
                </a:solidFill>
              </a:rPr>
              <a:t>The killing followed an argument in which Fitzpatrick tried to convince her to have an abortion and she refused.</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0731" y="2002221"/>
            <a:ext cx="3854668" cy="3048890"/>
          </a:xfrm>
          <a:effectLst>
            <a:softEdge rad="368300"/>
          </a:effectLst>
        </p:spPr>
      </p:pic>
    </p:spTree>
    <p:extLst>
      <p:ext uri="{BB962C8B-B14F-4D97-AF65-F5344CB8AC3E}">
        <p14:creationId xmlns:p14="http://schemas.microsoft.com/office/powerpoint/2010/main" val="3161971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a:t>Intimate Partner Violence </a:t>
            </a:r>
            <a:br>
              <a:rPr lang="en-US"/>
            </a:br>
            <a:r>
              <a:rPr lang="en-US"/>
              <a:t>and Pregnancy</a:t>
            </a: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88684" y="2498112"/>
            <a:ext cx="3720332" cy="2485856"/>
          </a:xfrm>
          <a:prstGeom prst="rect">
            <a:avLst/>
          </a:prstGeom>
        </p:spPr>
      </p:pic>
      <p:sp>
        <p:nvSpPr>
          <p:cNvPr id="4" name="Content Placeholder 3"/>
          <p:cNvSpPr>
            <a:spLocks noGrp="1"/>
          </p:cNvSpPr>
          <p:nvPr>
            <p:ph sz="half" idx="2"/>
          </p:nvPr>
        </p:nvSpPr>
        <p:spPr>
          <a:xfrm>
            <a:off x="5169224" y="2015734"/>
            <a:ext cx="3121916" cy="3450613"/>
          </a:xfrm>
        </p:spPr>
        <p:txBody>
          <a:bodyPr vert="horz" lIns="91440" tIns="45720" rIns="91440" bIns="45720" rtlCol="0" anchor="t">
            <a:noAutofit/>
          </a:bodyPr>
          <a:lstStyle/>
          <a:p>
            <a:pPr marL="0" indent="0" defTabSz="914400">
              <a:buNone/>
            </a:pPr>
            <a:r>
              <a:rPr lang="en-US" sz="2400" b="1" dirty="0"/>
              <a:t>Reproductive control occurs </a:t>
            </a:r>
            <a:r>
              <a:rPr lang="en-US" sz="2400" dirty="0"/>
              <a:t>when women’s partners demand or enforce their own reproductive intentions whether in direct conflict with, or without interest in, the woman’s intentions.</a:t>
            </a:r>
          </a:p>
        </p:txBody>
      </p:sp>
    </p:spTree>
    <p:extLst>
      <p:ext uri="{BB962C8B-B14F-4D97-AF65-F5344CB8AC3E}">
        <p14:creationId xmlns:p14="http://schemas.microsoft.com/office/powerpoint/2010/main" val="1991181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C6F2E37F-A962-2A19-DC67-742D0E906D91}"/>
              </a:ext>
            </a:extLst>
          </p:cNvPr>
          <p:cNvPicPr>
            <a:picLocks noChangeAspect="1"/>
          </p:cNvPicPr>
          <p:nvPr/>
        </p:nvPicPr>
        <p:blipFill rotWithShape="1">
          <a:blip r:embed="rId3">
            <a:alphaModFix amt="50000"/>
            <a:grayscl/>
          </a:blip>
          <a:srcRect t="24999" r="-2" b="-2"/>
          <a:stretch/>
        </p:blipFill>
        <p:spPr>
          <a:xfrm>
            <a:off x="228" y="10"/>
            <a:ext cx="9143772" cy="6857990"/>
          </a:xfrm>
          <a:prstGeom prst="rect">
            <a:avLst/>
          </a:prstGeom>
        </p:spPr>
      </p:pic>
      <p:sp>
        <p:nvSpPr>
          <p:cNvPr id="1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3" name="Rectangle 3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vert="horz" lIns="91440" tIns="45720" rIns="91440" bIns="45720" rtlCol="0" anchor="ctr">
            <a:normAutofit/>
          </a:bodyPr>
          <a:lstStyle/>
          <a:p>
            <a:pPr defTabSz="914400"/>
            <a:r>
              <a:rPr lang="en-US" sz="2700"/>
              <a:t>Intimate Partner Violence </a:t>
            </a:r>
            <a:br>
              <a:rPr lang="en-US" sz="2700"/>
            </a:br>
            <a:r>
              <a:rPr lang="en-US" sz="2700"/>
              <a:t>and Pregnancy</a:t>
            </a:r>
          </a:p>
        </p:txBody>
      </p:sp>
      <p:cxnSp>
        <p:nvCxnSpPr>
          <p:cNvPr id="34" name="Straight Connector 33">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4294967295"/>
          </p:nvPr>
        </p:nvSpPr>
        <p:spPr>
          <a:xfrm>
            <a:off x="3732477" y="1193800"/>
            <a:ext cx="4563818" cy="4699000"/>
          </a:xfrm>
        </p:spPr>
        <p:txBody>
          <a:bodyPr vert="horz" lIns="91440" tIns="45720" rIns="91440" bIns="45720" rtlCol="0" anchor="ctr">
            <a:normAutofit/>
          </a:bodyPr>
          <a:lstStyle/>
          <a:p>
            <a:pPr marL="0" indent="0" defTabSz="914400">
              <a:buNone/>
            </a:pPr>
            <a:r>
              <a:rPr lang="en-US" sz="3200" b="1" i="1" dirty="0"/>
              <a:t>Reproductive control can take numerous forms: economic, emotional, and physical.</a:t>
            </a:r>
          </a:p>
          <a:p>
            <a:pPr marL="0" defTabSz="914400"/>
            <a:endParaRPr lang="en-US" dirty="0"/>
          </a:p>
        </p:txBody>
      </p:sp>
      <p:sp>
        <p:nvSpPr>
          <p:cNvPr id="3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1599572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3" name="Group 22">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9" y="482171"/>
            <a:ext cx="3055900" cy="5149101"/>
            <a:chOff x="7463259" y="583365"/>
            <a:chExt cx="4074533" cy="5181928"/>
          </a:xfrm>
        </p:grpSpPr>
        <p:sp>
          <p:nvSpPr>
            <p:cNvPr id="24" name="Rectangle 23">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7" name="Straight Connector 26">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92769" y="1847088"/>
            <a:ext cx="4161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3891032" y="804520"/>
            <a:ext cx="4162766" cy="1049235"/>
          </a:xfrm>
        </p:spPr>
        <p:txBody>
          <a:bodyPr vert="horz" lIns="91440" tIns="45720" rIns="91440" bIns="45720" rtlCol="0" anchor="t">
            <a:normAutofit/>
          </a:bodyPr>
          <a:lstStyle/>
          <a:p>
            <a:pPr defTabSz="914400"/>
            <a:r>
              <a:rPr lang="en-US" sz="2500"/>
              <a:t>Reproductive Control: </a:t>
            </a:r>
            <a:br>
              <a:rPr lang="en-US" sz="2500"/>
            </a:br>
            <a:r>
              <a:rPr lang="en-US" sz="2500"/>
              <a:t>Before Pregnancy</a:t>
            </a:r>
          </a:p>
        </p:txBody>
      </p:sp>
      <p:pic>
        <p:nvPicPr>
          <p:cNvPr id="3" name="Content Placeholder 2"/>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7764" r="10579" b="-4"/>
          <a:stretch/>
        </p:blipFill>
        <p:spPr>
          <a:xfrm>
            <a:off x="964078" y="1116345"/>
            <a:ext cx="2099327" cy="3866172"/>
          </a:xfrm>
          <a:prstGeom prst="rect">
            <a:avLst/>
          </a:prstGeom>
        </p:spPr>
      </p:pic>
      <p:sp>
        <p:nvSpPr>
          <p:cNvPr id="6" name="Content Placeholder 5"/>
          <p:cNvSpPr>
            <a:spLocks noGrp="1"/>
          </p:cNvSpPr>
          <p:nvPr>
            <p:ph sz="half" idx="1"/>
          </p:nvPr>
        </p:nvSpPr>
        <p:spPr>
          <a:xfrm>
            <a:off x="3785183" y="2026142"/>
            <a:ext cx="4884637" cy="3841258"/>
          </a:xfrm>
        </p:spPr>
        <p:txBody>
          <a:bodyPr vert="horz" lIns="91440" tIns="45720" rIns="91440" bIns="45720" rtlCol="0" anchor="t">
            <a:normAutofit/>
          </a:bodyPr>
          <a:lstStyle/>
          <a:p>
            <a:pPr marL="0" indent="0" defTabSz="914400">
              <a:lnSpc>
                <a:spcPct val="110000"/>
              </a:lnSpc>
              <a:buNone/>
            </a:pPr>
            <a:r>
              <a:rPr lang="en-US" b="1" u="sng" dirty="0"/>
              <a:t>Pregnancy Promotion</a:t>
            </a:r>
          </a:p>
          <a:p>
            <a:pPr marL="0" indent="0" defTabSz="914400">
              <a:lnSpc>
                <a:spcPct val="110000"/>
              </a:lnSpc>
              <a:buNone/>
            </a:pPr>
            <a:r>
              <a:rPr lang="en-US" dirty="0"/>
              <a:t>1) Pressuring and coercing a woman to become pregnant.</a:t>
            </a:r>
          </a:p>
          <a:p>
            <a:pPr marL="0" indent="0" defTabSz="914400">
              <a:lnSpc>
                <a:spcPct val="110000"/>
              </a:lnSpc>
              <a:buNone/>
            </a:pPr>
            <a:r>
              <a:rPr lang="en-US" dirty="0"/>
              <a:t>2) Stating intentions to impregnate a woman.</a:t>
            </a:r>
          </a:p>
          <a:p>
            <a:pPr marL="0" indent="0" defTabSz="914400">
              <a:lnSpc>
                <a:spcPct val="110000"/>
              </a:lnSpc>
              <a:buNone/>
            </a:pPr>
            <a:r>
              <a:rPr lang="en-US" dirty="0"/>
              <a:t>3) Pressuring a woman to  become pregnant again immediately after a pregnancy loss.</a:t>
            </a:r>
          </a:p>
          <a:p>
            <a:pPr marL="0" indent="0" defTabSz="914400">
              <a:lnSpc>
                <a:spcPct val="110000"/>
              </a:lnSpc>
              <a:buNone/>
            </a:pPr>
            <a:r>
              <a:rPr lang="en-US" dirty="0"/>
              <a:t>4) Accusing her of being unfaithful if she wants to abstain from sex as a tactic to get to her to have sex.</a:t>
            </a:r>
          </a:p>
          <a:p>
            <a:pPr defTabSz="914400">
              <a:lnSpc>
                <a:spcPct val="110000"/>
              </a:lnSpc>
            </a:pPr>
            <a:endParaRPr lang="en-US" sz="1600" dirty="0"/>
          </a:p>
        </p:txBody>
      </p:sp>
      <p:pic>
        <p:nvPicPr>
          <p:cNvPr id="29" name="Picture 28">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1" name="Straight Connector 30">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367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2" name="Group 21">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9" y="482171"/>
            <a:ext cx="3055900" cy="5149101"/>
            <a:chOff x="7463259" y="583365"/>
            <a:chExt cx="4074533" cy="5181928"/>
          </a:xfrm>
        </p:grpSpPr>
        <p:sp>
          <p:nvSpPr>
            <p:cNvPr id="23" name="Rectangle 22">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Connector 25">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92769" y="1847088"/>
            <a:ext cx="4161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3891032" y="804520"/>
            <a:ext cx="4162766" cy="1049235"/>
          </a:xfrm>
        </p:spPr>
        <p:txBody>
          <a:bodyPr vert="horz" lIns="91440" tIns="45720" rIns="91440" bIns="45720" rtlCol="0" anchor="t">
            <a:normAutofit/>
          </a:bodyPr>
          <a:lstStyle/>
          <a:p>
            <a:pPr defTabSz="914400"/>
            <a:r>
              <a:rPr lang="en-US" sz="2500"/>
              <a:t>Reproductive Control: </a:t>
            </a:r>
            <a:br>
              <a:rPr lang="en-US" sz="2500"/>
            </a:br>
            <a:r>
              <a:rPr lang="en-US" sz="2500"/>
              <a:t>Before Pregnancy</a:t>
            </a:r>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2868" r="12294" b="-4"/>
          <a:stretch/>
        </p:blipFill>
        <p:spPr>
          <a:xfrm>
            <a:off x="964078" y="1116345"/>
            <a:ext cx="2099327" cy="3866172"/>
          </a:xfrm>
          <a:prstGeom prst="rect">
            <a:avLst/>
          </a:prstGeom>
        </p:spPr>
      </p:pic>
      <p:sp>
        <p:nvSpPr>
          <p:cNvPr id="4" name="Content Placeholder 3"/>
          <p:cNvSpPr>
            <a:spLocks noGrp="1"/>
          </p:cNvSpPr>
          <p:nvPr>
            <p:ph sz="half" idx="2"/>
          </p:nvPr>
        </p:nvSpPr>
        <p:spPr>
          <a:xfrm>
            <a:off x="3551795" y="2008046"/>
            <a:ext cx="5439805" cy="4240353"/>
          </a:xfrm>
        </p:spPr>
        <p:txBody>
          <a:bodyPr vert="horz" lIns="91440" tIns="45720" rIns="91440" bIns="45720" rtlCol="0" anchor="t">
            <a:normAutofit/>
          </a:bodyPr>
          <a:lstStyle/>
          <a:p>
            <a:pPr marL="0" indent="0" defTabSz="914400">
              <a:lnSpc>
                <a:spcPct val="110000"/>
              </a:lnSpc>
              <a:buNone/>
            </a:pPr>
            <a:r>
              <a:rPr lang="en-US" b="1" u="sng" dirty="0"/>
              <a:t>Contraceptive Sabotage </a:t>
            </a:r>
            <a:endParaRPr lang="en-US" dirty="0"/>
          </a:p>
          <a:p>
            <a:pPr marL="0" indent="0" defTabSz="914400">
              <a:lnSpc>
                <a:spcPct val="110000"/>
              </a:lnSpc>
              <a:buNone/>
            </a:pPr>
            <a:r>
              <a:rPr lang="en-US" dirty="0"/>
              <a:t>1) Flushing birth control pills down the toilet and searching for hidden birth control  to destroy it</a:t>
            </a:r>
          </a:p>
          <a:p>
            <a:pPr marL="0" indent="0" defTabSz="914400">
              <a:lnSpc>
                <a:spcPct val="110000"/>
              </a:lnSpc>
              <a:buNone/>
            </a:pPr>
            <a:r>
              <a:rPr lang="en-US" dirty="0"/>
              <a:t>2) Refusing to withdraw (even if the agreed-upon contraception)</a:t>
            </a:r>
          </a:p>
          <a:p>
            <a:pPr marL="0" indent="0" defTabSz="914400">
              <a:lnSpc>
                <a:spcPct val="110000"/>
              </a:lnSpc>
              <a:buNone/>
            </a:pPr>
            <a:r>
              <a:rPr lang="en-US" dirty="0"/>
              <a:t>4) Refusing to help pay for birth control</a:t>
            </a:r>
          </a:p>
          <a:p>
            <a:pPr marL="0" indent="0" defTabSz="914400">
              <a:lnSpc>
                <a:spcPct val="110000"/>
              </a:lnSpc>
              <a:buNone/>
            </a:pPr>
            <a:r>
              <a:rPr lang="en-US" dirty="0"/>
              <a:t>5) Convincing a woman that birth control has dangerous side effects</a:t>
            </a:r>
          </a:p>
          <a:p>
            <a:pPr marL="0" indent="0" defTabSz="914400">
              <a:lnSpc>
                <a:spcPct val="110000"/>
              </a:lnSpc>
              <a:buNone/>
            </a:pPr>
            <a:r>
              <a:rPr lang="en-US" dirty="0"/>
              <a:t>6) Forcing sterilization</a:t>
            </a:r>
          </a:p>
          <a:p>
            <a:pPr marL="0" defTabSz="914400">
              <a:lnSpc>
                <a:spcPct val="110000"/>
              </a:lnSpc>
            </a:pPr>
            <a:endParaRPr lang="en-US" sz="1600" dirty="0"/>
          </a:p>
        </p:txBody>
      </p:sp>
      <p:pic>
        <p:nvPicPr>
          <p:cNvPr id="28" name="Picture 27">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0" name="Straight Connector 29">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166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defTabSz="914400"/>
            <a:r>
              <a:rPr lang="en-US" sz="2500"/>
              <a:t>Reproductive Control: </a:t>
            </a:r>
            <a:br>
              <a:rPr lang="en-US" sz="2500"/>
            </a:br>
            <a:r>
              <a:rPr lang="en-US" sz="2500"/>
              <a:t>During Intercourse</a:t>
            </a:r>
          </a:p>
        </p:txBody>
      </p:sp>
      <p:sp>
        <p:nvSpPr>
          <p:cNvPr id="4" name="Content Placeholder 3"/>
          <p:cNvSpPr>
            <a:spLocks noGrp="1"/>
          </p:cNvSpPr>
          <p:nvPr>
            <p:ph sz="half" idx="4294967295"/>
          </p:nvPr>
        </p:nvSpPr>
        <p:spPr>
          <a:xfrm>
            <a:off x="3581400" y="1981200"/>
            <a:ext cx="5486400" cy="3255963"/>
          </a:xfrm>
        </p:spPr>
        <p:txBody>
          <a:bodyPr vert="horz" lIns="91440" tIns="45720" rIns="91440" bIns="45720" rtlCol="0" anchor="t">
            <a:normAutofit fontScale="25000" lnSpcReduction="20000"/>
          </a:bodyPr>
          <a:lstStyle/>
          <a:p>
            <a:pPr marL="0" indent="0" defTabSz="914400">
              <a:lnSpc>
                <a:spcPct val="110000"/>
              </a:lnSpc>
              <a:buNone/>
            </a:pPr>
            <a:r>
              <a:rPr lang="en-US" sz="8000" b="1" u="sng" dirty="0"/>
              <a:t>Sexual Violence</a:t>
            </a:r>
            <a:r>
              <a:rPr lang="en-US" sz="8000" b="1" dirty="0"/>
              <a:t> </a:t>
            </a:r>
            <a:endParaRPr lang="en-US" sz="8000" dirty="0"/>
          </a:p>
          <a:p>
            <a:pPr marL="0" indent="0" defTabSz="914400">
              <a:lnSpc>
                <a:spcPct val="110000"/>
              </a:lnSpc>
              <a:buNone/>
            </a:pPr>
            <a:r>
              <a:rPr lang="en-US" sz="8000" dirty="0"/>
              <a:t>1) Forcing unprotected sex</a:t>
            </a:r>
          </a:p>
          <a:p>
            <a:pPr marL="0" indent="0" defTabSz="914400">
              <a:lnSpc>
                <a:spcPct val="110000"/>
              </a:lnSpc>
              <a:buNone/>
            </a:pPr>
            <a:r>
              <a:rPr lang="en-US" sz="8000" dirty="0"/>
              <a:t>2) Forcing sex after condom breaks</a:t>
            </a:r>
          </a:p>
          <a:p>
            <a:pPr marL="0" indent="0" defTabSz="914400">
              <a:lnSpc>
                <a:spcPct val="110000"/>
              </a:lnSpc>
              <a:buNone/>
            </a:pPr>
            <a:r>
              <a:rPr lang="en-US" sz="8000" dirty="0"/>
              <a:t>3) Unprotected sex with a woman while she is asleep</a:t>
            </a:r>
          </a:p>
          <a:p>
            <a:pPr marL="0" indent="0" defTabSz="914400">
              <a:lnSpc>
                <a:spcPct val="110000"/>
              </a:lnSpc>
              <a:buNone/>
            </a:pPr>
            <a:r>
              <a:rPr lang="en-US" sz="8000" b="1" u="sng" dirty="0"/>
              <a:t>Condom Manipulation</a:t>
            </a:r>
            <a:r>
              <a:rPr lang="en-US" sz="8000" b="1" dirty="0"/>
              <a:t> </a:t>
            </a:r>
          </a:p>
          <a:p>
            <a:pPr marL="0" indent="0" defTabSz="914400">
              <a:lnSpc>
                <a:spcPct val="110000"/>
              </a:lnSpc>
              <a:buNone/>
            </a:pPr>
            <a:r>
              <a:rPr lang="en-US" sz="8000" dirty="0"/>
              <a:t>1) Removing the condom during sex</a:t>
            </a:r>
          </a:p>
          <a:p>
            <a:pPr marL="0" indent="0" defTabSz="914400">
              <a:lnSpc>
                <a:spcPct val="110000"/>
              </a:lnSpc>
              <a:buNone/>
            </a:pPr>
            <a:r>
              <a:rPr lang="en-US" sz="8000" dirty="0"/>
              <a:t>2) Compromising the condom</a:t>
            </a:r>
          </a:p>
          <a:p>
            <a:pPr marL="0" indent="0" defTabSz="914400">
              <a:lnSpc>
                <a:spcPct val="110000"/>
              </a:lnSpc>
              <a:buNone/>
            </a:pPr>
            <a:r>
              <a:rPr lang="en-US" sz="8000" dirty="0"/>
              <a:t>3) Not putting the condom on, but saying he did</a:t>
            </a:r>
          </a:p>
          <a:p>
            <a:pPr marL="0" indent="0" defTabSz="914400">
              <a:lnSpc>
                <a:spcPct val="110000"/>
              </a:lnSpc>
              <a:buNone/>
            </a:pPr>
            <a:r>
              <a:rPr lang="en-US" sz="8000" dirty="0"/>
              <a:t>4) Refusing to use condoms</a:t>
            </a:r>
          </a:p>
          <a:p>
            <a:pPr marL="0" indent="0" defTabSz="914400">
              <a:lnSpc>
                <a:spcPct val="110000"/>
              </a:lnSpc>
              <a:buNone/>
            </a:pPr>
            <a:r>
              <a:rPr lang="en-US" sz="8000" dirty="0"/>
              <a:t>	</a:t>
            </a:r>
          </a:p>
          <a:p>
            <a:pPr defTabSz="914400">
              <a:lnSpc>
                <a:spcPct val="110000"/>
              </a:lnSpc>
            </a:pPr>
            <a:endParaRPr lang="en-US" sz="800" dirty="0"/>
          </a:p>
        </p:txBody>
      </p:sp>
      <p:pic>
        <p:nvPicPr>
          <p:cNvPr id="6" name="Content Placeholder 5"/>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43478" r="23806" b="-1"/>
          <a:stretch/>
        </p:blipFill>
        <p:spPr>
          <a:xfrm>
            <a:off x="1066800" y="2362201"/>
            <a:ext cx="2286000" cy="3486150"/>
          </a:xfrm>
          <a:prstGeom prst="rect">
            <a:avLst/>
          </a:prstGeom>
        </p:spPr>
      </p:pic>
    </p:spTree>
    <p:extLst>
      <p:ext uri="{BB962C8B-B14F-4D97-AF65-F5344CB8AC3E}">
        <p14:creationId xmlns:p14="http://schemas.microsoft.com/office/powerpoint/2010/main" val="3973134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647700" y="1066800"/>
            <a:ext cx="7848600" cy="4462760"/>
          </a:xfrm>
          <a:prstGeom prst="rect">
            <a:avLst/>
          </a:prstGeom>
        </p:spPr>
        <p:txBody>
          <a:bodyPr wrap="square">
            <a:spAutoFit/>
          </a:bodyPr>
          <a:lstStyle/>
          <a:p>
            <a:endParaRPr lang="en-US" sz="2800" dirty="0">
              <a:solidFill>
                <a:schemeClr val="bg1"/>
              </a:solidFill>
            </a:endParaRPr>
          </a:p>
          <a:p>
            <a:r>
              <a:rPr lang="en-US" sz="2800" dirty="0">
                <a:solidFill>
                  <a:schemeClr val="bg1"/>
                </a:solidFill>
              </a:rPr>
              <a:t>Women who have experienced intimate partner violence are consistently found to have poor sexual and reproductive health when compared to non-abused women. Coker (2007) reported that 74%  of IPV victims experienced male reproductive control involving pregnancy-promoting behaviors as well as control and abuse during pregnancy in an attempt to influence the pregnancy outcome.</a:t>
            </a:r>
          </a:p>
          <a:p>
            <a:r>
              <a:rPr lang="en-US" sz="3200" dirty="0">
                <a:solidFill>
                  <a:schemeClr val="bg1"/>
                </a:solidFill>
              </a:rPr>
              <a:t> </a:t>
            </a:r>
          </a:p>
        </p:txBody>
      </p:sp>
    </p:spTree>
    <p:extLst>
      <p:ext uri="{BB962C8B-B14F-4D97-AF65-F5344CB8AC3E}">
        <p14:creationId xmlns:p14="http://schemas.microsoft.com/office/powerpoint/2010/main" val="3251590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4294967295"/>
          </p:nvPr>
        </p:nvPicPr>
        <p:blipFill rotWithShape="1">
          <a:blip r:embed="rId3">
            <a:alphaModFix amt="50000"/>
            <a:extLst>
              <a:ext uri="{28A0092B-C50C-407E-A947-70E740481C1C}">
                <a14:useLocalDpi xmlns:a14="http://schemas.microsoft.com/office/drawing/2010/main" val="0"/>
              </a:ext>
            </a:extLst>
          </a:blip>
          <a:srcRect l="11002" r="-1" b="-1"/>
          <a:stretch/>
        </p:blipFill>
        <p:spPr>
          <a:xfrm>
            <a:off x="228" y="10"/>
            <a:ext cx="9143772" cy="6857990"/>
          </a:xfrm>
          <a:prstGeom prst="rect">
            <a:avLst/>
          </a:prstGeom>
        </p:spPr>
      </p:pic>
      <p:sp>
        <p:nvSpPr>
          <p:cNvPr id="2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4" name="Rectangle 2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vert="horz" lIns="91440" tIns="45720" rIns="91440" bIns="45720" rtlCol="0" anchor="ctr">
            <a:normAutofit/>
          </a:bodyPr>
          <a:lstStyle/>
          <a:p>
            <a:pPr defTabSz="914400"/>
            <a:r>
              <a:rPr lang="en-US" sz="2700"/>
              <a:t>Intimate Partner Violence </a:t>
            </a:r>
            <a:br>
              <a:rPr lang="en-US" sz="2700"/>
            </a:br>
            <a:r>
              <a:rPr lang="en-US" sz="2700"/>
              <a:t>and Pregnancy</a:t>
            </a:r>
          </a:p>
        </p:txBody>
      </p:sp>
      <p:cxnSp>
        <p:nvCxnSpPr>
          <p:cNvPr id="26" name="Straight Connector 2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4294967295"/>
          </p:nvPr>
        </p:nvSpPr>
        <p:spPr>
          <a:xfrm>
            <a:off x="3732477" y="1193800"/>
            <a:ext cx="4563818" cy="4699000"/>
          </a:xfrm>
        </p:spPr>
        <p:txBody>
          <a:bodyPr vert="horz" lIns="91440" tIns="45720" rIns="91440" bIns="45720" rtlCol="0" anchor="ctr">
            <a:normAutofit fontScale="92500" lnSpcReduction="20000"/>
          </a:bodyPr>
          <a:lstStyle/>
          <a:p>
            <a:pPr marL="0" indent="0" defTabSz="914400">
              <a:lnSpc>
                <a:spcPct val="110000"/>
              </a:lnSpc>
              <a:buNone/>
            </a:pPr>
            <a:r>
              <a:rPr lang="en-US" sz="2600" dirty="0"/>
              <a:t>By assessing for male</a:t>
            </a:r>
          </a:p>
          <a:p>
            <a:pPr marL="0" indent="0" defTabSz="914400">
              <a:lnSpc>
                <a:spcPct val="110000"/>
              </a:lnSpc>
              <a:buNone/>
            </a:pPr>
            <a:r>
              <a:rPr lang="en-US" sz="2600" dirty="0"/>
              <a:t>reproductive control among</a:t>
            </a:r>
          </a:p>
          <a:p>
            <a:pPr marL="0" indent="0" defTabSz="914400">
              <a:lnSpc>
                <a:spcPct val="110000"/>
              </a:lnSpc>
              <a:buNone/>
            </a:pPr>
            <a:r>
              <a:rPr lang="en-US" sz="2600" dirty="0"/>
              <a:t>women seeking reproductive</a:t>
            </a:r>
          </a:p>
          <a:p>
            <a:pPr marL="0" indent="0" defTabSz="914400">
              <a:lnSpc>
                <a:spcPct val="110000"/>
              </a:lnSpc>
              <a:buNone/>
            </a:pPr>
            <a:r>
              <a:rPr lang="en-US" sz="2600" dirty="0"/>
              <a:t>health services, including</a:t>
            </a:r>
          </a:p>
          <a:p>
            <a:pPr marL="0" indent="0" defTabSz="914400">
              <a:lnSpc>
                <a:spcPct val="110000"/>
              </a:lnSpc>
              <a:buNone/>
            </a:pPr>
            <a:r>
              <a:rPr lang="en-US" sz="2600" dirty="0"/>
              <a:t>antenatal care, health care</a:t>
            </a:r>
          </a:p>
          <a:p>
            <a:pPr marL="0" indent="0" defTabSz="914400">
              <a:lnSpc>
                <a:spcPct val="110000"/>
              </a:lnSpc>
              <a:buNone/>
            </a:pPr>
            <a:r>
              <a:rPr lang="en-US" sz="2600" dirty="0"/>
              <a:t>providers may be able to</a:t>
            </a:r>
          </a:p>
          <a:p>
            <a:pPr marL="0" indent="0" defTabSz="914400">
              <a:lnSpc>
                <a:spcPct val="110000"/>
              </a:lnSpc>
              <a:buNone/>
            </a:pPr>
            <a:r>
              <a:rPr lang="en-US" sz="2600" dirty="0"/>
              <a:t>provide education, care, and</a:t>
            </a:r>
          </a:p>
          <a:p>
            <a:pPr marL="0" indent="0" defTabSz="914400">
              <a:lnSpc>
                <a:spcPct val="110000"/>
              </a:lnSpc>
              <a:buNone/>
            </a:pPr>
            <a:r>
              <a:rPr lang="en-US" sz="2600" dirty="0"/>
              <a:t>counseling to help women</a:t>
            </a:r>
          </a:p>
          <a:p>
            <a:pPr marL="0" indent="0" defTabSz="914400">
              <a:lnSpc>
                <a:spcPct val="110000"/>
              </a:lnSpc>
              <a:buNone/>
            </a:pPr>
            <a:r>
              <a:rPr lang="en-US" sz="2600" dirty="0"/>
              <a:t>protect their reproductive</a:t>
            </a:r>
          </a:p>
          <a:p>
            <a:pPr marL="0" indent="0" defTabSz="914400">
              <a:lnSpc>
                <a:spcPct val="110000"/>
              </a:lnSpc>
              <a:buNone/>
            </a:pPr>
            <a:r>
              <a:rPr lang="en-US" sz="2600" dirty="0"/>
              <a:t>health and physical safety.</a:t>
            </a:r>
          </a:p>
          <a:p>
            <a:pPr defTabSz="914400">
              <a:lnSpc>
                <a:spcPct val="110000"/>
              </a:lnSpc>
            </a:pPr>
            <a:endParaRPr lang="en-US" dirty="0"/>
          </a:p>
        </p:txBody>
      </p:sp>
      <p:sp>
        <p:nvSpPr>
          <p:cNvPr id="2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89923919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480905" y="482171"/>
            <a:ext cx="3370248" cy="1134603"/>
          </a:xfrm>
        </p:spPr>
        <p:txBody>
          <a:bodyPr vert="horz" lIns="91440" tIns="45720" rIns="91440" bIns="45720" rtlCol="0" anchor="t">
            <a:normAutofit/>
          </a:bodyPr>
          <a:lstStyle/>
          <a:p>
            <a:pPr defTabSz="914400"/>
            <a:r>
              <a:rPr lang="en-US" sz="2400" dirty="0"/>
              <a:t>Reproductive Control: </a:t>
            </a:r>
            <a:br>
              <a:rPr lang="en-US" sz="2400" dirty="0"/>
            </a:br>
            <a:r>
              <a:rPr lang="en-US" sz="2400" dirty="0"/>
              <a:t>During Pregnancy</a:t>
            </a:r>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Content Placeholder 4"/>
          <p:cNvSpPr>
            <a:spLocks noGrp="1"/>
          </p:cNvSpPr>
          <p:nvPr>
            <p:ph sz="half" idx="2"/>
          </p:nvPr>
        </p:nvSpPr>
        <p:spPr>
          <a:xfrm>
            <a:off x="533400" y="2019476"/>
            <a:ext cx="3556871" cy="4105941"/>
          </a:xfrm>
        </p:spPr>
        <p:txBody>
          <a:bodyPr vert="horz" lIns="91440" tIns="45720" rIns="91440" bIns="45720" rtlCol="0" anchor="t">
            <a:normAutofit fontScale="85000" lnSpcReduction="20000"/>
          </a:bodyPr>
          <a:lstStyle/>
          <a:p>
            <a:pPr marL="0" indent="0" defTabSz="914400">
              <a:lnSpc>
                <a:spcPct val="110000"/>
              </a:lnSpc>
              <a:buNone/>
            </a:pPr>
            <a:r>
              <a:rPr lang="en-US" sz="2200" b="1" u="sng" dirty="0"/>
              <a:t>Controlling Pregnancy Outcome: Forced Abortion</a:t>
            </a:r>
            <a:endParaRPr lang="en-US" sz="2200" dirty="0"/>
          </a:p>
          <a:p>
            <a:pPr marL="0" defTabSz="914400">
              <a:lnSpc>
                <a:spcPct val="110000"/>
              </a:lnSpc>
            </a:pPr>
            <a:r>
              <a:rPr lang="en-US" sz="2200" dirty="0"/>
              <a:t>1)Threatening to end a woman’s pregnancy violently if she did not have an abortion</a:t>
            </a:r>
          </a:p>
          <a:p>
            <a:pPr marL="0" defTabSz="914400">
              <a:lnSpc>
                <a:spcPct val="110000"/>
              </a:lnSpc>
            </a:pPr>
            <a:r>
              <a:rPr lang="en-US" sz="2200" dirty="0"/>
              <a:t>2) Threatening to kill her or her loved ones if she doesn’t have an abortion</a:t>
            </a:r>
          </a:p>
          <a:p>
            <a:pPr marL="0" defTabSz="914400">
              <a:lnSpc>
                <a:spcPct val="110000"/>
              </a:lnSpc>
            </a:pPr>
            <a:r>
              <a:rPr lang="en-US" sz="2200" dirty="0"/>
              <a:t>3) Perpetuating violence against her in order to cause a miscarriage or kill the fetus</a:t>
            </a:r>
          </a:p>
          <a:p>
            <a:pPr marL="0" defTabSz="914400">
              <a:lnSpc>
                <a:spcPct val="110000"/>
              </a:lnSpc>
            </a:pPr>
            <a:r>
              <a:rPr lang="en-US" sz="2200" dirty="0"/>
              <a:t>4) Preventing access to prenatal care</a:t>
            </a:r>
          </a:p>
          <a:p>
            <a:pPr marL="0" defTabSz="914400">
              <a:lnSpc>
                <a:spcPct val="110000"/>
              </a:lnSpc>
            </a:pPr>
            <a:endParaRPr lang="en-US" sz="1300" dirty="0"/>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37798" b="-3"/>
          <a:stretch/>
        </p:blipFill>
        <p:spPr>
          <a:xfrm>
            <a:off x="4570444" y="1116345"/>
            <a:ext cx="3616163" cy="3866172"/>
          </a:xfrm>
          <a:prstGeom prst="rect">
            <a:avLst/>
          </a:prstGeom>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790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4" name="Straight Connector 2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dirty="0"/>
              <a:t>Studies on the Incidence of IPV Among Women Seeking Abortion</a:t>
            </a:r>
          </a:p>
        </p:txBody>
      </p:sp>
      <p:grpSp>
        <p:nvGrpSpPr>
          <p:cNvPr id="19" name="Group 18">
            <a:extLst>
              <a:ext uri="{FF2B5EF4-FFF2-40B4-BE49-F238E27FC236}">
                <a16:creationId xmlns:a16="http://schemas.microsoft.com/office/drawing/2014/main" id="{19449089-71F6-4499-850F-F8C8EE0CD5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347" y="2012810"/>
            <a:ext cx="2757770" cy="3453535"/>
            <a:chOff x="7807230" y="2012810"/>
            <a:chExt cx="3251252" cy="3459865"/>
          </a:xfrm>
        </p:grpSpPr>
        <p:sp>
          <p:nvSpPr>
            <p:cNvPr id="20" name="Rectangle 19">
              <a:extLst>
                <a:ext uri="{FF2B5EF4-FFF2-40B4-BE49-F238E27FC236}">
                  <a16:creationId xmlns:a16="http://schemas.microsoft.com/office/drawing/2014/main" id="{29B9A9E9-D0AB-4845-8BE2-439EE7C09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32E43AF-A39E-4E12-98DD-872962C75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940" r="25059" b="1"/>
          <a:stretch/>
        </p:blipFill>
        <p:spPr>
          <a:xfrm>
            <a:off x="1226804" y="2174243"/>
            <a:ext cx="2502742" cy="3124351"/>
          </a:xfrm>
          <a:prstGeom prst="rect">
            <a:avLst/>
          </a:prstGeom>
        </p:spPr>
      </p:pic>
      <p:sp>
        <p:nvSpPr>
          <p:cNvPr id="3" name="Content Placeholder 2"/>
          <p:cNvSpPr>
            <a:spLocks noGrp="1"/>
          </p:cNvSpPr>
          <p:nvPr>
            <p:ph sz="half" idx="1"/>
          </p:nvPr>
        </p:nvSpPr>
        <p:spPr>
          <a:xfrm>
            <a:off x="4191000" y="2015734"/>
            <a:ext cx="4098124" cy="3927866"/>
          </a:xfrm>
        </p:spPr>
        <p:txBody>
          <a:bodyPr vert="horz" lIns="91440" tIns="45720" rIns="91440" bIns="45720" rtlCol="0" anchor="t">
            <a:normAutofit lnSpcReduction="10000"/>
          </a:bodyPr>
          <a:lstStyle/>
          <a:p>
            <a:pPr marL="0" defTabSz="914400">
              <a:lnSpc>
                <a:spcPct val="110000"/>
              </a:lnSpc>
            </a:pPr>
            <a:r>
              <a:rPr lang="en-US" sz="1800" b="1" dirty="0"/>
              <a:t>In a cross-sectional cohort study by Woo and colleagues (2005), 14% of women seeking abortion (n=818) disclosed significant abuse within the past year. </a:t>
            </a:r>
          </a:p>
          <a:p>
            <a:pPr marL="0" defTabSz="914400">
              <a:lnSpc>
                <a:spcPct val="110000"/>
              </a:lnSpc>
            </a:pPr>
            <a:r>
              <a:rPr lang="en-US" sz="1800" b="1" dirty="0"/>
              <a:t>Physical or sexual abuse or both was twice as common among women, who chose not to disclose the abortions to their partners (23.7% vs. 12.0%) compared to those who did.  Among non-disclosers, 8% of women said that disclosure would result in physical harm.</a:t>
            </a:r>
          </a:p>
          <a:p>
            <a:pPr marL="0" defTabSz="914400">
              <a:lnSpc>
                <a:spcPct val="110000"/>
              </a:lnSpc>
            </a:pPr>
            <a:endParaRPr lang="en-US" sz="1800" dirty="0"/>
          </a:p>
          <a:p>
            <a:pPr marL="0" defTabSz="914400">
              <a:lnSpc>
                <a:spcPct val="110000"/>
              </a:lnSpc>
            </a:pPr>
            <a:endParaRPr lang="en-US" sz="1400" dirty="0"/>
          </a:p>
          <a:p>
            <a:pPr marL="0" defTabSz="914400">
              <a:lnSpc>
                <a:spcPct val="110000"/>
              </a:lnSpc>
            </a:pPr>
            <a:endParaRPr lang="en-US" sz="1400" dirty="0"/>
          </a:p>
          <a:p>
            <a:pPr marL="0" defTabSz="914400">
              <a:lnSpc>
                <a:spcPct val="110000"/>
              </a:lnSpc>
            </a:pPr>
            <a:endParaRPr lang="en-US" sz="1400" dirty="0"/>
          </a:p>
        </p:txBody>
      </p:sp>
    </p:spTree>
    <p:extLst>
      <p:ext uri="{BB962C8B-B14F-4D97-AF65-F5344CB8AC3E}">
        <p14:creationId xmlns:p14="http://schemas.microsoft.com/office/powerpoint/2010/main" val="738132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1CC3-6BA5-A07F-F3B3-13A3D298A9D7}"/>
              </a:ext>
            </a:extLst>
          </p:cNvPr>
          <p:cNvSpPr>
            <a:spLocks noGrp="1"/>
          </p:cNvSpPr>
          <p:nvPr>
            <p:ph type="title"/>
          </p:nvPr>
        </p:nvSpPr>
        <p:spPr/>
        <p:txBody>
          <a:bodyPr>
            <a:normAutofit fontScale="90000"/>
          </a:bodyPr>
          <a:lstStyle/>
          <a:p>
            <a:r>
              <a:rPr lang="en-US" dirty="0"/>
              <a:t>Studies on the Incidence of IPV Among Women Seeking Abortion</a:t>
            </a:r>
          </a:p>
        </p:txBody>
      </p:sp>
      <p:sp>
        <p:nvSpPr>
          <p:cNvPr id="3" name="Content Placeholder 2">
            <a:extLst>
              <a:ext uri="{FF2B5EF4-FFF2-40B4-BE49-F238E27FC236}">
                <a16:creationId xmlns:a16="http://schemas.microsoft.com/office/drawing/2014/main" id="{F222CA8D-557E-3C3C-9E46-BA7205F3EE9D}"/>
              </a:ext>
            </a:extLst>
          </p:cNvPr>
          <p:cNvSpPr>
            <a:spLocks noGrp="1"/>
          </p:cNvSpPr>
          <p:nvPr>
            <p:ph idx="1"/>
          </p:nvPr>
        </p:nvSpPr>
        <p:spPr>
          <a:xfrm>
            <a:off x="533400" y="2057400"/>
            <a:ext cx="8153399" cy="3886199"/>
          </a:xfrm>
        </p:spPr>
        <p:txBody>
          <a:bodyPr>
            <a:normAutofit/>
          </a:bodyPr>
          <a:lstStyle/>
          <a:p>
            <a:pPr marL="0" indent="0">
              <a:buNone/>
            </a:pPr>
            <a:r>
              <a:rPr lang="en-US" dirty="0">
                <a:effectLst/>
                <a:latin typeface="+mj-lt"/>
                <a:ea typeface="Calibri" panose="020F0502020204030204" pitchFamily="34" charset="0"/>
                <a:cs typeface="Times New Roman" panose="02020603050405020304" pitchFamily="18" charset="0"/>
              </a:rPr>
              <a:t>In a meta-analysis published in early 2014, Hall and colleagues reported that rates of IPV among women seeking abortion services was up to 30%. In a narrative review by Williams and </a:t>
            </a:r>
            <a:r>
              <a:rPr lang="en-US" dirty="0" err="1">
                <a:effectLst/>
                <a:latin typeface="+mj-lt"/>
                <a:ea typeface="Calibri" panose="020F0502020204030204" pitchFamily="34" charset="0"/>
                <a:cs typeface="Times New Roman" panose="02020603050405020304" pitchFamily="18" charset="0"/>
              </a:rPr>
              <a:t>Brackley</a:t>
            </a:r>
            <a:r>
              <a:rPr lang="en-US" dirty="0">
                <a:effectLst/>
                <a:latin typeface="+mj-lt"/>
                <a:ea typeface="Calibri" panose="020F0502020204030204" pitchFamily="34" charset="0"/>
                <a:cs typeface="Times New Roman" panose="02020603050405020304" pitchFamily="18" charset="0"/>
              </a:rPr>
              <a:t> (2009) rates of abuse in abortion-seeking women were found to be between 24% and 39.5%. According to </a:t>
            </a:r>
            <a:r>
              <a:rPr lang="en-US" dirty="0" err="1">
                <a:effectLst/>
                <a:latin typeface="+mj-lt"/>
                <a:ea typeface="Calibri" panose="020F0502020204030204" pitchFamily="34" charset="0"/>
                <a:cs typeface="Times New Roman" panose="02020603050405020304" pitchFamily="18" charset="0"/>
              </a:rPr>
              <a:t>Pallitto</a:t>
            </a:r>
            <a:r>
              <a:rPr lang="en-US" dirty="0">
                <a:effectLst/>
                <a:latin typeface="+mj-lt"/>
                <a:ea typeface="Calibri" panose="020F0502020204030204" pitchFamily="34" charset="0"/>
                <a:cs typeface="Times New Roman" panose="02020603050405020304" pitchFamily="18" charset="0"/>
              </a:rPr>
              <a:t> and colleagues (2013), reducing intimate partner violence by 50% could potentially reduce unintended pregnancy by 2%–18% and abortion by 4.5%–40%. In this study of 17,518 women by </a:t>
            </a:r>
            <a:r>
              <a:rPr lang="en-US" dirty="0" err="1">
                <a:effectLst/>
                <a:latin typeface="+mj-lt"/>
                <a:ea typeface="Calibri" panose="020F0502020204030204" pitchFamily="34" charset="0"/>
                <a:cs typeface="Times New Roman" panose="02020603050405020304" pitchFamily="18" charset="0"/>
              </a:rPr>
              <a:t>Pallitto</a:t>
            </a:r>
            <a:r>
              <a:rPr lang="en-US" dirty="0">
                <a:effectLst/>
                <a:latin typeface="+mj-lt"/>
                <a:ea typeface="Calibri" panose="020F0502020204030204" pitchFamily="34" charset="0"/>
                <a:cs typeface="Times New Roman" panose="02020603050405020304" pitchFamily="18" charset="0"/>
              </a:rPr>
              <a:t> et al., utilizing data from the WHO Multi-Country study, the population attributable risk statistic revealed that 30% of abortions were directly related to IPV.</a:t>
            </a:r>
          </a:p>
          <a:p>
            <a:endParaRPr lang="en-US" dirty="0"/>
          </a:p>
        </p:txBody>
      </p:sp>
    </p:spTree>
    <p:extLst>
      <p:ext uri="{BB962C8B-B14F-4D97-AF65-F5344CB8AC3E}">
        <p14:creationId xmlns:p14="http://schemas.microsoft.com/office/powerpoint/2010/main" val="197872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Valarie </a:t>
            </a:r>
            <a:r>
              <a:rPr lang="en-US" dirty="0" err="1">
                <a:solidFill>
                  <a:schemeClr val="bg1"/>
                </a:solidFill>
              </a:rPr>
              <a:t>Luckenbihl</a:t>
            </a:r>
            <a:endParaRPr lang="en-US" dirty="0">
              <a:solidFill>
                <a:schemeClr val="bg1"/>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1" y="1524000"/>
            <a:ext cx="4419599" cy="4724400"/>
          </a:xfrm>
          <a:noFill/>
          <a:effectLst>
            <a:softEdge rad="355600"/>
          </a:effectLst>
        </p:spPr>
      </p:pic>
      <p:sp>
        <p:nvSpPr>
          <p:cNvPr id="4" name="Content Placeholder 3"/>
          <p:cNvSpPr>
            <a:spLocks noGrp="1"/>
          </p:cNvSpPr>
          <p:nvPr>
            <p:ph sz="half" idx="2"/>
          </p:nvPr>
        </p:nvSpPr>
        <p:spPr>
          <a:xfrm>
            <a:off x="4572000" y="1676401"/>
            <a:ext cx="4419600" cy="4800600"/>
          </a:xfrm>
        </p:spPr>
        <p:txBody>
          <a:bodyPr>
            <a:normAutofit fontScale="32500" lnSpcReduction="20000"/>
          </a:bodyPr>
          <a:lstStyle/>
          <a:p>
            <a:pPr marL="0" indent="0">
              <a:buNone/>
            </a:pPr>
            <a:r>
              <a:rPr lang="en-US" sz="6200" dirty="0">
                <a:solidFill>
                  <a:schemeClr val="bg1"/>
                </a:solidFill>
              </a:rPr>
              <a:t>In another recent case in Wyoming, Timothy Kindle repeatedly beat his 17-year-old partner intending to induce an abortion. Kindle is now facing up to 10 years in prison and/or $10,000 in fines for killing her unborn baby.  </a:t>
            </a:r>
          </a:p>
          <a:p>
            <a:pPr marL="0" indent="0">
              <a:buNone/>
            </a:pPr>
            <a:endParaRPr lang="en-US" sz="6200" dirty="0">
              <a:solidFill>
                <a:schemeClr val="bg1"/>
              </a:solidFill>
            </a:endParaRPr>
          </a:p>
          <a:p>
            <a:pPr marL="0" indent="0">
              <a:buNone/>
            </a:pPr>
            <a:r>
              <a:rPr lang="en-US" sz="6200" dirty="0">
                <a:solidFill>
                  <a:schemeClr val="bg1"/>
                </a:solidFill>
              </a:rPr>
              <a:t>Valarie </a:t>
            </a:r>
            <a:r>
              <a:rPr lang="en-US" sz="6200" dirty="0" err="1">
                <a:solidFill>
                  <a:schemeClr val="bg1"/>
                </a:solidFill>
              </a:rPr>
              <a:t>Luckenbihl</a:t>
            </a:r>
            <a:r>
              <a:rPr lang="en-US" sz="6200" dirty="0">
                <a:solidFill>
                  <a:schemeClr val="bg1"/>
                </a:solidFill>
              </a:rPr>
              <a:t> lived; however, as a survivor she is at a significantly increased risk for mental health problems including depression, anxiety, posttraumatic stress disorder, and suicidal behaviors, as well as a wide range of adverse physical health outcomes. </a:t>
            </a:r>
          </a:p>
          <a:p>
            <a:pPr marL="0" indent="0">
              <a:buNone/>
            </a:pPr>
            <a:endParaRPr lang="en-US" dirty="0"/>
          </a:p>
        </p:txBody>
      </p:sp>
    </p:spTree>
    <p:extLst>
      <p:ext uri="{BB962C8B-B14F-4D97-AF65-F5344CB8AC3E}">
        <p14:creationId xmlns:p14="http://schemas.microsoft.com/office/powerpoint/2010/main" val="1952547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unopened pill packets">
            <a:extLst>
              <a:ext uri="{FF2B5EF4-FFF2-40B4-BE49-F238E27FC236}">
                <a16:creationId xmlns:a16="http://schemas.microsoft.com/office/drawing/2014/main" id="{ACBEF11C-AB0F-5FC0-F619-B3B981939028}"/>
              </a:ext>
            </a:extLst>
          </p:cNvPr>
          <p:cNvPicPr>
            <a:picLocks noChangeAspect="1"/>
          </p:cNvPicPr>
          <p:nvPr/>
        </p:nvPicPr>
        <p:blipFill rotWithShape="1">
          <a:blip r:embed="rId2">
            <a:alphaModFix amt="50000"/>
          </a:blip>
          <a:srcRect l="9194" r="3142"/>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a:t>Studies on the Incidence of IPV Among Women Seeking Abortion</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marL="0" indent="0">
              <a:lnSpc>
                <a:spcPct val="110000"/>
              </a:lnSpc>
              <a:buNone/>
            </a:pPr>
            <a:r>
              <a:rPr lang="en-US" sz="1900" b="1" dirty="0"/>
              <a:t>In a study by </a:t>
            </a:r>
            <a:r>
              <a:rPr lang="en-US" sz="1900" b="1" dirty="0" err="1"/>
              <a:t>Weibe</a:t>
            </a:r>
            <a:r>
              <a:rPr lang="en-US" sz="1900" b="1" dirty="0"/>
              <a:t> and Janssen (2001), the prevalence of domestic violence in the past 12 months was 15% among 254 women who were screened for domestic violence at an abortion clinic. </a:t>
            </a:r>
          </a:p>
          <a:p>
            <a:pPr marL="0" indent="0">
              <a:lnSpc>
                <a:spcPct val="110000"/>
              </a:lnSpc>
              <a:buNone/>
            </a:pPr>
            <a:endParaRPr lang="en-US" sz="1900" b="1" dirty="0"/>
          </a:p>
          <a:p>
            <a:pPr marL="0" indent="0">
              <a:lnSpc>
                <a:spcPct val="110000"/>
              </a:lnSpc>
              <a:buNone/>
            </a:pPr>
            <a:r>
              <a:rPr lang="en-US" sz="1900" b="1" dirty="0"/>
              <a:t>The women who were abused did not differ significantly from the non-abused women with respect to age, gestational age, or ethnicity (sample predominately Caucasian and Asian women).</a:t>
            </a:r>
          </a:p>
          <a:p>
            <a:pPr marL="0" indent="0">
              <a:lnSpc>
                <a:spcPct val="110000"/>
              </a:lnSpc>
              <a:buNone/>
            </a:pPr>
            <a:endParaRPr lang="en-US" sz="1900" b="1" dirty="0"/>
          </a:p>
          <a:p>
            <a:pPr marL="0" indent="0">
              <a:lnSpc>
                <a:spcPct val="110000"/>
              </a:lnSpc>
              <a:buNone/>
            </a:pPr>
            <a:endParaRPr lang="en-US" sz="1900" b="1" dirty="0"/>
          </a:p>
          <a:p>
            <a:pPr marL="0" indent="0">
              <a:lnSpc>
                <a:spcPct val="110000"/>
              </a:lnSpc>
              <a:buNone/>
            </a:pPr>
            <a:endParaRPr lang="en-US" sz="1900" b="1"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23329394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a:t>Studies on the Incidence of IPV Among Women Seeking Abortion</a:t>
            </a:r>
          </a:p>
        </p:txBody>
      </p:sp>
      <p:grpSp>
        <p:nvGrpSpPr>
          <p:cNvPr id="19" name="Group 18">
            <a:extLst>
              <a:ext uri="{FF2B5EF4-FFF2-40B4-BE49-F238E27FC236}">
                <a16:creationId xmlns:a16="http://schemas.microsoft.com/office/drawing/2014/main" id="{19449089-71F6-4499-850F-F8C8EE0CD5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347" y="2012810"/>
            <a:ext cx="2757770" cy="3453535"/>
            <a:chOff x="7807230" y="2012810"/>
            <a:chExt cx="3251252" cy="3459865"/>
          </a:xfrm>
        </p:grpSpPr>
        <p:sp>
          <p:nvSpPr>
            <p:cNvPr id="20" name="Rectangle 19">
              <a:extLst>
                <a:ext uri="{FF2B5EF4-FFF2-40B4-BE49-F238E27FC236}">
                  <a16:creationId xmlns:a16="http://schemas.microsoft.com/office/drawing/2014/main" id="{29B9A9E9-D0AB-4845-8BE2-439EE7C09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32E43AF-A39E-4E12-98DD-872962C75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906" r="18016"/>
          <a:stretch/>
        </p:blipFill>
        <p:spPr>
          <a:xfrm>
            <a:off x="1226804" y="2174243"/>
            <a:ext cx="2502742" cy="3124351"/>
          </a:xfrm>
          <a:prstGeom prst="rect">
            <a:avLst/>
          </a:prstGeom>
        </p:spPr>
      </p:pic>
      <p:sp>
        <p:nvSpPr>
          <p:cNvPr id="4" name="Content Placeholder 3"/>
          <p:cNvSpPr>
            <a:spLocks noGrp="1"/>
          </p:cNvSpPr>
          <p:nvPr>
            <p:ph sz="half" idx="1"/>
          </p:nvPr>
        </p:nvSpPr>
        <p:spPr>
          <a:xfrm>
            <a:off x="4212324" y="2015734"/>
            <a:ext cx="4076800" cy="3450613"/>
          </a:xfrm>
        </p:spPr>
        <p:txBody>
          <a:bodyPr vert="horz" lIns="91440" tIns="45720" rIns="91440" bIns="45720" rtlCol="0" anchor="t">
            <a:normAutofit/>
          </a:bodyPr>
          <a:lstStyle/>
          <a:p>
            <a:pPr marL="0" indent="0" defTabSz="914400">
              <a:buNone/>
            </a:pPr>
            <a:r>
              <a:rPr lang="en-US" b="1" dirty="0"/>
              <a:t>Nearly all the women felt comfortable completing the questionnaire and thought it was good  to ask questions about abuse. According to the authors: </a:t>
            </a:r>
            <a:r>
              <a:rPr lang="en-US" b="1" i="1" dirty="0"/>
              <a:t>“This study has demonstrated that it is possible to ask women about family violence at an abortion clinic.”</a:t>
            </a:r>
          </a:p>
          <a:p>
            <a:pPr marL="0" defTabSz="914400"/>
            <a:endParaRPr lang="en-US" dirty="0"/>
          </a:p>
        </p:txBody>
      </p:sp>
    </p:spTree>
    <p:extLst>
      <p:ext uri="{BB962C8B-B14F-4D97-AF65-F5344CB8AC3E}">
        <p14:creationId xmlns:p14="http://schemas.microsoft.com/office/powerpoint/2010/main" val="1798647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1"/>
          </p:nvPr>
        </p:nvPicPr>
        <p:blipFill rotWithShape="1">
          <a:blip r:embed="rId3">
            <a:alphaModFix amt="50000"/>
            <a:extLst>
              <a:ext uri="{28A0092B-C50C-407E-A947-70E740481C1C}">
                <a14:useLocalDpi xmlns:a14="http://schemas.microsoft.com/office/drawing/2010/main" val="0"/>
              </a:ext>
            </a:extLst>
          </a:blip>
          <a:srcRect l="12001" r="1603" b="2"/>
          <a:stretch/>
        </p:blipFill>
        <p:spPr>
          <a:xfrm>
            <a:off x="228" y="10"/>
            <a:ext cx="9143772" cy="6857990"/>
          </a:xfrm>
          <a:prstGeom prst="rect">
            <a:avLst/>
          </a:prstGeom>
        </p:spPr>
      </p:pic>
      <p:sp>
        <p:nvSpPr>
          <p:cNvPr id="2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4" name="Rectangle 2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vert="horz" lIns="91440" tIns="45720" rIns="91440" bIns="45720" rtlCol="0" anchor="ctr">
            <a:normAutofit/>
          </a:bodyPr>
          <a:lstStyle/>
          <a:p>
            <a:pPr defTabSz="914400"/>
            <a:r>
              <a:rPr lang="en-US"/>
              <a:t>Studies on the Incidence of IPV Among Women Seeking Abortion</a:t>
            </a:r>
          </a:p>
        </p:txBody>
      </p:sp>
      <p:cxnSp>
        <p:nvCxnSpPr>
          <p:cNvPr id="26" name="Straight Connector 2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800603" y="1289891"/>
            <a:ext cx="3809997" cy="4602908"/>
          </a:xfrm>
        </p:spPr>
        <p:txBody>
          <a:bodyPr vert="horz" lIns="91440" tIns="45720" rIns="91440" bIns="45720" rtlCol="0" anchor="ctr">
            <a:normAutofit lnSpcReduction="10000"/>
          </a:bodyPr>
          <a:lstStyle/>
          <a:p>
            <a:pPr marL="0" indent="0" defTabSz="914400">
              <a:buNone/>
            </a:pPr>
            <a:r>
              <a:rPr lang="en-US" sz="2400" dirty="0"/>
              <a:t>In a high quality study by Fisher and colleagues (2005) published in the </a:t>
            </a:r>
            <a:r>
              <a:rPr lang="en-US" sz="2400" i="1" dirty="0"/>
              <a:t>Canadian Medical Association Journal</a:t>
            </a:r>
            <a:r>
              <a:rPr lang="en-US" sz="2400" dirty="0"/>
              <a:t>, the authors reported that women presenting for a third abortion were over 2.5 times more likely to have a history of physical or sexual violence than women presenting for their first.</a:t>
            </a:r>
          </a:p>
          <a:p>
            <a:pPr marL="0" defTabSz="914400"/>
            <a:endParaRPr lang="en-US" dirty="0"/>
          </a:p>
        </p:txBody>
      </p:sp>
      <p:sp>
        <p:nvSpPr>
          <p:cNvPr id="2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67777301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7E6980-3F06-40B3-9405-C3FB793F4E22}"/>
              </a:ext>
            </a:extLst>
          </p:cNvPr>
          <p:cNvSpPr txBox="1"/>
          <p:nvPr/>
        </p:nvSpPr>
        <p:spPr>
          <a:xfrm>
            <a:off x="685800" y="457201"/>
            <a:ext cx="7772401" cy="5365571"/>
          </a:xfrm>
          <a:prstGeom prst="rect">
            <a:avLst/>
          </a:prstGeom>
          <a:noFill/>
        </p:spPr>
        <p:txBody>
          <a:bodyPr wrap="square">
            <a:spAutoFit/>
          </a:bodyPr>
          <a:lstStyle/>
          <a:p>
            <a:pPr marL="0" marR="0">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Several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peer-reviewed studies have shown that abusive partners are particularly inclined to coerce their partners to abort (Coggins &amp; Bullock, 2003; Hathaway, Willis, Zimmer &amp; Silverman, 2005; Thiel de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Bocanegra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Rostovtseva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Khera, &amp;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Godhwani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2010; Silverman, Decker, McCauley, Gupta, Miller, Raj &amp; Goldberg, 2010). </a:t>
            </a:r>
          </a:p>
          <a:p>
            <a:pPr marL="0" marR="0">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example, Silverman and colleagues (2010) reported the results of data on 1,318 men recruited from three large community health centers. The men were between the ages of 18 and 35. Partner conflict regarding abortion was more likely among abusive men compared to controls (19.8% versus 7.0%; ARR=2.80; 95% CI=2.06, 3.82), with the perpetration of intimate partner violence associated with men’s attempts to promote abortion (Relative risk: 2.41).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7417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6" name="Rectangle 35">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8" name="Group 37">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21" name="Rectangle 20">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93556" y="1590734"/>
            <a:ext cx="5554405" cy="2520012"/>
          </a:xfrm>
          <a:solidFill>
            <a:schemeClr val="bg2"/>
          </a:solidFill>
        </p:spPr>
        <p:txBody>
          <a:bodyPr vert="horz" lIns="91440" tIns="45720" rIns="91440" bIns="0" rtlCol="0" anchor="ctr">
            <a:normAutofit/>
          </a:bodyPr>
          <a:lstStyle/>
          <a:p>
            <a:pPr algn="ctr" defTabSz="914400"/>
            <a:r>
              <a:rPr lang="en-US" sz="4000">
                <a:solidFill>
                  <a:schemeClr val="tx2"/>
                </a:solidFill>
              </a:rPr>
              <a:t>The Necessity and Nature of Effective IPV Screening Protocols</a:t>
            </a:r>
          </a:p>
        </p:txBody>
      </p:sp>
      <p:sp>
        <p:nvSpPr>
          <p:cNvPr id="3" name="Text Placeholder 2"/>
          <p:cNvSpPr>
            <a:spLocks noGrp="1"/>
          </p:cNvSpPr>
          <p:nvPr>
            <p:ph type="body" idx="1"/>
          </p:nvPr>
        </p:nvSpPr>
        <p:spPr>
          <a:xfrm>
            <a:off x="1813334" y="4427183"/>
            <a:ext cx="5534626" cy="522928"/>
          </a:xfrm>
        </p:spPr>
        <p:txBody>
          <a:bodyPr vert="horz" lIns="91440" tIns="91440" rIns="91440" bIns="91440" rtlCol="0">
            <a:normAutofit/>
          </a:bodyPr>
          <a:lstStyle/>
          <a:p>
            <a:pPr algn="ctr" defTabSz="914400"/>
            <a:r>
              <a:rPr lang="en-US" cap="all">
                <a:solidFill>
                  <a:srgbClr val="000000"/>
                </a:solidFill>
              </a:rPr>
              <a:t>Efforts to Save Lives</a:t>
            </a:r>
          </a:p>
        </p:txBody>
      </p:sp>
      <p:cxnSp>
        <p:nvCxnSpPr>
          <p:cNvPr id="24" name="Straight Connector 23">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8" name="Picture 27">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121686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2" name="Picture 8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3" name="Straight Connector 8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5" name="Rectangle 8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CAAF3B-1BD4-023F-D9AE-FC572179617D}"/>
              </a:ext>
            </a:extLst>
          </p:cNvPr>
          <p:cNvPicPr>
            <a:picLocks noChangeAspect="1"/>
          </p:cNvPicPr>
          <p:nvPr/>
        </p:nvPicPr>
        <p:blipFill rotWithShape="1">
          <a:blip r:embed="rId3">
            <a:alphaModFix amt="50000"/>
          </a:blip>
          <a:srcRect l="11002" r="-1" b="-1"/>
          <a:stretch/>
        </p:blipFill>
        <p:spPr>
          <a:xfrm>
            <a:off x="-5255" y="228600"/>
            <a:ext cx="9143772" cy="6857990"/>
          </a:xfrm>
          <a:prstGeom prst="rect">
            <a:avLst/>
          </a:prstGeom>
        </p:spPr>
      </p:pic>
      <p:sp>
        <p:nvSpPr>
          <p:cNvPr id="8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88" name="Rectangle 8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47703" y="1193800"/>
            <a:ext cx="2394787" cy="4699000"/>
          </a:xfrm>
        </p:spPr>
        <p:txBody>
          <a:bodyPr vert="horz" lIns="91440" tIns="45720" rIns="91440" bIns="45720" rtlCol="0" anchor="ctr">
            <a:normAutofit/>
          </a:bodyPr>
          <a:lstStyle/>
          <a:p>
            <a:pPr defTabSz="914400"/>
            <a:r>
              <a:rPr lang="en-US"/>
              <a:t>Screening</a:t>
            </a:r>
          </a:p>
        </p:txBody>
      </p:sp>
      <p:cxnSp>
        <p:nvCxnSpPr>
          <p:cNvPr id="89" name="Straight Connector 8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2">
            <a:extLst>
              <a:ext uri="{FF2B5EF4-FFF2-40B4-BE49-F238E27FC236}">
                <a16:creationId xmlns:a16="http://schemas.microsoft.com/office/drawing/2014/main" id="{B0B5EC02-3EB9-7625-A3B1-BCDCED7B1191}"/>
              </a:ext>
            </a:extLst>
          </p:cNvPr>
          <p:cNvGraphicFramePr>
            <a:graphicFrameLocks noGrp="1"/>
          </p:cNvGraphicFramePr>
          <p:nvPr>
            <p:ph idx="4294967295"/>
            <p:extLst>
              <p:ext uri="{D42A27DB-BD31-4B8C-83A1-F6EECF244321}">
                <p14:modId xmlns:p14="http://schemas.microsoft.com/office/powerpoint/2010/main" val="3353111466"/>
              </p:ext>
            </p:extLst>
          </p:nvPr>
        </p:nvGraphicFramePr>
        <p:xfrm>
          <a:off x="3581400" y="685800"/>
          <a:ext cx="4714895" cy="520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3353738840"/>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CF5E395-015F-6E73-8F4C-1A45C3E63A7D}"/>
              </a:ext>
            </a:extLst>
          </p:cNvPr>
          <p:cNvPicPr>
            <a:picLocks noChangeAspect="1"/>
          </p:cNvPicPr>
          <p:nvPr/>
        </p:nvPicPr>
        <p:blipFill rotWithShape="1">
          <a:blip r:embed="rId3">
            <a:alphaModFix amt="50000"/>
          </a:blip>
          <a:srcRect r="7669"/>
          <a:stretch/>
        </p:blipFill>
        <p:spPr>
          <a:xfrm>
            <a:off x="228" y="10"/>
            <a:ext cx="9143772" cy="6857990"/>
          </a:xfrm>
          <a:prstGeom prst="rect">
            <a:avLst/>
          </a:prstGeom>
        </p:spPr>
      </p:pic>
      <p:sp>
        <p:nvSpPr>
          <p:cNvPr id="1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3" name="Rectangle 2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vert="horz" lIns="91440" tIns="45720" rIns="91440" bIns="45720" rtlCol="0" anchor="ctr">
            <a:normAutofit/>
          </a:bodyPr>
          <a:lstStyle/>
          <a:p>
            <a:pPr defTabSz="914400"/>
            <a:r>
              <a:rPr lang="en-US" dirty="0"/>
              <a:t>Screening</a:t>
            </a:r>
            <a:endParaRPr lang="en-US"/>
          </a:p>
        </p:txBody>
      </p:sp>
      <p:cxnSp>
        <p:nvCxnSpPr>
          <p:cNvPr id="25" name="Straight Connector 24">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732477" y="1193800"/>
            <a:ext cx="4563818" cy="4699000"/>
          </a:xfrm>
          <a:prstGeom prst="rect">
            <a:avLst/>
          </a:prstGeom>
        </p:spPr>
        <p:txBody>
          <a:bodyPr vert="horz" lIns="91440" tIns="45720" rIns="91440" bIns="45720" rtlCol="0" anchor="ctr">
            <a:normAutofit fontScale="92500" lnSpcReduction="20000"/>
          </a:bodyPr>
          <a:lstStyle/>
          <a:p>
            <a:pPr indent="-228600">
              <a:lnSpc>
                <a:spcPct val="120000"/>
              </a:lnSpc>
              <a:spcAft>
                <a:spcPts val="600"/>
              </a:spcAft>
              <a:buClr>
                <a:schemeClr val="accent1"/>
              </a:buClr>
              <a:buSzPct val="100000"/>
              <a:buFont typeface="Arial" panose="020B0604020202020204" pitchFamily="34" charset="0"/>
              <a:buChar char="•"/>
            </a:pPr>
            <a:endParaRPr lang="en-US" dirty="0"/>
          </a:p>
          <a:p>
            <a:pPr>
              <a:lnSpc>
                <a:spcPct val="120000"/>
              </a:lnSpc>
              <a:spcAft>
                <a:spcPts val="600"/>
              </a:spcAft>
              <a:buClr>
                <a:schemeClr val="accent1"/>
              </a:buClr>
              <a:buSzPct val="100000"/>
            </a:pPr>
            <a:r>
              <a:rPr lang="en-US" sz="2400" b="1" dirty="0"/>
              <a:t>Healthcare providers </a:t>
            </a:r>
          </a:p>
          <a:p>
            <a:pPr>
              <a:lnSpc>
                <a:spcPct val="120000"/>
              </a:lnSpc>
              <a:spcAft>
                <a:spcPts val="600"/>
              </a:spcAft>
              <a:buClr>
                <a:schemeClr val="accent1"/>
              </a:buClr>
              <a:buSzPct val="100000"/>
            </a:pPr>
            <a:r>
              <a:rPr lang="en-US" sz="2400" b="1" dirty="0"/>
              <a:t>need to be able to </a:t>
            </a:r>
          </a:p>
          <a:p>
            <a:pPr>
              <a:lnSpc>
                <a:spcPct val="120000"/>
              </a:lnSpc>
              <a:spcAft>
                <a:spcPts val="600"/>
              </a:spcAft>
              <a:buClr>
                <a:schemeClr val="accent1"/>
              </a:buClr>
              <a:buSzPct val="100000"/>
            </a:pPr>
            <a:r>
              <a:rPr lang="en-US" sz="2400" b="1" dirty="0"/>
              <a:t>recognize signs of </a:t>
            </a:r>
          </a:p>
          <a:p>
            <a:pPr>
              <a:lnSpc>
                <a:spcPct val="120000"/>
              </a:lnSpc>
              <a:spcAft>
                <a:spcPts val="600"/>
              </a:spcAft>
              <a:buClr>
                <a:schemeClr val="accent1"/>
              </a:buClr>
              <a:buSzPct val="100000"/>
            </a:pPr>
            <a:r>
              <a:rPr lang="en-US" sz="2400" b="1" dirty="0"/>
              <a:t>violence and respond </a:t>
            </a:r>
          </a:p>
          <a:p>
            <a:pPr>
              <a:lnSpc>
                <a:spcPct val="120000"/>
              </a:lnSpc>
              <a:spcAft>
                <a:spcPts val="600"/>
              </a:spcAft>
              <a:buClr>
                <a:schemeClr val="accent1"/>
              </a:buClr>
              <a:buSzPct val="100000"/>
            </a:pPr>
            <a:r>
              <a:rPr lang="en-US" sz="2400" b="1" dirty="0"/>
              <a:t>appropriately and safely. </a:t>
            </a:r>
          </a:p>
          <a:p>
            <a:pPr indent="-228600">
              <a:lnSpc>
                <a:spcPct val="120000"/>
              </a:lnSpc>
              <a:spcAft>
                <a:spcPts val="600"/>
              </a:spcAft>
              <a:buClr>
                <a:schemeClr val="accent1"/>
              </a:buClr>
              <a:buSzPct val="100000"/>
              <a:buFont typeface="Arial" panose="020B0604020202020204" pitchFamily="34" charset="0"/>
              <a:buChar char="•"/>
            </a:pPr>
            <a:endParaRPr lang="en-US" sz="2400" b="1" dirty="0"/>
          </a:p>
          <a:p>
            <a:pPr>
              <a:lnSpc>
                <a:spcPct val="120000"/>
              </a:lnSpc>
              <a:spcAft>
                <a:spcPts val="600"/>
              </a:spcAft>
              <a:buClr>
                <a:schemeClr val="accent1"/>
              </a:buClr>
              <a:buSzPct val="100000"/>
            </a:pPr>
            <a:r>
              <a:rPr lang="en-US" sz="2400" b="1" dirty="0"/>
              <a:t>Victims require comprehensive </a:t>
            </a:r>
          </a:p>
          <a:p>
            <a:pPr>
              <a:lnSpc>
                <a:spcPct val="120000"/>
              </a:lnSpc>
              <a:spcAft>
                <a:spcPts val="600"/>
              </a:spcAft>
              <a:buClr>
                <a:schemeClr val="accent1"/>
              </a:buClr>
              <a:buSzPct val="100000"/>
            </a:pPr>
            <a:r>
              <a:rPr lang="en-US" sz="2400" b="1" dirty="0"/>
              <a:t>services that address the </a:t>
            </a:r>
          </a:p>
          <a:p>
            <a:pPr>
              <a:lnSpc>
                <a:spcPct val="120000"/>
              </a:lnSpc>
              <a:spcAft>
                <a:spcPts val="600"/>
              </a:spcAft>
              <a:buClr>
                <a:schemeClr val="accent1"/>
              </a:buClr>
              <a:buSzPct val="100000"/>
            </a:pPr>
            <a:r>
              <a:rPr lang="en-US" sz="2400" b="1" dirty="0"/>
              <a:t>physical and mental health </a:t>
            </a:r>
          </a:p>
          <a:p>
            <a:pPr>
              <a:lnSpc>
                <a:spcPct val="120000"/>
              </a:lnSpc>
              <a:spcAft>
                <a:spcPts val="600"/>
              </a:spcAft>
              <a:buClr>
                <a:schemeClr val="accent1"/>
              </a:buClr>
              <a:buSzPct val="100000"/>
            </a:pPr>
            <a:r>
              <a:rPr lang="en-US" sz="2400" b="1" dirty="0"/>
              <a:t>consequences of trauma. </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025436662"/>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rotWithShape="1">
          <a:blip r:embed="rId3">
            <a:alphaModFix amt="50000"/>
            <a:extLst>
              <a:ext uri="{28A0092B-C50C-407E-A947-70E740481C1C}">
                <a14:useLocalDpi xmlns:a14="http://schemas.microsoft.com/office/drawing/2010/main" val="0"/>
              </a:ext>
            </a:extLst>
          </a:blip>
          <a:srcRect l="16669"/>
          <a:stretch/>
        </p:blipFill>
        <p:spPr>
          <a:xfrm>
            <a:off x="228" y="10"/>
            <a:ext cx="9143772" cy="6857990"/>
          </a:xfrm>
          <a:prstGeom prst="rect">
            <a:avLst/>
          </a:prstGeom>
        </p:spPr>
      </p:pic>
      <p:sp>
        <p:nvSpPr>
          <p:cNvPr id="2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4" name="Rectangle 2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vert="horz" lIns="91440" tIns="45720" rIns="91440" bIns="45720" rtlCol="0" anchor="ctr">
            <a:normAutofit/>
          </a:bodyPr>
          <a:lstStyle/>
          <a:p>
            <a:pPr defTabSz="914400"/>
            <a:r>
              <a:rPr lang="en-US" dirty="0"/>
              <a:t>Screening</a:t>
            </a:r>
          </a:p>
        </p:txBody>
      </p:sp>
      <p:cxnSp>
        <p:nvCxnSpPr>
          <p:cNvPr id="26" name="Straight Connector 2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732477" y="1193800"/>
            <a:ext cx="4563818" cy="4699000"/>
          </a:xfrm>
        </p:spPr>
        <p:txBody>
          <a:bodyPr vert="horz" lIns="91440" tIns="45720" rIns="91440" bIns="45720" rtlCol="0" anchor="ctr">
            <a:noAutofit/>
          </a:bodyPr>
          <a:lstStyle/>
          <a:p>
            <a:pPr marL="0" indent="0" defTabSz="914400">
              <a:lnSpc>
                <a:spcPct val="110000"/>
              </a:lnSpc>
              <a:buNone/>
            </a:pPr>
            <a:r>
              <a:rPr lang="en-US" dirty="0"/>
              <a:t>Health-care providers are likely to be</a:t>
            </a:r>
          </a:p>
          <a:p>
            <a:pPr marL="0" indent="0" defTabSz="914400">
              <a:lnSpc>
                <a:spcPct val="110000"/>
              </a:lnSpc>
              <a:buNone/>
            </a:pPr>
            <a:r>
              <a:rPr lang="en-US" dirty="0"/>
              <a:t>the first professional contact for </a:t>
            </a:r>
          </a:p>
          <a:p>
            <a:pPr marL="0" indent="0" defTabSz="914400">
              <a:lnSpc>
                <a:spcPct val="110000"/>
              </a:lnSpc>
              <a:buNone/>
            </a:pPr>
            <a:r>
              <a:rPr lang="en-US" dirty="0"/>
              <a:t>survivors of intimate partner </a:t>
            </a:r>
          </a:p>
          <a:p>
            <a:pPr marL="0" indent="0" defTabSz="914400">
              <a:lnSpc>
                <a:spcPct val="110000"/>
              </a:lnSpc>
              <a:buNone/>
            </a:pPr>
            <a:r>
              <a:rPr lang="en-US" dirty="0"/>
              <a:t>violence or sexual assault. </a:t>
            </a:r>
          </a:p>
          <a:p>
            <a:pPr defTabSz="914400">
              <a:lnSpc>
                <a:spcPct val="110000"/>
              </a:lnSpc>
            </a:pPr>
            <a:endParaRPr lang="en-US" dirty="0"/>
          </a:p>
          <a:p>
            <a:pPr marL="0" indent="0" defTabSz="914400">
              <a:lnSpc>
                <a:spcPct val="110000"/>
              </a:lnSpc>
              <a:buNone/>
            </a:pPr>
            <a:r>
              <a:rPr lang="en-US" dirty="0"/>
              <a:t>Victims actually use health-care </a:t>
            </a:r>
          </a:p>
          <a:p>
            <a:pPr marL="0" indent="0" defTabSz="914400">
              <a:lnSpc>
                <a:spcPct val="110000"/>
              </a:lnSpc>
              <a:buNone/>
            </a:pPr>
            <a:r>
              <a:rPr lang="en-US" dirty="0"/>
              <a:t>services more than non-victims.</a:t>
            </a:r>
          </a:p>
          <a:p>
            <a:pPr defTabSz="914400">
              <a:lnSpc>
                <a:spcPct val="110000"/>
              </a:lnSpc>
            </a:pPr>
            <a:endParaRPr lang="en-US" dirty="0"/>
          </a:p>
          <a:p>
            <a:pPr marL="0" indent="0" defTabSz="914400">
              <a:lnSpc>
                <a:spcPct val="110000"/>
              </a:lnSpc>
              <a:buNone/>
            </a:pPr>
            <a:r>
              <a:rPr lang="en-US" dirty="0"/>
              <a:t>Survivors of violence identify health-care </a:t>
            </a:r>
          </a:p>
          <a:p>
            <a:pPr marL="0" indent="0" defTabSz="914400">
              <a:lnSpc>
                <a:spcPct val="110000"/>
              </a:lnSpc>
              <a:buNone/>
            </a:pPr>
            <a:r>
              <a:rPr lang="en-US" dirty="0"/>
              <a:t>providers as the professionals they would</a:t>
            </a:r>
          </a:p>
          <a:p>
            <a:pPr marL="0" indent="0" defTabSz="914400">
              <a:lnSpc>
                <a:spcPct val="110000"/>
              </a:lnSpc>
              <a:buNone/>
            </a:pPr>
            <a:r>
              <a:rPr lang="en-US" dirty="0"/>
              <a:t>most trust with disclosure of abuse.</a:t>
            </a:r>
          </a:p>
        </p:txBody>
      </p:sp>
      <p:sp>
        <p:nvSpPr>
          <p:cNvPr id="2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518421225"/>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6" name="Rectangle 35">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FB10CEC6-84D8-4C03-25E0-4C7D014CC468}"/>
              </a:ext>
            </a:extLst>
          </p:cNvPr>
          <p:cNvPicPr>
            <a:picLocks noChangeAspect="1"/>
          </p:cNvPicPr>
          <p:nvPr/>
        </p:nvPicPr>
        <p:blipFill rotWithShape="1">
          <a:blip r:embed="rId3">
            <a:alphaModFix amt="50000"/>
            <a:grayscl/>
          </a:blip>
          <a:srcRect r="25002"/>
          <a:stretch/>
        </p:blipFill>
        <p:spPr>
          <a:xfrm>
            <a:off x="-9223" y="11440"/>
            <a:ext cx="9143772" cy="6857990"/>
          </a:xfrm>
          <a:prstGeom prst="rect">
            <a:avLst/>
          </a:prstGeom>
        </p:spPr>
      </p:pic>
      <p:sp>
        <p:nvSpPr>
          <p:cNvPr id="38"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0" name="Rectangle 3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4"/>
          <p:cNvSpPr>
            <a:spLocks noGrp="1"/>
          </p:cNvSpPr>
          <p:nvPr>
            <p:ph type="title"/>
          </p:nvPr>
        </p:nvSpPr>
        <p:spPr>
          <a:xfrm>
            <a:off x="847703" y="1193800"/>
            <a:ext cx="2394787" cy="4699000"/>
          </a:xfrm>
        </p:spPr>
        <p:txBody>
          <a:bodyPr vert="horz" lIns="91440" tIns="45720" rIns="91440" bIns="45720" rtlCol="0" anchor="ctr">
            <a:normAutofit/>
          </a:bodyPr>
          <a:lstStyle/>
          <a:p>
            <a:pPr defTabSz="914400"/>
            <a:r>
              <a:rPr lang="en-US" sz="2200"/>
              <a:t>American Nursing Association (ANA) and </a:t>
            </a:r>
            <a:br>
              <a:rPr lang="en-US" sz="2200"/>
            </a:br>
            <a:r>
              <a:rPr lang="en-US" sz="2200"/>
              <a:t>American Medical Association (AMA) </a:t>
            </a:r>
            <a:br>
              <a:rPr lang="en-US" sz="2200"/>
            </a:br>
            <a:r>
              <a:rPr lang="en-US" sz="2200"/>
              <a:t>Policy H-515.965 on Family and Intimate Partner Violence</a:t>
            </a:r>
          </a:p>
        </p:txBody>
      </p:sp>
      <p:cxnSp>
        <p:nvCxnSpPr>
          <p:cNvPr id="41" name="Straight Connector 4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4294967295"/>
          </p:nvPr>
        </p:nvSpPr>
        <p:spPr>
          <a:xfrm>
            <a:off x="3581401" y="1193800"/>
            <a:ext cx="5410197" cy="4699000"/>
          </a:xfrm>
        </p:spPr>
        <p:txBody>
          <a:bodyPr vert="horz" lIns="91440" tIns="45720" rIns="91440" bIns="45720" rtlCol="0" anchor="ctr">
            <a:noAutofit/>
          </a:bodyPr>
          <a:lstStyle/>
          <a:p>
            <a:pPr marL="0" indent="0" defTabSz="914400">
              <a:lnSpc>
                <a:spcPct val="110000"/>
              </a:lnSpc>
              <a:buNone/>
            </a:pPr>
            <a:r>
              <a:rPr lang="en-US" dirty="0"/>
              <a:t>“To improve clinical services as well as the public health, the ANA and the AMA encourages providers to: </a:t>
            </a:r>
          </a:p>
          <a:p>
            <a:pPr marL="0" indent="0" defTabSz="914400">
              <a:lnSpc>
                <a:spcPct val="110000"/>
              </a:lnSpc>
              <a:buNone/>
            </a:pPr>
            <a:r>
              <a:rPr lang="en-US" dirty="0"/>
              <a:t>1. Routinely screen for IPV </a:t>
            </a:r>
          </a:p>
          <a:p>
            <a:pPr marL="0" indent="0" defTabSz="914400">
              <a:lnSpc>
                <a:spcPct val="110000"/>
              </a:lnSpc>
              <a:buNone/>
            </a:pPr>
            <a:r>
              <a:rPr lang="en-US" dirty="0"/>
              <a:t>2. Acknowledge the victim’s experience and assess the abuse for acute and chronic health effects. </a:t>
            </a:r>
          </a:p>
          <a:p>
            <a:pPr marL="0" indent="0" defTabSz="914400">
              <a:lnSpc>
                <a:spcPct val="110000"/>
              </a:lnSpc>
              <a:buNone/>
            </a:pPr>
            <a:r>
              <a:rPr lang="en-US" dirty="0"/>
              <a:t>3. Document the abuse through detailed charting, body maps and photos. </a:t>
            </a:r>
          </a:p>
          <a:p>
            <a:pPr marL="0" indent="0" defTabSz="914400">
              <a:lnSpc>
                <a:spcPct val="110000"/>
              </a:lnSpc>
              <a:buNone/>
            </a:pPr>
            <a:r>
              <a:rPr lang="en-US" dirty="0"/>
              <a:t>4. Assess the risk for future injury or lethality. It is important that before the patient leaves a risk assessment is preformed and that level of safety is ascertained. </a:t>
            </a:r>
          </a:p>
          <a:p>
            <a:pPr marL="0" indent="0" defTabSz="914400">
              <a:lnSpc>
                <a:spcPct val="110000"/>
              </a:lnSpc>
              <a:buNone/>
            </a:pPr>
            <a:r>
              <a:rPr lang="en-US" dirty="0"/>
              <a:t>5. Review options and Refer. Safety planning should be done with every patient with positive history  of IPV before leaving the clinical setting.”</a:t>
            </a:r>
          </a:p>
        </p:txBody>
      </p:sp>
      <p:sp>
        <p:nvSpPr>
          <p:cNvPr id="4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75911944"/>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66033" y="1960656"/>
            <a:ext cx="7054418" cy="2403571"/>
          </a:xfrm>
          <a:prstGeom prst="rect">
            <a:avLst/>
          </a:prstGeom>
        </p:spPr>
        <p:txBody>
          <a:bodyPr vert="horz" lIns="91440" tIns="45720" rIns="91440" bIns="45720" rtlCol="0" anchor="t">
            <a:normAutofit/>
          </a:bodyPr>
          <a:lstStyle/>
          <a:p>
            <a:pPr>
              <a:lnSpc>
                <a:spcPct val="120000"/>
              </a:lnSpc>
              <a:spcAft>
                <a:spcPts val="600"/>
              </a:spcAft>
              <a:buClr>
                <a:schemeClr val="accent1"/>
              </a:buClr>
              <a:buSzPct val="100000"/>
            </a:pPr>
            <a:r>
              <a:rPr lang="en-US" sz="3200" b="1" i="1" dirty="0">
                <a:solidFill>
                  <a:srgbClr val="FFFFFF"/>
                </a:solidFill>
              </a:rPr>
              <a:t>Numerous Well-Validated and Reliable Assessment Tools are Available to Evaluate Risk and the Need for Intervention...a few examples…</a:t>
            </a:r>
          </a:p>
        </p:txBody>
      </p:sp>
      <p:pic>
        <p:nvPicPr>
          <p:cNvPr id="25" name="Picture 24">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155121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609600" y="1524000"/>
            <a:ext cx="3200400" cy="3797826"/>
          </a:xfrm>
          <a:prstGeom prst="rect">
            <a:avLst/>
          </a:prstGeom>
          <a:solidFill>
            <a:schemeClr val="bg2"/>
          </a:solidFill>
        </p:spPr>
        <p:txBody>
          <a:bodyPr wrap="square">
            <a:spAutoFit/>
          </a:bodyPr>
          <a:lstStyle/>
          <a:p>
            <a:pPr algn="ctr"/>
            <a:r>
              <a:rPr lang="en-US" sz="2400" b="1" dirty="0">
                <a:solidFill>
                  <a:schemeClr val="bg2">
                    <a:lumMod val="10000"/>
                  </a:schemeClr>
                </a:solidFill>
              </a:rPr>
              <a:t>Research indicates that unplanned pregnancy significantly increases the likelihood of victims of Intimate Partner Violence (IPV) being murdered (Williams &amp; </a:t>
            </a:r>
            <a:r>
              <a:rPr lang="en-US" sz="2400" b="1" dirty="0" err="1">
                <a:solidFill>
                  <a:schemeClr val="bg2">
                    <a:lumMod val="10000"/>
                  </a:schemeClr>
                </a:solidFill>
              </a:rPr>
              <a:t>Brackley</a:t>
            </a:r>
            <a:r>
              <a:rPr lang="en-US" sz="2400" b="1" dirty="0">
                <a:solidFill>
                  <a:schemeClr val="bg2">
                    <a:lumMod val="10000"/>
                  </a:schemeClr>
                </a:solidFill>
              </a:rPr>
              <a:t>, 2009).</a:t>
            </a:r>
          </a:p>
        </p:txBody>
      </p:sp>
    </p:spTree>
    <p:extLst>
      <p:ext uri="{BB962C8B-B14F-4D97-AF65-F5344CB8AC3E}">
        <p14:creationId xmlns:p14="http://schemas.microsoft.com/office/powerpoint/2010/main" val="524195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Exclamation mark on a yellow background">
            <a:extLst>
              <a:ext uri="{FF2B5EF4-FFF2-40B4-BE49-F238E27FC236}">
                <a16:creationId xmlns:a16="http://schemas.microsoft.com/office/drawing/2014/main" id="{B2C07EB7-B341-4A03-4BBB-98B7D5BC5C78}"/>
              </a:ext>
            </a:extLst>
          </p:cNvPr>
          <p:cNvPicPr>
            <a:picLocks noChangeAspect="1"/>
          </p:cNvPicPr>
          <p:nvPr/>
        </p:nvPicPr>
        <p:blipFill rotWithShape="1">
          <a:blip r:embed="rId2">
            <a:alphaModFix amt="50000"/>
          </a:blip>
          <a:srcRect l="2"/>
          <a:stretch/>
        </p:blipFill>
        <p:spPr>
          <a:xfrm>
            <a:off x="228" y="10"/>
            <a:ext cx="9143772" cy="6857990"/>
          </a:xfrm>
          <a:prstGeom prst="rect">
            <a:avLst/>
          </a:prstGeom>
        </p:spPr>
      </p:pic>
      <p:sp>
        <p:nvSpPr>
          <p:cNvPr id="2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2" name="Rectangle 21">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sz="3000" dirty="0"/>
              <a:t>Validated Assessment Tools: SAFE </a:t>
            </a:r>
            <a:br>
              <a:rPr lang="en-US" sz="3000" dirty="0"/>
            </a:br>
            <a:br>
              <a:rPr lang="en-US" sz="3000" dirty="0"/>
            </a:br>
            <a:r>
              <a:rPr lang="en-US" sz="1600" b="0" i="0" dirty="0">
                <a:effectLst/>
                <a:latin typeface="Source Sans Pro" panose="020F0502020204030204" pitchFamily="34" charset="0"/>
              </a:rPr>
              <a:t>Ashur, M. (1993). Asking About Domestic Violence: SAFE Questions. JAMA, 269(18):2367SAFE Questions</a:t>
            </a:r>
            <a:endParaRPr lang="en-US" sz="3000" dirty="0"/>
          </a:p>
        </p:txBody>
      </p:sp>
      <p:cxnSp>
        <p:nvCxnSpPr>
          <p:cNvPr id="24" name="Straight Connector 23">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9" name="Content Placeholder 2"/>
          <p:cNvSpPr>
            <a:spLocks noGrp="1"/>
          </p:cNvSpPr>
          <p:nvPr>
            <p:ph idx="1"/>
          </p:nvPr>
        </p:nvSpPr>
        <p:spPr>
          <a:xfrm>
            <a:off x="3657604" y="540921"/>
            <a:ext cx="5105389" cy="5776157"/>
          </a:xfrm>
        </p:spPr>
        <p:txBody>
          <a:bodyPr anchor="ctr">
            <a:normAutofit fontScale="92500" lnSpcReduction="20000"/>
          </a:bodyPr>
          <a:lstStyle/>
          <a:p>
            <a:pPr>
              <a:lnSpc>
                <a:spcPct val="110000"/>
              </a:lnSpc>
            </a:pPr>
            <a:r>
              <a:rPr lang="en-US" b="1" dirty="0"/>
              <a:t>Stress and safety: </a:t>
            </a:r>
            <a:r>
              <a:rPr lang="en-US" b="1" i="1" dirty="0"/>
              <a:t>Do you feel safe in your relationship?</a:t>
            </a:r>
          </a:p>
          <a:p>
            <a:pPr>
              <a:lnSpc>
                <a:spcPct val="110000"/>
              </a:lnSpc>
            </a:pPr>
            <a:r>
              <a:rPr lang="en-US" b="1" dirty="0"/>
              <a:t>Afraid or Abused:</a:t>
            </a:r>
          </a:p>
          <a:p>
            <a:pPr lvl="1">
              <a:lnSpc>
                <a:spcPct val="110000"/>
              </a:lnSpc>
            </a:pPr>
            <a:r>
              <a:rPr lang="en-US" sz="2000" b="1" i="1" dirty="0"/>
              <a:t>Has your partner ever threatened you or your children?</a:t>
            </a:r>
          </a:p>
          <a:p>
            <a:pPr lvl="1">
              <a:lnSpc>
                <a:spcPct val="110000"/>
              </a:lnSpc>
            </a:pPr>
            <a:r>
              <a:rPr lang="en-US" sz="2000" b="1" i="1" dirty="0"/>
              <a:t>Has your partner ever abused you or your children?</a:t>
            </a:r>
          </a:p>
          <a:p>
            <a:pPr>
              <a:lnSpc>
                <a:spcPct val="110000"/>
              </a:lnSpc>
            </a:pPr>
            <a:r>
              <a:rPr lang="en-US" b="1" dirty="0"/>
              <a:t>Friends and Family:</a:t>
            </a:r>
          </a:p>
          <a:p>
            <a:pPr lvl="1">
              <a:lnSpc>
                <a:spcPct val="110000"/>
              </a:lnSpc>
            </a:pPr>
            <a:r>
              <a:rPr lang="en-US" sz="2000" b="1" i="1" dirty="0"/>
              <a:t>If you were hurt, would your friends or family know?</a:t>
            </a:r>
          </a:p>
          <a:p>
            <a:pPr lvl="1">
              <a:lnSpc>
                <a:spcPct val="110000"/>
              </a:lnSpc>
            </a:pPr>
            <a:r>
              <a:rPr lang="en-US" sz="2000" b="1" i="1" dirty="0"/>
              <a:t>Would they be able to help you?</a:t>
            </a:r>
          </a:p>
          <a:p>
            <a:pPr>
              <a:lnSpc>
                <a:spcPct val="110000"/>
              </a:lnSpc>
            </a:pPr>
            <a:r>
              <a:rPr lang="en-US" b="1" dirty="0"/>
              <a:t>Emergency Plan:</a:t>
            </a:r>
          </a:p>
          <a:p>
            <a:pPr lvl="1">
              <a:lnSpc>
                <a:spcPct val="110000"/>
              </a:lnSpc>
            </a:pPr>
            <a:r>
              <a:rPr lang="en-US" sz="2000" b="1" i="1" dirty="0"/>
              <a:t>Do you have a safe place to go in an emergency?</a:t>
            </a:r>
          </a:p>
          <a:p>
            <a:pPr lvl="1">
              <a:lnSpc>
                <a:spcPct val="110000"/>
              </a:lnSpc>
            </a:pPr>
            <a:r>
              <a:rPr lang="en-US" sz="2000" b="1" i="1" dirty="0"/>
              <a:t>Do you need help in locating a shelter?</a:t>
            </a:r>
          </a:p>
          <a:p>
            <a:pPr lvl="1">
              <a:lnSpc>
                <a:spcPct val="110000"/>
              </a:lnSpc>
            </a:pPr>
            <a:r>
              <a:rPr lang="en-US" sz="2000" b="1" i="1" dirty="0"/>
              <a:t>Would you like to talk to a counselor about this?             </a:t>
            </a:r>
          </a:p>
          <a:p>
            <a:pPr lvl="1">
              <a:lnSpc>
                <a:spcPct val="110000"/>
              </a:lnSpc>
            </a:pPr>
            <a:endParaRPr lang="en-US" sz="2000" dirty="0"/>
          </a:p>
          <a:p>
            <a:pPr marL="0" indent="0">
              <a:lnSpc>
                <a:spcPct val="110000"/>
              </a:lnSpc>
              <a:buNone/>
            </a:pPr>
            <a:endParaRPr lang="en-US" sz="1400" dirty="0"/>
          </a:p>
        </p:txBody>
      </p:sp>
      <p:sp>
        <p:nvSpPr>
          <p:cNvPr id="26"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483507618"/>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2" name="Picture 4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4" name="Straight Connector 4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a:t>Validated Assessment Tools: Hurt Insult Threaten Scream (HITS)  </a:t>
            </a:r>
          </a:p>
        </p:txBody>
      </p:sp>
      <p:grpSp>
        <p:nvGrpSpPr>
          <p:cNvPr id="48" name="Group 47">
            <a:extLst>
              <a:ext uri="{FF2B5EF4-FFF2-40B4-BE49-F238E27FC236}">
                <a16:creationId xmlns:a16="http://schemas.microsoft.com/office/drawing/2014/main" id="{F2C08210-135F-434B-9B07-F3B4978C6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347" y="2012810"/>
            <a:ext cx="3715655" cy="3453535"/>
            <a:chOff x="7807230" y="2012810"/>
            <a:chExt cx="3251252" cy="3459865"/>
          </a:xfrm>
        </p:grpSpPr>
        <p:sp>
          <p:nvSpPr>
            <p:cNvPr id="49" name="Rectangle 48">
              <a:extLst>
                <a:ext uri="{FF2B5EF4-FFF2-40B4-BE49-F238E27FC236}">
                  <a16:creationId xmlns:a16="http://schemas.microsoft.com/office/drawing/2014/main" id="{F67A18BA-FBAA-4972-B2EE-86107FA7F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776751E-B197-4182-95E7-62121266B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5677" b="-2"/>
          <a:stretch/>
        </p:blipFill>
        <p:spPr>
          <a:xfrm>
            <a:off x="1226804" y="2174242"/>
            <a:ext cx="3460404" cy="3124351"/>
          </a:xfrm>
          <a:prstGeom prst="rect">
            <a:avLst/>
          </a:prstGeom>
        </p:spPr>
      </p:pic>
      <p:sp>
        <p:nvSpPr>
          <p:cNvPr id="4" name="Content Placeholder 3"/>
          <p:cNvSpPr>
            <a:spLocks noGrp="1"/>
          </p:cNvSpPr>
          <p:nvPr>
            <p:ph sz="half" idx="1"/>
          </p:nvPr>
        </p:nvSpPr>
        <p:spPr>
          <a:xfrm>
            <a:off x="5029200" y="2015734"/>
            <a:ext cx="3581400" cy="3927866"/>
          </a:xfrm>
        </p:spPr>
        <p:txBody>
          <a:bodyPr vert="horz" lIns="91440" tIns="45720" rIns="91440" bIns="45720" rtlCol="0" anchor="t">
            <a:normAutofit lnSpcReduction="10000"/>
          </a:bodyPr>
          <a:lstStyle/>
          <a:p>
            <a:pPr marL="0" indent="0" defTabSz="914400">
              <a:lnSpc>
                <a:spcPct val="110000"/>
              </a:lnSpc>
              <a:buNone/>
            </a:pPr>
            <a:r>
              <a:rPr lang="en-US" dirty="0"/>
              <a:t>How often does your partner? </a:t>
            </a:r>
          </a:p>
          <a:p>
            <a:pPr marL="0" indent="0" defTabSz="914400">
              <a:lnSpc>
                <a:spcPct val="110000"/>
              </a:lnSpc>
              <a:buNone/>
            </a:pPr>
            <a:r>
              <a:rPr lang="en-US" i="1" dirty="0"/>
              <a:t>1. Physically hurt you?                      </a:t>
            </a:r>
          </a:p>
          <a:p>
            <a:pPr marL="0" indent="0" defTabSz="914400">
              <a:lnSpc>
                <a:spcPct val="110000"/>
              </a:lnSpc>
              <a:buNone/>
            </a:pPr>
            <a:r>
              <a:rPr lang="en-US" i="1" dirty="0"/>
              <a:t>2. Insult or talk down to you?</a:t>
            </a:r>
          </a:p>
          <a:p>
            <a:pPr marL="0" indent="0" defTabSz="914400">
              <a:lnSpc>
                <a:spcPct val="110000"/>
              </a:lnSpc>
              <a:buNone/>
            </a:pPr>
            <a:r>
              <a:rPr lang="en-US" i="1" dirty="0"/>
              <a:t>3. Threaten you with harm?            </a:t>
            </a:r>
          </a:p>
          <a:p>
            <a:pPr marL="0" indent="0" defTabSz="914400">
              <a:lnSpc>
                <a:spcPct val="110000"/>
              </a:lnSpc>
              <a:buNone/>
            </a:pPr>
            <a:r>
              <a:rPr lang="en-US" i="1" dirty="0"/>
              <a:t>4. Scream or curse at you?</a:t>
            </a:r>
          </a:p>
          <a:p>
            <a:pPr marL="0" indent="0" defTabSz="914400">
              <a:lnSpc>
                <a:spcPct val="110000"/>
              </a:lnSpc>
              <a:buNone/>
            </a:pPr>
            <a:r>
              <a:rPr lang="en-US" dirty="0"/>
              <a:t>Each item is scored from 1-5. Never (1)  Rarely (2) Sometimes (3) Fairly  often (4) Frequently (5). A score of greater  than 10 is considered positive.</a:t>
            </a:r>
          </a:p>
          <a:p>
            <a:pPr marL="0" defTabSz="914400">
              <a:lnSpc>
                <a:spcPct val="110000"/>
              </a:lnSpc>
            </a:pPr>
            <a:endParaRPr lang="en-US" sz="1100" dirty="0"/>
          </a:p>
        </p:txBody>
      </p:sp>
    </p:spTree>
    <p:extLst>
      <p:ext uri="{BB962C8B-B14F-4D97-AF65-F5344CB8AC3E}">
        <p14:creationId xmlns:p14="http://schemas.microsoft.com/office/powerpoint/2010/main" val="1079436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0" name="Picture 3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2" name="Straight Connector 4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6" name="Rectangle 45">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half" idx="2"/>
          </p:nvPr>
        </p:nvPicPr>
        <p:blipFill rotWithShape="1">
          <a:blip r:embed="rId3">
            <a:alphaModFix amt="50000"/>
            <a:extLst>
              <a:ext uri="{28A0092B-C50C-407E-A947-70E740481C1C}">
                <a14:useLocalDpi xmlns:a14="http://schemas.microsoft.com/office/drawing/2010/main" val="0"/>
              </a:ext>
            </a:extLst>
          </a:blip>
          <a:srcRect t="12680" r="-1" b="11793"/>
          <a:stretch/>
        </p:blipFill>
        <p:spPr>
          <a:xfrm>
            <a:off x="228" y="10"/>
            <a:ext cx="9143772" cy="6857990"/>
          </a:xfrm>
          <a:prstGeom prst="rect">
            <a:avLst/>
          </a:prstGeom>
        </p:spPr>
      </p:pic>
      <p:sp>
        <p:nvSpPr>
          <p:cNvPr id="48"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0"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2" name="Rectangle 51">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vert="horz" lIns="91440" tIns="45720" rIns="91440" bIns="45720" rtlCol="0" anchor="ctr">
            <a:normAutofit/>
          </a:bodyPr>
          <a:lstStyle/>
          <a:p>
            <a:pPr defTabSz="914400"/>
            <a:br>
              <a:rPr lang="en-US" sz="2700"/>
            </a:br>
            <a:r>
              <a:rPr lang="en-US" sz="2700"/>
              <a:t>American Medical Association </a:t>
            </a:r>
            <a:br>
              <a:rPr lang="en-US" sz="2700"/>
            </a:br>
            <a:r>
              <a:rPr lang="en-US" sz="2700"/>
              <a:t>Screening Questions</a:t>
            </a:r>
            <a:br>
              <a:rPr lang="en-US" sz="2700"/>
            </a:br>
            <a:endParaRPr lang="en-US" sz="2700"/>
          </a:p>
        </p:txBody>
      </p:sp>
      <p:cxnSp>
        <p:nvCxnSpPr>
          <p:cNvPr id="54" name="Straight Connector 53">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1"/>
          </p:nvPr>
        </p:nvSpPr>
        <p:spPr>
          <a:xfrm>
            <a:off x="3732477" y="1193800"/>
            <a:ext cx="4563818" cy="4699000"/>
          </a:xfrm>
        </p:spPr>
        <p:txBody>
          <a:bodyPr vert="horz" lIns="91440" tIns="45720" rIns="91440" bIns="45720" rtlCol="0" anchor="ctr">
            <a:normAutofit/>
          </a:bodyPr>
          <a:lstStyle/>
          <a:p>
            <a:pPr marL="0" indent="0" defTabSz="914400">
              <a:buNone/>
            </a:pPr>
            <a:r>
              <a:rPr lang="en-US" sz="2400" i="1" dirty="0"/>
              <a:t>1. Are you in a relationship in which you have been physically hurt or threatened by your partner?</a:t>
            </a:r>
          </a:p>
          <a:p>
            <a:pPr marL="0" indent="0" defTabSz="914400">
              <a:buNone/>
            </a:pPr>
            <a:r>
              <a:rPr lang="en-US" sz="2400" i="1" dirty="0"/>
              <a:t>2. Are you in a relationship in which you felt you were treated badly? In what ways?</a:t>
            </a:r>
          </a:p>
          <a:p>
            <a:pPr marL="0" indent="0" defTabSz="914400">
              <a:buNone/>
            </a:pPr>
            <a:r>
              <a:rPr lang="en-US" sz="2400" i="1" dirty="0"/>
              <a:t>3. Has your partner ever destroyed things that you cared about?</a:t>
            </a:r>
          </a:p>
          <a:p>
            <a:pPr marL="0" defTabSz="914400"/>
            <a:endParaRPr lang="en-US" sz="2400" dirty="0"/>
          </a:p>
          <a:p>
            <a:pPr marL="0" defTabSz="914400"/>
            <a:endParaRPr lang="en-US" dirty="0"/>
          </a:p>
        </p:txBody>
      </p:sp>
      <p:sp>
        <p:nvSpPr>
          <p:cNvPr id="56"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043940054"/>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529367F0-B506-160B-097B-B00AAD16DE9B}"/>
              </a:ext>
            </a:extLst>
          </p:cNvPr>
          <p:cNvPicPr>
            <a:picLocks noChangeAspect="1"/>
          </p:cNvPicPr>
          <p:nvPr/>
        </p:nvPicPr>
        <p:blipFill rotWithShape="1">
          <a:blip r:embed="rId3">
            <a:alphaModFix amt="50000"/>
            <a:grayscl/>
          </a:blip>
          <a:srcRect l="11002" r="-1" b="-1"/>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sz="2700"/>
              <a:t>American Medical Association </a:t>
            </a:r>
            <a:br>
              <a:rPr lang="en-US" sz="2700"/>
            </a:br>
            <a:r>
              <a:rPr lang="en-US" sz="2700"/>
              <a:t>Screening Questions</a:t>
            </a:r>
            <a:br>
              <a:rPr lang="en-US" sz="2700"/>
            </a:br>
            <a:endParaRPr lang="en-US" sz="270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lnSpcReduction="10000"/>
          </a:bodyPr>
          <a:lstStyle/>
          <a:p>
            <a:pPr marL="0" indent="0">
              <a:lnSpc>
                <a:spcPct val="110000"/>
              </a:lnSpc>
              <a:buNone/>
            </a:pPr>
            <a:r>
              <a:rPr lang="en-US" sz="2400" i="1" dirty="0"/>
              <a:t>4. Has your partner ever threatened or abused your children?</a:t>
            </a:r>
          </a:p>
          <a:p>
            <a:pPr marL="0" indent="0">
              <a:lnSpc>
                <a:spcPct val="110000"/>
              </a:lnSpc>
              <a:buNone/>
            </a:pPr>
            <a:r>
              <a:rPr lang="en-US" sz="2400" i="1" dirty="0"/>
              <a:t>5. Has your partner ever forced you to have sex when you didn’t want to? Does he force you to engage in sex that makes you feel uncomfortable?</a:t>
            </a:r>
          </a:p>
          <a:p>
            <a:pPr marL="0" indent="0">
              <a:lnSpc>
                <a:spcPct val="110000"/>
              </a:lnSpc>
              <a:buNone/>
            </a:pPr>
            <a:r>
              <a:rPr lang="en-US" sz="2400" i="1" dirty="0"/>
              <a:t>6. We all fight at home. What happens when you and your partner fight or disagree?</a:t>
            </a:r>
          </a:p>
          <a:p>
            <a:pPr marL="0" indent="0">
              <a:lnSpc>
                <a:spcPct val="110000"/>
              </a:lnSpc>
              <a:buNone/>
            </a:pPr>
            <a:r>
              <a:rPr lang="en-US" sz="2400" i="1" dirty="0"/>
              <a:t>7. Do you ever feel afraid of your partner?</a:t>
            </a:r>
          </a:p>
          <a:p>
            <a:pPr marL="0" indent="0">
              <a:lnSpc>
                <a:spcPct val="110000"/>
              </a:lnSpc>
              <a:buNone/>
            </a:pPr>
            <a:endParaRPr lang="en-US" dirty="0"/>
          </a:p>
          <a:p>
            <a:pPr marL="0" indent="0">
              <a:lnSpc>
                <a:spcPct val="110000"/>
              </a:lnSpc>
              <a:buNone/>
            </a:pPr>
            <a:endParaRPr lang="en-US" sz="1900"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880670401"/>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stethoscope and computer keyboard">
            <a:extLst>
              <a:ext uri="{FF2B5EF4-FFF2-40B4-BE49-F238E27FC236}">
                <a16:creationId xmlns:a16="http://schemas.microsoft.com/office/drawing/2014/main" id="{04A0444C-C012-2DAC-2381-8A68E91C5EE3}"/>
              </a:ext>
            </a:extLst>
          </p:cNvPr>
          <p:cNvPicPr>
            <a:picLocks noChangeAspect="1"/>
          </p:cNvPicPr>
          <p:nvPr/>
        </p:nvPicPr>
        <p:blipFill rotWithShape="1">
          <a:blip r:embed="rId3">
            <a:alphaModFix amt="50000"/>
          </a:blip>
          <a:srcRect l="11002" r="-1" b="-1"/>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sz="2700"/>
              <a:t>American Medical Association </a:t>
            </a:r>
            <a:br>
              <a:rPr lang="en-US" sz="2700"/>
            </a:br>
            <a:r>
              <a:rPr lang="en-US" sz="2700"/>
              <a:t>Screening Questions</a:t>
            </a:r>
            <a:br>
              <a:rPr lang="en-US" sz="2700"/>
            </a:br>
            <a:endParaRPr lang="en-US" sz="270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lnSpcReduction="10000"/>
          </a:bodyPr>
          <a:lstStyle/>
          <a:p>
            <a:pPr marL="0" indent="0">
              <a:lnSpc>
                <a:spcPct val="110000"/>
              </a:lnSpc>
              <a:buNone/>
            </a:pPr>
            <a:r>
              <a:rPr lang="en-US" sz="2400" i="1" dirty="0"/>
              <a:t>8. Has your partner ever prevented you from leaving the house, seeing friends, getting a job, </a:t>
            </a:r>
            <a:r>
              <a:rPr lang="en-US" sz="2400" i="1" dirty="0" err="1"/>
              <a:t>orcontinuing</a:t>
            </a:r>
            <a:r>
              <a:rPr lang="en-US" sz="2400" i="1" dirty="0"/>
              <a:t> your education?</a:t>
            </a:r>
          </a:p>
          <a:p>
            <a:pPr marL="0" indent="0">
              <a:lnSpc>
                <a:spcPct val="110000"/>
              </a:lnSpc>
              <a:buNone/>
            </a:pPr>
            <a:r>
              <a:rPr lang="en-US" sz="2400" i="1" dirty="0"/>
              <a:t>9. You mentioned that your partner uses drugs/alcohol. How does he act when he is drinking or on drugs? Is he ever verbally or physically abusive?</a:t>
            </a:r>
          </a:p>
          <a:p>
            <a:pPr marL="0" indent="0">
              <a:lnSpc>
                <a:spcPct val="110000"/>
              </a:lnSpc>
              <a:buNone/>
            </a:pPr>
            <a:r>
              <a:rPr lang="en-US" sz="2400" i="1" dirty="0"/>
              <a:t>10. Do you have guns in your home? Has your partner ever threatened to use them when he was angry?</a:t>
            </a:r>
          </a:p>
          <a:p>
            <a:pPr marL="0" indent="0">
              <a:lnSpc>
                <a:spcPct val="110000"/>
              </a:lnSpc>
              <a:buNone/>
            </a:pPr>
            <a:endParaRPr lang="en-US" sz="1700" i="1"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32476006"/>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5" y="804520"/>
            <a:ext cx="2647617" cy="1049235"/>
          </a:xfrm>
        </p:spPr>
        <p:txBody>
          <a:bodyPr>
            <a:normAutofit/>
          </a:bodyPr>
          <a:lstStyle/>
          <a:p>
            <a:pPr algn="ctr"/>
            <a:r>
              <a:rPr lang="en-US" sz="2400" b="1" dirty="0"/>
              <a:t>COERCION IS ILLEGAL</a:t>
            </a:r>
          </a:p>
        </p:txBody>
      </p:sp>
      <p:sp>
        <p:nvSpPr>
          <p:cNvPr id="41" name="Rectangle 40">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p:cNvSpPr>
            <a:spLocks noGrp="1"/>
          </p:cNvSpPr>
          <p:nvPr>
            <p:ph idx="1"/>
          </p:nvPr>
        </p:nvSpPr>
        <p:spPr>
          <a:xfrm>
            <a:off x="713449" y="2015732"/>
            <a:ext cx="3020130" cy="3851664"/>
          </a:xfrm>
        </p:spPr>
        <p:txBody>
          <a:bodyPr>
            <a:normAutofit lnSpcReduction="10000"/>
          </a:bodyPr>
          <a:lstStyle/>
          <a:p>
            <a:pPr marL="0" indent="0">
              <a:buNone/>
            </a:pPr>
            <a:r>
              <a:rPr lang="en-US" sz="2800" b="0" i="0" dirty="0">
                <a:solidFill>
                  <a:srgbClr val="000000"/>
                </a:solidFill>
                <a:effectLst/>
                <a:latin typeface="+mj-lt"/>
              </a:rPr>
              <a:t>Forcing a woman to have an abortion</a:t>
            </a:r>
            <a:r>
              <a:rPr lang="en-US" sz="2800" b="1" i="0" dirty="0">
                <a:solidFill>
                  <a:srgbClr val="000000"/>
                </a:solidFill>
                <a:effectLst/>
                <a:latin typeface="+mj-lt"/>
              </a:rPr>
              <a:t>, including a minor</a:t>
            </a:r>
            <a:r>
              <a:rPr lang="en-US" sz="2800" b="0" i="0" dirty="0">
                <a:solidFill>
                  <a:srgbClr val="000000"/>
                </a:solidFill>
                <a:effectLst/>
                <a:latin typeface="+mj-lt"/>
              </a:rPr>
              <a:t>, is illegal in all 50 states of the United States of America. </a:t>
            </a:r>
            <a:endParaRPr lang="en-US" sz="2800" dirty="0">
              <a:latin typeface="+mj-lt"/>
            </a:endParaRPr>
          </a:p>
          <a:p>
            <a:pPr marL="0" indent="0">
              <a:buNone/>
            </a:pPr>
            <a:endParaRPr lang="en-US" dirty="0"/>
          </a:p>
        </p:txBody>
      </p:sp>
      <p:grpSp>
        <p:nvGrpSpPr>
          <p:cNvPr id="42" name="Group 41">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20" name="Rectangle 19">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Content Placeholder 7"/>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1595" r="18255"/>
          <a:stretch/>
        </p:blipFill>
        <p:spPr>
          <a:xfrm>
            <a:off x="4570444" y="1116345"/>
            <a:ext cx="3616163" cy="3866172"/>
          </a:xfrm>
          <a:prstGeom prst="rect">
            <a:avLst/>
          </a:prstGeom>
        </p:spPr>
      </p:pic>
      <p:pic>
        <p:nvPicPr>
          <p:cNvPr id="44" name="Picture 43">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5" name="Straight Connector 44">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735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0" name="Rectangle 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a:t>Screening for Coercion to Abort</a:t>
            </a:r>
          </a:p>
        </p:txBody>
      </p:sp>
      <p:cxnSp>
        <p:nvCxnSpPr>
          <p:cNvPr id="32" name="Straight Connector 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graphicFrame>
        <p:nvGraphicFramePr>
          <p:cNvPr id="5" name="Content Placeholder 2">
            <a:extLst>
              <a:ext uri="{FF2B5EF4-FFF2-40B4-BE49-F238E27FC236}">
                <a16:creationId xmlns:a16="http://schemas.microsoft.com/office/drawing/2014/main" id="{9CE52107-3F24-CA4B-EABB-5AB3D190C8F7}"/>
              </a:ext>
            </a:extLst>
          </p:cNvPr>
          <p:cNvGraphicFramePr>
            <a:graphicFrameLocks noGrp="1"/>
          </p:cNvGraphicFramePr>
          <p:nvPr>
            <p:ph idx="1"/>
            <p:extLst>
              <p:ext uri="{D42A27DB-BD31-4B8C-83A1-F6EECF244321}">
                <p14:modId xmlns:p14="http://schemas.microsoft.com/office/powerpoint/2010/main" val="4246725695"/>
              </p:ext>
            </p:extLst>
          </p:nvPr>
        </p:nvGraphicFramePr>
        <p:xfrm>
          <a:off x="3732477" y="1193800"/>
          <a:ext cx="4563818"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120017"/>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1" name="Picture 30">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3" name="Straight Connector 32">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36">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dirty="0"/>
              <a:t>Conclusion</a:t>
            </a:r>
            <a:endParaRPr lang="en-US"/>
          </a:p>
        </p:txBody>
      </p:sp>
      <p:cxnSp>
        <p:nvCxnSpPr>
          <p:cNvPr id="39" name="Straight Connector 38">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1" name="Rectangle 40">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9" name="Content Placeholder 2">
            <a:extLst>
              <a:ext uri="{FF2B5EF4-FFF2-40B4-BE49-F238E27FC236}">
                <a16:creationId xmlns:a16="http://schemas.microsoft.com/office/drawing/2014/main" id="{6D787C1E-78E2-F220-8AF9-B26CB48B8389}"/>
              </a:ext>
            </a:extLst>
          </p:cNvPr>
          <p:cNvGraphicFramePr>
            <a:graphicFrameLocks noGrp="1"/>
          </p:cNvGraphicFramePr>
          <p:nvPr>
            <p:ph sz="half" idx="4294967295"/>
            <p:extLst>
              <p:ext uri="{D42A27DB-BD31-4B8C-83A1-F6EECF244321}">
                <p14:modId xmlns:p14="http://schemas.microsoft.com/office/powerpoint/2010/main" val="2521348577"/>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2262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5" name="Picture 2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7" name="Straight Connector 2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 name="Rectangle 2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4294967295"/>
          </p:nvPr>
        </p:nvPicPr>
        <p:blipFill rotWithShape="1">
          <a:blip r:embed="rId3">
            <a:alphaModFix amt="50000"/>
            <a:extLst>
              <a:ext uri="{28A0092B-C50C-407E-A947-70E740481C1C}">
                <a14:useLocalDpi xmlns:a14="http://schemas.microsoft.com/office/drawing/2010/main" val="0"/>
              </a:ext>
            </a:extLst>
          </a:blip>
          <a:srcRect l="19335" r="1" b="1"/>
          <a:stretch/>
        </p:blipFill>
        <p:spPr>
          <a:xfrm>
            <a:off x="228" y="10"/>
            <a:ext cx="9143772" cy="6857990"/>
          </a:xfrm>
          <a:prstGeom prst="rect">
            <a:avLst/>
          </a:prstGeom>
        </p:spPr>
      </p:pic>
      <p:sp>
        <p:nvSpPr>
          <p:cNvPr id="3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4" name="Rectangle 2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vert="horz" lIns="91440" tIns="45720" rIns="91440" bIns="45720" rtlCol="0" anchor="ctr">
            <a:normAutofit/>
          </a:bodyPr>
          <a:lstStyle/>
          <a:p>
            <a:pPr defTabSz="914400"/>
            <a:r>
              <a:rPr lang="en-US" sz="2500"/>
              <a:t>Conclusion</a:t>
            </a:r>
          </a:p>
        </p:txBody>
      </p:sp>
      <p:cxnSp>
        <p:nvCxnSpPr>
          <p:cNvPr id="26" name="Straight Connector 2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4294967295"/>
          </p:nvPr>
        </p:nvSpPr>
        <p:spPr>
          <a:xfrm>
            <a:off x="3732477" y="1193800"/>
            <a:ext cx="4563818" cy="4699000"/>
          </a:xfrm>
        </p:spPr>
        <p:txBody>
          <a:bodyPr vert="horz" lIns="91440" tIns="45720" rIns="91440" bIns="45720" rtlCol="0" anchor="ctr">
            <a:normAutofit/>
          </a:bodyPr>
          <a:lstStyle/>
          <a:p>
            <a:pPr marL="0" indent="0" defTabSz="914400">
              <a:buNone/>
            </a:pPr>
            <a:r>
              <a:rPr lang="en-US" sz="2400" dirty="0"/>
              <a:t>Since the majority (67%–80%) of intimate partner homicides occur in the context of pre-existing physical abuse, identification and intervention with women at risk, particularly women seeking abortions, carries great potential to preserve women’s health and lives, while also empowering them to continue their pregnancies. </a:t>
            </a:r>
          </a:p>
        </p:txBody>
      </p:sp>
      <p:sp>
        <p:nvSpPr>
          <p:cNvPr id="2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45843719"/>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0A4E7A-0C53-ED44-8604-75F693CA58D2}"/>
              </a:ext>
            </a:extLst>
          </p:cNvPr>
          <p:cNvSpPr txBox="1"/>
          <p:nvPr/>
        </p:nvSpPr>
        <p:spPr>
          <a:xfrm>
            <a:off x="381000" y="228600"/>
            <a:ext cx="8458200" cy="5333704"/>
          </a:xfrm>
          <a:prstGeom prst="rect">
            <a:avLst/>
          </a:prstGeom>
          <a:noFill/>
        </p:spPr>
        <p:txBody>
          <a:bodyPr wrap="square">
            <a:spAutoFit/>
          </a:bodyPr>
          <a:lstStyle/>
          <a:p>
            <a:pPr marL="0" marR="0" algn="ctr">
              <a:lnSpc>
                <a:spcPct val="107000"/>
              </a:lnSpc>
              <a:spcBef>
                <a:spcPts val="0"/>
              </a:spcBef>
              <a:spcAft>
                <a:spcPts val="800"/>
              </a:spcAft>
            </a:pPr>
            <a:r>
              <a:rPr lang="es-ES" sz="1800" b="1"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References</a:t>
            </a:r>
            <a:endParaRPr lang="es-ES" kern="100" dirty="0">
              <a:solidFill>
                <a:srgbClr val="333333"/>
              </a:solidFill>
              <a:latin typeface="Open Sans" panose="020B06060305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Cobia, D. C., Robinson, K., &amp; Edwards, L. (2008). </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Intimate partner violence and women’s sexual health: Implications for couples therapists.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Family Journal, 16(3), 249-253.</a:t>
            </a:r>
          </a:p>
          <a:p>
            <a:pPr marL="0" marR="0">
              <a:lnSpc>
                <a:spcPct val="107000"/>
              </a:lnSpc>
              <a:spcBef>
                <a:spcPts val="0"/>
              </a:spcBef>
              <a:spcAft>
                <a:spcPts val="800"/>
              </a:spcAft>
            </a:pP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Coggins, M., &amp; Bullock, L. F. C. (2003). The wavering line in the sand: The effects of domestic violence and sexual coercion. Issues in Mental Health Nursing, 24(6-7), 723–738.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Coker A. L. (2007). Does physical intimate partner violence affect sexual health? A systematic review. Trauma, violence &amp; abuse, 8(2), 149–177.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Fisher, W. A., Singh, S. S., </a:t>
            </a:r>
            <a:r>
              <a:rPr lang="en-U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Shuper</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P. A., Carey, M. </a:t>
            </a:r>
            <a:r>
              <a:rPr lang="en-U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Otchet</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F., MacLean-Brine, &amp; </a:t>
            </a:r>
            <a:r>
              <a:rPr lang="en-U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D.,Gunter</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J. (2005). Characteristics of women undergoing repeat induced abortion. Canadian Medical Association Journal, 172(5), 637-641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Hall, M., Chappell, L. C., Parnell, B. L., Seed, P. T., &amp; Bewley, S. (2014). Associations between intimate partner violence and termination of pregnancy: a systematic review and meta-analysis. </a:t>
            </a:r>
            <a:r>
              <a:rPr lang="en-U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PLoS</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medicine, 11(1), e1001581.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694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381000" y="838200"/>
            <a:ext cx="3886200" cy="4401205"/>
          </a:xfrm>
          <a:prstGeom prst="rect">
            <a:avLst/>
          </a:prstGeom>
        </p:spPr>
        <p:txBody>
          <a:bodyPr wrap="square">
            <a:spAutoFit/>
          </a:bodyPr>
          <a:lstStyle/>
          <a:p>
            <a:pPr algn="ctr"/>
            <a:r>
              <a:rPr lang="en-US" sz="2800" b="1" dirty="0">
                <a:solidFill>
                  <a:schemeClr val="bg2">
                    <a:lumMod val="10000"/>
                  </a:schemeClr>
                </a:solidFill>
              </a:rPr>
              <a:t>The decision regarding resolution of an unplanned pregnancy in relationships involving IPV is likely to be dominated by the abusive, </a:t>
            </a:r>
          </a:p>
          <a:p>
            <a:pPr algn="ctr"/>
            <a:r>
              <a:rPr lang="en-US" sz="2800" b="1" dirty="0">
                <a:solidFill>
                  <a:schemeClr val="bg2">
                    <a:lumMod val="10000"/>
                  </a:schemeClr>
                </a:solidFill>
              </a:rPr>
              <a:t>control-oriented partner. </a:t>
            </a:r>
          </a:p>
        </p:txBody>
      </p:sp>
    </p:spTree>
    <p:extLst>
      <p:ext uri="{BB962C8B-B14F-4D97-AF65-F5344CB8AC3E}">
        <p14:creationId xmlns:p14="http://schemas.microsoft.com/office/powerpoint/2010/main" val="1682616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99FF69-CEA0-E6FD-148B-B60C03DA021F}"/>
              </a:ext>
            </a:extLst>
          </p:cNvPr>
          <p:cNvSpPr txBox="1"/>
          <p:nvPr/>
        </p:nvSpPr>
        <p:spPr>
          <a:xfrm>
            <a:off x="457200" y="762000"/>
            <a:ext cx="8077200" cy="4832157"/>
          </a:xfrm>
          <a:prstGeom prst="rect">
            <a:avLst/>
          </a:prstGeom>
          <a:noFill/>
        </p:spPr>
        <p:txBody>
          <a:bodyPr wrap="square">
            <a:spAutoFit/>
          </a:bodyPr>
          <a:lstStyle/>
          <a:p>
            <a:pPr>
              <a:lnSpc>
                <a:spcPct val="107000"/>
              </a:lnSpc>
              <a:spcAft>
                <a:spcPts val="800"/>
              </a:spcAft>
            </a:pP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Hathaway, J. E., Willis, G., Zimmer, B., &amp; Silverman J. G. (2005). Impact of partner abuse on women’s reproductive lives. Journal of the American Medical Women’s Association, 60(1), 42-45.</a:t>
            </a:r>
          </a:p>
          <a:p>
            <a:pPr marL="0" marR="0">
              <a:lnSpc>
                <a:spcPct val="107000"/>
              </a:lnSpc>
              <a:spcBef>
                <a:spcPts val="0"/>
              </a:spcBef>
              <a:spcAft>
                <a:spcPts val="800"/>
              </a:spcAft>
            </a:pPr>
            <a:r>
              <a:rPr lang="en-U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Pallitto</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C. C., Garcia-Moreno, C., Jansen, H. A., </a:t>
            </a:r>
            <a:r>
              <a:rPr lang="en-U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Heise</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L., Ellsberg, M., &amp; Watts, C. (2013). Intimate partner violence, abortion, and unintended pregnancy: Results from the WHO multi- country study on women's health and domestic violence. International Journal of </a:t>
            </a:r>
            <a:r>
              <a:rPr lang="en-U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Gynaecology</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and Obstetrics, 120(1), 3–9.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Stewart, D. E., MacMillan, H., &amp; Kimber, M. (2021). Recognizing and Responding to Intimate Partner Violence: An Update. Canadian journal of psychiatry. Revue </a:t>
            </a:r>
            <a:r>
              <a:rPr lang="en-U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canadienne</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de </a:t>
            </a:r>
            <a:r>
              <a:rPr lang="en-U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psychiatrie</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66(1), 71–106.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Silverman, J. G., Decker, M. R., McCauley, H. L., Gupta, J., Miller, E., Raj, A. &amp; Goldberg, A. B. (2010). Male perpetration of intimate partner violence and involvement in abortions and abortion-related conflict. American Journal of Public Health, 100(8), 1415-1417.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43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40138-5F63-D4E1-6A30-EDCA074DEED4}"/>
              </a:ext>
            </a:extLst>
          </p:cNvPr>
          <p:cNvSpPr txBox="1"/>
          <p:nvPr/>
        </p:nvSpPr>
        <p:spPr>
          <a:xfrm>
            <a:off x="457200" y="609600"/>
            <a:ext cx="8382000" cy="4148508"/>
          </a:xfrm>
          <a:prstGeom prst="rect">
            <a:avLst/>
          </a:prstGeom>
          <a:noFill/>
        </p:spPr>
        <p:txBody>
          <a:bodyPr wrap="square">
            <a:spAutoFit/>
          </a:bodyPr>
          <a:lstStyle/>
          <a:p>
            <a:pPr marL="0" marR="0">
              <a:lnSpc>
                <a:spcPct val="107000"/>
              </a:lnSpc>
              <a:spcBef>
                <a:spcPts val="0"/>
              </a:spcBef>
              <a:spcAft>
                <a:spcPts val="800"/>
              </a:spcAft>
            </a:pPr>
            <a:r>
              <a:rPr lang="es-E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Thiel de Bocanegra, H., </a:t>
            </a:r>
            <a:r>
              <a:rPr lang="es-E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Rostovtseva</a:t>
            </a:r>
            <a:r>
              <a:rPr lang="es-E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D. P., </a:t>
            </a:r>
            <a:r>
              <a:rPr lang="es-E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Khera</a:t>
            </a:r>
            <a:r>
              <a:rPr lang="es-E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S., </a:t>
            </a:r>
            <a:r>
              <a:rPr lang="es-E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Godhwani</a:t>
            </a:r>
            <a:r>
              <a:rPr lang="es-E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N. (2010). </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Birth control sabotage and forced sex: experiences reported by women in domestic violence shelters. Violence Against Women, 16(5), 601-612. </a:t>
            </a:r>
          </a:p>
          <a:p>
            <a:pPr marL="0" marR="0">
              <a:lnSpc>
                <a:spcPct val="107000"/>
              </a:lnSpc>
              <a:spcBef>
                <a:spcPts val="0"/>
              </a:spcBef>
              <a:spcAft>
                <a:spcPts val="800"/>
              </a:spcAft>
            </a:pP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Wiebe, E. R., &amp; Janssen, P. (2001). Universal screening for domestic violence in abortion. Women's health issues : official publication of the Jacobs Institute of Women's Health, 11(5), 436–441.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Williams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 B.</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&amp; </a:t>
            </a:r>
            <a:r>
              <a:rPr lang="en-US" sz="1800" kern="100" dirty="0" err="1">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Brackley</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M.H.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(2009)</a:t>
            </a: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Intimate partner violence, pregnancy and the decision for abortion, Issues in Mental Health Nursing, 30:4, 272-278.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Woo, J., Fine, P., &amp; </a:t>
            </a:r>
            <a:r>
              <a:rPr lang="en-US" sz="1800" kern="100" dirty="0" err="1">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Goetzl</a:t>
            </a:r>
            <a:r>
              <a:rPr lang="en-US" sz="1800"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L. (2005). Abortion disclosure and the association with domestic violence.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Obstetrics and gynecology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105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 1329–1334.</a:t>
            </a:r>
          </a:p>
          <a:p>
            <a:pPr marL="0" marR="0">
              <a:lnSpc>
                <a:spcPct val="107000"/>
              </a:lnSpc>
              <a:spcBef>
                <a:spcPts val="0"/>
              </a:spcBef>
              <a:spcAft>
                <a:spcPts val="800"/>
              </a:spcAft>
            </a:pPr>
            <a:r>
              <a:rPr lang="en-US" sz="1800" kern="1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007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5419836" y="2308011"/>
            <a:ext cx="3630275" cy="3558029"/>
          </a:xfrm>
          <a:custGeom>
            <a:avLst/>
            <a:gdLst/>
            <a:ahLst/>
            <a:cxnLst/>
            <a:rect l="l" t="t" r="r" b="b"/>
            <a:pathLst>
              <a:path w="10463292" h="10463292">
                <a:moveTo>
                  <a:pt x="0" y="0"/>
                </a:moveTo>
                <a:lnTo>
                  <a:pt x="10463291" y="0"/>
                </a:lnTo>
                <a:lnTo>
                  <a:pt x="10463291" y="10463292"/>
                </a:lnTo>
                <a:lnTo>
                  <a:pt x="0" y="104632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900"/>
          </a:p>
        </p:txBody>
      </p:sp>
      <p:sp>
        <p:nvSpPr>
          <p:cNvPr id="3" name="TextBox 3"/>
          <p:cNvSpPr txBox="1"/>
          <p:nvPr/>
        </p:nvSpPr>
        <p:spPr>
          <a:xfrm>
            <a:off x="514350" y="2173300"/>
            <a:ext cx="4777357" cy="1477840"/>
          </a:xfrm>
          <a:prstGeom prst="rect">
            <a:avLst/>
          </a:prstGeom>
        </p:spPr>
        <p:txBody>
          <a:bodyPr lIns="0" tIns="0" rIns="0" bIns="0" rtlCol="0" anchor="t">
            <a:spAutoFit/>
          </a:bodyPr>
          <a:lstStyle/>
          <a:p>
            <a:pPr>
              <a:lnSpc>
                <a:spcPts val="3933"/>
              </a:lnSpc>
            </a:pPr>
            <a:r>
              <a:rPr lang="en-US" sz="3026" spc="15" dirty="0">
                <a:solidFill>
                  <a:srgbClr val="F5F7EF"/>
                </a:solidFill>
                <a:latin typeface="Ethic New"/>
                <a:ea typeface="Ethic New"/>
                <a:cs typeface="Ethic New"/>
                <a:sym typeface="Ethic New"/>
              </a:rPr>
              <a:t>Where Science Meets Contemporary Reproductive Loss Needs</a:t>
            </a:r>
          </a:p>
        </p:txBody>
      </p:sp>
    </p:spTree>
    <p:extLst>
      <p:ext uri="{BB962C8B-B14F-4D97-AF65-F5344CB8AC3E}">
        <p14:creationId xmlns:p14="http://schemas.microsoft.com/office/powerpoint/2010/main" val="28198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57200" y="609600"/>
            <a:ext cx="3581400" cy="4401205"/>
          </a:xfrm>
          <a:prstGeom prst="rect">
            <a:avLst/>
          </a:prstGeom>
        </p:spPr>
        <p:txBody>
          <a:bodyPr wrap="square">
            <a:spAutoFit/>
          </a:bodyPr>
          <a:lstStyle/>
          <a:p>
            <a:r>
              <a:rPr lang="en-US" sz="2000" b="1" dirty="0"/>
              <a:t>Fortunately, pregnant women generally have more contact with healthcare professionals compared </a:t>
            </a:r>
          </a:p>
          <a:p>
            <a:r>
              <a:rPr lang="en-US" sz="2000" b="1" dirty="0"/>
              <a:t>to non-pregnant women, and visits can operate as a critical point of intervention. Screening for IPV is particularly important among women seeking abortions, since they are more likely to be victims of IPV than women who continue their pregnancies. </a:t>
            </a:r>
          </a:p>
        </p:txBody>
      </p:sp>
    </p:spTree>
    <p:extLst>
      <p:ext uri="{BB962C8B-B14F-4D97-AF65-F5344CB8AC3E}">
        <p14:creationId xmlns:p14="http://schemas.microsoft.com/office/powerpoint/2010/main" val="54440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Presentation Objectives</a:t>
            </a:r>
          </a:p>
        </p:txBody>
      </p:sp>
      <p:sp>
        <p:nvSpPr>
          <p:cNvPr id="3" name="Content Placeholder 2"/>
          <p:cNvSpPr>
            <a:spLocks noGrp="1"/>
          </p:cNvSpPr>
          <p:nvPr>
            <p:ph idx="1"/>
          </p:nvPr>
        </p:nvSpPr>
        <p:spPr>
          <a:xfrm>
            <a:off x="381000" y="1752600"/>
            <a:ext cx="8534400" cy="4724399"/>
          </a:xfrm>
        </p:spPr>
        <p:txBody>
          <a:bodyPr>
            <a:normAutofit/>
          </a:bodyPr>
          <a:lstStyle/>
          <a:p>
            <a:pPr marL="0" indent="0">
              <a:buNone/>
            </a:pPr>
            <a:r>
              <a:rPr lang="en-US" sz="2400" b="1" dirty="0"/>
              <a:t>1) Examine the literature pertaining to Intimate Partner Violence (IPV) generally and during pregnancy.</a:t>
            </a:r>
          </a:p>
          <a:p>
            <a:pPr marL="0" indent="0">
              <a:buNone/>
            </a:pPr>
            <a:endParaRPr lang="en-US" sz="2400" b="1" dirty="0"/>
          </a:p>
          <a:p>
            <a:pPr marL="0" indent="0">
              <a:buNone/>
            </a:pPr>
            <a:r>
              <a:rPr lang="en-US" sz="2400" b="1" dirty="0"/>
              <a:t>2) Consider research demonstrating that IPV victims are at an increased risk for unplanned pregnancy and abortion.</a:t>
            </a:r>
          </a:p>
          <a:p>
            <a:pPr marL="0" indent="0">
              <a:buNone/>
            </a:pPr>
            <a:endParaRPr lang="en-US" sz="2400" b="1" dirty="0"/>
          </a:p>
          <a:p>
            <a:pPr marL="0" indent="0">
              <a:buNone/>
            </a:pPr>
            <a:r>
              <a:rPr lang="en-US" sz="2400" b="1" dirty="0"/>
              <a:t>3) Describe methods that clinicians employ to screen for IPV.</a:t>
            </a:r>
          </a:p>
          <a:p>
            <a:pPr marL="0" indent="0">
              <a:buNone/>
            </a:pPr>
            <a:endParaRPr lang="en-US" sz="2800" b="1" dirty="0"/>
          </a:p>
          <a:p>
            <a:pPr marL="0" indent="0">
              <a:buNone/>
            </a:pPr>
            <a:endParaRPr lang="en-US" sz="2000" b="1" dirty="0"/>
          </a:p>
          <a:p>
            <a:endParaRPr lang="en-US" sz="2000" dirty="0"/>
          </a:p>
        </p:txBody>
      </p:sp>
    </p:spTree>
    <p:extLst>
      <p:ext uri="{BB962C8B-B14F-4D97-AF65-F5344CB8AC3E}">
        <p14:creationId xmlns:p14="http://schemas.microsoft.com/office/powerpoint/2010/main" val="413587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085672"/>
            <a:ext cx="6571343" cy="1049235"/>
          </a:xfrm>
        </p:spPr>
        <p:txBody>
          <a:bodyPr/>
          <a:lstStyle/>
          <a:p>
            <a:r>
              <a:rPr lang="en-US" dirty="0">
                <a:highlight>
                  <a:srgbClr val="C4CAD6"/>
                </a:highlight>
              </a:rPr>
              <a:t>Presentation Objectives</a:t>
            </a:r>
          </a:p>
        </p:txBody>
      </p:sp>
      <p:sp>
        <p:nvSpPr>
          <p:cNvPr id="3" name="Content Placeholder 2"/>
          <p:cNvSpPr>
            <a:spLocks noGrp="1"/>
          </p:cNvSpPr>
          <p:nvPr>
            <p:ph idx="1"/>
          </p:nvPr>
        </p:nvSpPr>
        <p:spPr>
          <a:xfrm>
            <a:off x="457200" y="3886200"/>
            <a:ext cx="8305800" cy="1828800"/>
          </a:xfrm>
          <a:solidFill>
            <a:schemeClr val="bg2"/>
          </a:solidFill>
        </p:spPr>
        <p:txBody>
          <a:bodyPr>
            <a:normAutofit/>
          </a:bodyPr>
          <a:lstStyle/>
          <a:p>
            <a:pPr marL="0" indent="0">
              <a:lnSpc>
                <a:spcPct val="100000"/>
              </a:lnSpc>
              <a:buNone/>
            </a:pPr>
            <a:r>
              <a:rPr lang="en-US" sz="2800" dirty="0"/>
              <a:t>4) Underscore the dire need for screening for IPV at abortion clinics to help women make independent choices regarding pregnancy resolution, leave abusive relationships,  and save lives.</a:t>
            </a:r>
          </a:p>
          <a:p>
            <a:endParaRPr lang="en-US" dirty="0"/>
          </a:p>
        </p:txBody>
      </p:sp>
    </p:spTree>
    <p:extLst>
      <p:ext uri="{BB962C8B-B14F-4D97-AF65-F5344CB8AC3E}">
        <p14:creationId xmlns:p14="http://schemas.microsoft.com/office/powerpoint/2010/main" val="166990308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2142</TotalTime>
  <Words>4160</Words>
  <Application>Microsoft Macintosh PowerPoint</Application>
  <PresentationFormat>On-screen Show (4:3)</PresentationFormat>
  <Paragraphs>260</Paragraphs>
  <Slides>62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Arial</vt:lpstr>
      <vt:lpstr>Calibri</vt:lpstr>
      <vt:lpstr>Ethic New</vt:lpstr>
      <vt:lpstr>Gill Sans MT</vt:lpstr>
      <vt:lpstr>Open Sans</vt:lpstr>
      <vt:lpstr>Roboto</vt:lpstr>
      <vt:lpstr>Segoe UI</vt:lpstr>
      <vt:lpstr>Source Sans Pro</vt:lpstr>
      <vt:lpstr>Source Serif Pro</vt:lpstr>
      <vt:lpstr>Times New Roman</vt:lpstr>
      <vt:lpstr>Gallery</vt:lpstr>
      <vt:lpstr>PowerPoint Presentation</vt:lpstr>
      <vt:lpstr>       Interpersonal  Violence, COERCED Abortion, and an Opportunity to Intervene and Save Women’s Lives </vt:lpstr>
      <vt:lpstr>Tiffany Gillespie</vt:lpstr>
      <vt:lpstr>Valarie Luckenbihl</vt:lpstr>
      <vt:lpstr>PowerPoint Presentation</vt:lpstr>
      <vt:lpstr>PowerPoint Presentation</vt:lpstr>
      <vt:lpstr>PowerPoint Presentation</vt:lpstr>
      <vt:lpstr>Presentation Objectives</vt:lpstr>
      <vt:lpstr>Presentation Objectives</vt:lpstr>
      <vt:lpstr>Intimate Partner Violence Overview</vt:lpstr>
      <vt:lpstr>PowerPoint Presentation</vt:lpstr>
      <vt:lpstr>What Constitutes IPV  or Abuse?</vt:lpstr>
      <vt:lpstr>What Constitutes IPV or Abuse?</vt:lpstr>
      <vt:lpstr>What Constitutes IPV  or abuse?</vt:lpstr>
      <vt:lpstr>What Constitutes IPV  or Abuse?</vt:lpstr>
      <vt:lpstr>What Constitutes IPV or Abuse?</vt:lpstr>
      <vt:lpstr>What Constitutes IPV or Abuse?</vt:lpstr>
      <vt:lpstr>The Complexity of IPV </vt:lpstr>
      <vt:lpstr>Alarming Statistics</vt:lpstr>
      <vt:lpstr>     Alarming Statistics: U.S.</vt:lpstr>
      <vt:lpstr>Alarming Statistics: World</vt:lpstr>
      <vt:lpstr>Un Women  Facts and figures: Ending violence against women  https://www.unwomen.org/en/what-we-do/ending-violence-against-women/facts-and-figures </vt:lpstr>
      <vt:lpstr>PowerPoint Presentation</vt:lpstr>
      <vt:lpstr>IPV is Not a Crime in Many Nations</vt:lpstr>
      <vt:lpstr>Intimate Partner Violence  and Pregnancy</vt:lpstr>
      <vt:lpstr>Intimate Partner Violence  and Pregnancy</vt:lpstr>
      <vt:lpstr>Intimate Partner Violence  and Pregnancy</vt:lpstr>
      <vt:lpstr>Intimate Partner Violence  and Pregnancy</vt:lpstr>
      <vt:lpstr>Intimate Partner Violence  and Pregnancy</vt:lpstr>
      <vt:lpstr>Intimate Partner Violence  and Pregnancy</vt:lpstr>
      <vt:lpstr>Intimate Partner Violence  and Pregnancy</vt:lpstr>
      <vt:lpstr>Reproductive Control:  Before Pregnancy</vt:lpstr>
      <vt:lpstr>Reproductive Control:  Before Pregnancy</vt:lpstr>
      <vt:lpstr>Reproductive Control:  During Intercourse</vt:lpstr>
      <vt:lpstr>PowerPoint Presentation</vt:lpstr>
      <vt:lpstr>Intimate Partner Violence  and Pregnancy</vt:lpstr>
      <vt:lpstr>Reproductive Control:  During Pregnancy</vt:lpstr>
      <vt:lpstr>Studies on the Incidence of IPV Among Women Seeking Abortion</vt:lpstr>
      <vt:lpstr>Studies on the Incidence of IPV Among Women Seeking Abortion</vt:lpstr>
      <vt:lpstr>Studies on the Incidence of IPV Among Women Seeking Abortion</vt:lpstr>
      <vt:lpstr>Studies on the Incidence of IPV Among Women Seeking Abortion</vt:lpstr>
      <vt:lpstr>Studies on the Incidence of IPV Among Women Seeking Abortion</vt:lpstr>
      <vt:lpstr>PowerPoint Presentation</vt:lpstr>
      <vt:lpstr>The Necessity and Nature of Effective IPV Screening Protocols</vt:lpstr>
      <vt:lpstr>Screening</vt:lpstr>
      <vt:lpstr>Screening</vt:lpstr>
      <vt:lpstr>Screening</vt:lpstr>
      <vt:lpstr>American Nursing Association (ANA) and  American Medical Association (AMA)  Policy H-515.965 on Family and Intimate Partner Violence</vt:lpstr>
      <vt:lpstr>PowerPoint Presentation</vt:lpstr>
      <vt:lpstr>Validated Assessment Tools: SAFE   Ashur, M. (1993). Asking About Domestic Violence: SAFE Questions. JAMA, 269(18):2367SAFE Questions</vt:lpstr>
      <vt:lpstr>Validated Assessment Tools: Hurt Insult Threaten Scream (HITS)  </vt:lpstr>
      <vt:lpstr> American Medical Association  Screening Questions </vt:lpstr>
      <vt:lpstr>American Medical Association  Screening Questions </vt:lpstr>
      <vt:lpstr>American Medical Association  Screening Questions </vt:lpstr>
      <vt:lpstr>COERCION IS ILLEGAL</vt:lpstr>
      <vt:lpstr>Screening for Coercion to Abort</vt:lpstr>
      <vt:lpstr>Conclusion</vt:lpstr>
      <vt:lpstr>Conclusion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Coercion to Abort: Understanding a Hidden Form of Interpersonal Violence and an Opportunity to Intervene  and Save Women’s Lives</dc:title>
  <dc:creator>User</dc:creator>
  <cp:lastModifiedBy>Raquel Guzman</cp:lastModifiedBy>
  <cp:revision>151</cp:revision>
  <dcterms:created xsi:type="dcterms:W3CDTF">2013-09-07T23:36:24Z</dcterms:created>
  <dcterms:modified xsi:type="dcterms:W3CDTF">2025-11-19T01:29:43Z</dcterms:modified>
</cp:coreProperties>
</file>