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4116" r:id="rId2"/>
    <p:sldMasterId id="2147484128" r:id="rId3"/>
    <p:sldMasterId id="2147484142" r:id="rId4"/>
    <p:sldMasterId id="2147484350" r:id="rId5"/>
  </p:sldMasterIdLst>
  <p:notesMasterIdLst>
    <p:notesMasterId r:id="rId52"/>
  </p:notesMasterIdLst>
  <p:handoutMasterIdLst>
    <p:handoutMasterId r:id="rId53"/>
  </p:handoutMasterIdLst>
  <p:sldIdLst>
    <p:sldId id="633" r:id="rId6"/>
    <p:sldId id="354" r:id="rId7"/>
    <p:sldId id="344" r:id="rId8"/>
    <p:sldId id="347" r:id="rId9"/>
    <p:sldId id="266" r:id="rId10"/>
    <p:sldId id="351" r:id="rId11"/>
    <p:sldId id="355" r:id="rId12"/>
    <p:sldId id="349" r:id="rId13"/>
    <p:sldId id="265" r:id="rId14"/>
    <p:sldId id="348" r:id="rId15"/>
    <p:sldId id="382" r:id="rId16"/>
    <p:sldId id="381" r:id="rId17"/>
    <p:sldId id="371" r:id="rId18"/>
    <p:sldId id="373" r:id="rId19"/>
    <p:sldId id="372" r:id="rId20"/>
    <p:sldId id="437" r:id="rId21"/>
    <p:sldId id="329" r:id="rId22"/>
    <p:sldId id="360" r:id="rId23"/>
    <p:sldId id="330" r:id="rId24"/>
    <p:sldId id="361" r:id="rId25"/>
    <p:sldId id="359" r:id="rId26"/>
    <p:sldId id="358" r:id="rId27"/>
    <p:sldId id="345" r:id="rId28"/>
    <p:sldId id="287" r:id="rId29"/>
    <p:sldId id="369" r:id="rId30"/>
    <p:sldId id="416" r:id="rId31"/>
    <p:sldId id="438" r:id="rId32"/>
    <p:sldId id="422" r:id="rId33"/>
    <p:sldId id="423" r:id="rId34"/>
    <p:sldId id="424" r:id="rId35"/>
    <p:sldId id="413" r:id="rId36"/>
    <p:sldId id="289" r:id="rId37"/>
    <p:sldId id="412" r:id="rId38"/>
    <p:sldId id="414" r:id="rId39"/>
    <p:sldId id="436" r:id="rId40"/>
    <p:sldId id="383" r:id="rId41"/>
    <p:sldId id="377" r:id="rId42"/>
    <p:sldId id="425" r:id="rId43"/>
    <p:sldId id="418" r:id="rId44"/>
    <p:sldId id="419" r:id="rId45"/>
    <p:sldId id="421" r:id="rId46"/>
    <p:sldId id="435" r:id="rId47"/>
    <p:sldId id="420" r:id="rId48"/>
    <p:sldId id="439" r:id="rId49"/>
    <p:sldId id="440" r:id="rId50"/>
    <p:sldId id="259"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4920DE"/>
    <a:srgbClr val="170A46"/>
    <a:srgbClr val="79DCFF"/>
    <a:srgbClr val="1A1818"/>
    <a:srgbClr val="385E3E"/>
    <a:srgbClr val="060402"/>
    <a:srgbClr val="799ED9"/>
    <a:srgbClr val="391F21"/>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83810" autoAdjust="0"/>
  </p:normalViewPr>
  <p:slideViewPr>
    <p:cSldViewPr>
      <p:cViewPr varScale="1">
        <p:scale>
          <a:sx n="106" d="100"/>
          <a:sy n="106" d="100"/>
        </p:scale>
        <p:origin x="8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956"/>
    </p:cViewPr>
  </p:sorterViewPr>
  <p:notesViewPr>
    <p:cSldViewPr>
      <p:cViewPr>
        <p:scale>
          <a:sx n="100" d="100"/>
          <a:sy n="100" d="100"/>
        </p:scale>
        <p:origin x="-858" y="7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A6D8A-62F4-498E-A4E3-E082B31A193A}" type="doc">
      <dgm:prSet loTypeId="urn:microsoft.com/office/officeart/2016/7/layout/VerticalHollowActionList" loCatId="List" qsTypeId="urn:microsoft.com/office/officeart/2005/8/quickstyle/simple2" qsCatId="simple" csTypeId="urn:microsoft.com/office/officeart/2005/8/colors/colorful1" csCatId="colorful" phldr="1"/>
      <dgm:spPr/>
      <dgm:t>
        <a:bodyPr/>
        <a:lstStyle/>
        <a:p>
          <a:endParaRPr lang="en-US"/>
        </a:p>
      </dgm:t>
    </dgm:pt>
    <dgm:pt modelId="{7E8FAE7F-7AD5-49FF-B859-89D3619ABB3C}">
      <dgm:prSet/>
      <dgm:spPr/>
      <dgm:t>
        <a:bodyPr/>
        <a:lstStyle/>
        <a:p>
          <a:r>
            <a:rPr lang="en-US"/>
            <a:t>Evaluate</a:t>
          </a:r>
        </a:p>
      </dgm:t>
    </dgm:pt>
    <dgm:pt modelId="{8F8AF63E-61C3-4589-8267-F573BE690FDA}" type="parTrans" cxnId="{E5538328-9957-487A-B860-38940AF6924C}">
      <dgm:prSet/>
      <dgm:spPr/>
      <dgm:t>
        <a:bodyPr/>
        <a:lstStyle/>
        <a:p>
          <a:endParaRPr lang="en-US"/>
        </a:p>
      </dgm:t>
    </dgm:pt>
    <dgm:pt modelId="{3A5FD0E5-A965-47D8-B65E-05DF1759A219}" type="sibTrans" cxnId="{E5538328-9957-487A-B860-38940AF6924C}">
      <dgm:prSet/>
      <dgm:spPr/>
      <dgm:t>
        <a:bodyPr/>
        <a:lstStyle/>
        <a:p>
          <a:endParaRPr lang="en-US"/>
        </a:p>
      </dgm:t>
    </dgm:pt>
    <dgm:pt modelId="{0D582BD2-C885-4298-B5ED-52450ECCD80D}">
      <dgm:prSet custT="1"/>
      <dgm:spPr/>
      <dgm:t>
        <a:bodyPr/>
        <a:lstStyle/>
        <a:p>
          <a:r>
            <a:rPr lang="en-US" sz="1600" dirty="0"/>
            <a:t>Evaluate the patient to determine competency to make the decision.</a:t>
          </a:r>
        </a:p>
      </dgm:t>
    </dgm:pt>
    <dgm:pt modelId="{BB8DFDAA-D7BE-4C28-98CE-6FC238F4A986}" type="parTrans" cxnId="{A2FE5C69-B33B-4113-8158-6028652CE103}">
      <dgm:prSet/>
      <dgm:spPr/>
      <dgm:t>
        <a:bodyPr/>
        <a:lstStyle/>
        <a:p>
          <a:endParaRPr lang="en-US"/>
        </a:p>
      </dgm:t>
    </dgm:pt>
    <dgm:pt modelId="{159222EC-B9AD-4446-A47E-BBF6B2E80098}" type="sibTrans" cxnId="{A2FE5C69-B33B-4113-8158-6028652CE103}">
      <dgm:prSet/>
      <dgm:spPr/>
      <dgm:t>
        <a:bodyPr/>
        <a:lstStyle/>
        <a:p>
          <a:endParaRPr lang="en-US"/>
        </a:p>
      </dgm:t>
    </dgm:pt>
    <dgm:pt modelId="{9D4C25F6-3129-454D-967D-EDDA08C9B3C1}">
      <dgm:prSet/>
      <dgm:spPr/>
      <dgm:t>
        <a:bodyPr/>
        <a:lstStyle/>
        <a:p>
          <a:r>
            <a:rPr lang="en-US"/>
            <a:t>Provide</a:t>
          </a:r>
        </a:p>
      </dgm:t>
    </dgm:pt>
    <dgm:pt modelId="{B0D5ADAD-DE1A-4746-B043-95E2DCE31AE9}" type="parTrans" cxnId="{632D1E69-A09E-4EB7-8090-19654837EE46}">
      <dgm:prSet/>
      <dgm:spPr/>
      <dgm:t>
        <a:bodyPr/>
        <a:lstStyle/>
        <a:p>
          <a:endParaRPr lang="en-US"/>
        </a:p>
      </dgm:t>
    </dgm:pt>
    <dgm:pt modelId="{69663FC6-2C09-42D0-A5D6-C8A7F4344A14}" type="sibTrans" cxnId="{632D1E69-A09E-4EB7-8090-19654837EE46}">
      <dgm:prSet/>
      <dgm:spPr/>
      <dgm:t>
        <a:bodyPr/>
        <a:lstStyle/>
        <a:p>
          <a:endParaRPr lang="en-US"/>
        </a:p>
      </dgm:t>
    </dgm:pt>
    <dgm:pt modelId="{EC91E1F9-F47E-4173-A6D8-E03E94FA8860}">
      <dgm:prSet custT="1"/>
      <dgm:spPr/>
      <dgm:t>
        <a:bodyPr/>
        <a:lstStyle/>
        <a:p>
          <a:r>
            <a:rPr lang="en-US" sz="1600" dirty="0"/>
            <a:t>Provide accurate &amp; sufficient information, including the physical &amp; psychological health risks of abortion and alternatives.</a:t>
          </a:r>
        </a:p>
      </dgm:t>
    </dgm:pt>
    <dgm:pt modelId="{AEEFD523-02B5-4147-B14A-93A927FFDE4F}" type="parTrans" cxnId="{B7D96A8E-D78F-4B54-9774-22ECD82A2EB3}">
      <dgm:prSet/>
      <dgm:spPr/>
      <dgm:t>
        <a:bodyPr/>
        <a:lstStyle/>
        <a:p>
          <a:endParaRPr lang="en-US"/>
        </a:p>
      </dgm:t>
    </dgm:pt>
    <dgm:pt modelId="{DACD260A-AC83-4FB2-860B-125C64CC6D8C}" type="sibTrans" cxnId="{B7D96A8E-D78F-4B54-9774-22ECD82A2EB3}">
      <dgm:prSet/>
      <dgm:spPr/>
      <dgm:t>
        <a:bodyPr/>
        <a:lstStyle/>
        <a:p>
          <a:endParaRPr lang="en-US"/>
        </a:p>
      </dgm:t>
    </dgm:pt>
    <dgm:pt modelId="{5D193BA5-FAD8-4736-B5F2-D42B662ADFFA}">
      <dgm:prSet/>
      <dgm:spPr/>
      <dgm:t>
        <a:bodyPr/>
        <a:lstStyle/>
        <a:p>
          <a:r>
            <a:rPr lang="en-US"/>
            <a:t>Educate</a:t>
          </a:r>
        </a:p>
      </dgm:t>
    </dgm:pt>
    <dgm:pt modelId="{80DB0B56-4061-41DC-8E05-295F2AA62215}" type="parTrans" cxnId="{2D931AE7-E4DA-4CEE-86E3-8F2D42BD002B}">
      <dgm:prSet/>
      <dgm:spPr/>
      <dgm:t>
        <a:bodyPr/>
        <a:lstStyle/>
        <a:p>
          <a:endParaRPr lang="en-US"/>
        </a:p>
      </dgm:t>
    </dgm:pt>
    <dgm:pt modelId="{97A790A5-2E2D-41B3-8980-4E58CA7FE058}" type="sibTrans" cxnId="{2D931AE7-E4DA-4CEE-86E3-8F2D42BD002B}">
      <dgm:prSet/>
      <dgm:spPr/>
      <dgm:t>
        <a:bodyPr/>
        <a:lstStyle/>
        <a:p>
          <a:endParaRPr lang="en-US"/>
        </a:p>
      </dgm:t>
    </dgm:pt>
    <dgm:pt modelId="{8380758E-F55E-40F6-8327-47D32F61711D}">
      <dgm:prSet custT="1"/>
      <dgm:spPr/>
      <dgm:t>
        <a:bodyPr/>
        <a:lstStyle/>
        <a:p>
          <a:r>
            <a:rPr lang="en-US" sz="1600" dirty="0"/>
            <a:t>Educate the patient about the procedure with information presented in understandable terms</a:t>
          </a:r>
          <a:r>
            <a:rPr lang="en-US" sz="1300" dirty="0"/>
            <a:t>. </a:t>
          </a:r>
        </a:p>
      </dgm:t>
    </dgm:pt>
    <dgm:pt modelId="{D500D0F9-8CD8-4A05-BA97-9B7A379CD24F}" type="parTrans" cxnId="{D3AE06C0-95D8-4361-A00B-02ACA0950EA7}">
      <dgm:prSet/>
      <dgm:spPr/>
      <dgm:t>
        <a:bodyPr/>
        <a:lstStyle/>
        <a:p>
          <a:endParaRPr lang="en-US"/>
        </a:p>
      </dgm:t>
    </dgm:pt>
    <dgm:pt modelId="{65F50CA2-8C9E-414A-AD7A-C23FC8C74DDE}" type="sibTrans" cxnId="{D3AE06C0-95D8-4361-A00B-02ACA0950EA7}">
      <dgm:prSet/>
      <dgm:spPr/>
      <dgm:t>
        <a:bodyPr/>
        <a:lstStyle/>
        <a:p>
          <a:endParaRPr lang="en-US"/>
        </a:p>
      </dgm:t>
    </dgm:pt>
    <dgm:pt modelId="{3C7F95D5-B24C-4A25-8105-F7D64D5C69AA}">
      <dgm:prSet/>
      <dgm:spPr/>
      <dgm:t>
        <a:bodyPr/>
        <a:lstStyle/>
        <a:p>
          <a:r>
            <a:rPr lang="en-US" dirty="0"/>
            <a:t>Make</a:t>
          </a:r>
        </a:p>
        <a:p>
          <a:r>
            <a:rPr lang="en-US" dirty="0"/>
            <a:t>Sure</a:t>
          </a:r>
        </a:p>
      </dgm:t>
    </dgm:pt>
    <dgm:pt modelId="{3FE8F68A-4B06-4422-A0CB-77E78A5FA342}" type="parTrans" cxnId="{F96F8A66-2B1F-4397-814A-3D81919F27CC}">
      <dgm:prSet/>
      <dgm:spPr/>
      <dgm:t>
        <a:bodyPr/>
        <a:lstStyle/>
        <a:p>
          <a:endParaRPr lang="en-US"/>
        </a:p>
      </dgm:t>
    </dgm:pt>
    <dgm:pt modelId="{BC380398-CD76-4FE4-A452-DB6F3FB654E8}" type="sibTrans" cxnId="{F96F8A66-2B1F-4397-814A-3D81919F27CC}">
      <dgm:prSet/>
      <dgm:spPr/>
      <dgm:t>
        <a:bodyPr/>
        <a:lstStyle/>
        <a:p>
          <a:endParaRPr lang="en-US"/>
        </a:p>
      </dgm:t>
    </dgm:pt>
    <dgm:pt modelId="{E88E034D-DFDF-4A4C-BF91-370F2CC984FE}">
      <dgm:prSet custT="1"/>
      <dgm:spPr/>
      <dgm:t>
        <a:bodyPr/>
        <a:lstStyle/>
        <a:p>
          <a:r>
            <a:rPr lang="en-US" sz="1600" dirty="0"/>
            <a:t>Make sure the decision is voluntary and free from coercion/pressure.</a:t>
          </a:r>
        </a:p>
      </dgm:t>
    </dgm:pt>
    <dgm:pt modelId="{C1B95071-1E01-40BD-A2BB-23212EA84B55}" type="parTrans" cxnId="{5A595F02-3D94-47C8-9868-50848CCE7724}">
      <dgm:prSet/>
      <dgm:spPr/>
      <dgm:t>
        <a:bodyPr/>
        <a:lstStyle/>
        <a:p>
          <a:endParaRPr lang="en-US"/>
        </a:p>
      </dgm:t>
    </dgm:pt>
    <dgm:pt modelId="{BE29F649-68B4-4B01-BC53-EA847D14E1BA}" type="sibTrans" cxnId="{5A595F02-3D94-47C8-9868-50848CCE7724}">
      <dgm:prSet/>
      <dgm:spPr/>
      <dgm:t>
        <a:bodyPr/>
        <a:lstStyle/>
        <a:p>
          <a:endParaRPr lang="en-US"/>
        </a:p>
      </dgm:t>
    </dgm:pt>
    <dgm:pt modelId="{F418C475-534F-4795-9342-8D9A6D9BAED0}" type="pres">
      <dgm:prSet presAssocID="{775A6D8A-62F4-498E-A4E3-E082B31A193A}" presName="Name0" presStyleCnt="0">
        <dgm:presLayoutVars>
          <dgm:dir/>
          <dgm:animLvl val="lvl"/>
          <dgm:resizeHandles val="exact"/>
        </dgm:presLayoutVars>
      </dgm:prSet>
      <dgm:spPr/>
    </dgm:pt>
    <dgm:pt modelId="{4C7837E8-9B2F-44B1-B50D-7E097A60FBB0}" type="pres">
      <dgm:prSet presAssocID="{7E8FAE7F-7AD5-49FF-B859-89D3619ABB3C}" presName="linNode" presStyleCnt="0"/>
      <dgm:spPr/>
    </dgm:pt>
    <dgm:pt modelId="{192AD1DD-8162-4270-B7CB-4639B9FEBAA7}" type="pres">
      <dgm:prSet presAssocID="{7E8FAE7F-7AD5-49FF-B859-89D3619ABB3C}" presName="parentText" presStyleLbl="solidFgAcc1" presStyleIdx="0" presStyleCnt="4">
        <dgm:presLayoutVars>
          <dgm:chMax val="1"/>
          <dgm:bulletEnabled/>
        </dgm:presLayoutVars>
      </dgm:prSet>
      <dgm:spPr/>
    </dgm:pt>
    <dgm:pt modelId="{46C94264-4586-4F7E-8263-98E4225ACF19}" type="pres">
      <dgm:prSet presAssocID="{7E8FAE7F-7AD5-49FF-B859-89D3619ABB3C}" presName="descendantText" presStyleLbl="alignNode1" presStyleIdx="0" presStyleCnt="4">
        <dgm:presLayoutVars>
          <dgm:bulletEnabled/>
        </dgm:presLayoutVars>
      </dgm:prSet>
      <dgm:spPr/>
    </dgm:pt>
    <dgm:pt modelId="{8F8E4445-3AB9-495C-AA04-2A94C92722CB}" type="pres">
      <dgm:prSet presAssocID="{3A5FD0E5-A965-47D8-B65E-05DF1759A219}" presName="sp" presStyleCnt="0"/>
      <dgm:spPr/>
    </dgm:pt>
    <dgm:pt modelId="{0DC9B86D-5D1E-45A8-B8F5-91F5AA6B7250}" type="pres">
      <dgm:prSet presAssocID="{9D4C25F6-3129-454D-967D-EDDA08C9B3C1}" presName="linNode" presStyleCnt="0"/>
      <dgm:spPr/>
    </dgm:pt>
    <dgm:pt modelId="{E4B9F2A6-51B2-401C-B34B-74A89927132E}" type="pres">
      <dgm:prSet presAssocID="{9D4C25F6-3129-454D-967D-EDDA08C9B3C1}" presName="parentText" presStyleLbl="solidFgAcc1" presStyleIdx="1" presStyleCnt="4">
        <dgm:presLayoutVars>
          <dgm:chMax val="1"/>
          <dgm:bulletEnabled/>
        </dgm:presLayoutVars>
      </dgm:prSet>
      <dgm:spPr/>
    </dgm:pt>
    <dgm:pt modelId="{F9C7BFFE-32C9-471B-B861-20AD5D3C3EA2}" type="pres">
      <dgm:prSet presAssocID="{9D4C25F6-3129-454D-967D-EDDA08C9B3C1}" presName="descendantText" presStyleLbl="alignNode1" presStyleIdx="1" presStyleCnt="4">
        <dgm:presLayoutVars>
          <dgm:bulletEnabled/>
        </dgm:presLayoutVars>
      </dgm:prSet>
      <dgm:spPr/>
    </dgm:pt>
    <dgm:pt modelId="{B47EF037-F3F4-4F0D-860F-833500907CDD}" type="pres">
      <dgm:prSet presAssocID="{69663FC6-2C09-42D0-A5D6-C8A7F4344A14}" presName="sp" presStyleCnt="0"/>
      <dgm:spPr/>
    </dgm:pt>
    <dgm:pt modelId="{018DCF57-76A6-4A78-ABF0-10CB8B2B2CE1}" type="pres">
      <dgm:prSet presAssocID="{5D193BA5-FAD8-4736-B5F2-D42B662ADFFA}" presName="linNode" presStyleCnt="0"/>
      <dgm:spPr/>
    </dgm:pt>
    <dgm:pt modelId="{4810C748-ECEB-4CBC-9DCD-6AC3EC89676E}" type="pres">
      <dgm:prSet presAssocID="{5D193BA5-FAD8-4736-B5F2-D42B662ADFFA}" presName="parentText" presStyleLbl="solidFgAcc1" presStyleIdx="2" presStyleCnt="4">
        <dgm:presLayoutVars>
          <dgm:chMax val="1"/>
          <dgm:bulletEnabled/>
        </dgm:presLayoutVars>
      </dgm:prSet>
      <dgm:spPr/>
    </dgm:pt>
    <dgm:pt modelId="{E89CCC79-D814-4DE4-9C2F-318965062156}" type="pres">
      <dgm:prSet presAssocID="{5D193BA5-FAD8-4736-B5F2-D42B662ADFFA}" presName="descendantText" presStyleLbl="alignNode1" presStyleIdx="2" presStyleCnt="4">
        <dgm:presLayoutVars>
          <dgm:bulletEnabled/>
        </dgm:presLayoutVars>
      </dgm:prSet>
      <dgm:spPr/>
    </dgm:pt>
    <dgm:pt modelId="{2AFCF567-84DA-4D76-9CD9-60CC0BCFC937}" type="pres">
      <dgm:prSet presAssocID="{97A790A5-2E2D-41B3-8980-4E58CA7FE058}" presName="sp" presStyleCnt="0"/>
      <dgm:spPr/>
    </dgm:pt>
    <dgm:pt modelId="{C162F5B1-BDCC-424F-9531-316530B8E682}" type="pres">
      <dgm:prSet presAssocID="{3C7F95D5-B24C-4A25-8105-F7D64D5C69AA}" presName="linNode" presStyleCnt="0"/>
      <dgm:spPr/>
    </dgm:pt>
    <dgm:pt modelId="{EB3766F3-7874-4BCD-9A27-C274DF4E1100}" type="pres">
      <dgm:prSet presAssocID="{3C7F95D5-B24C-4A25-8105-F7D64D5C69AA}" presName="parentText" presStyleLbl="solidFgAcc1" presStyleIdx="3" presStyleCnt="4">
        <dgm:presLayoutVars>
          <dgm:chMax val="1"/>
          <dgm:bulletEnabled/>
        </dgm:presLayoutVars>
      </dgm:prSet>
      <dgm:spPr/>
    </dgm:pt>
    <dgm:pt modelId="{2A44E291-23D5-4229-AE66-FEFC7CEC57AC}" type="pres">
      <dgm:prSet presAssocID="{3C7F95D5-B24C-4A25-8105-F7D64D5C69AA}" presName="descendantText" presStyleLbl="alignNode1" presStyleIdx="3" presStyleCnt="4">
        <dgm:presLayoutVars>
          <dgm:bulletEnabled/>
        </dgm:presLayoutVars>
      </dgm:prSet>
      <dgm:spPr/>
    </dgm:pt>
  </dgm:ptLst>
  <dgm:cxnLst>
    <dgm:cxn modelId="{5A595F02-3D94-47C8-9868-50848CCE7724}" srcId="{3C7F95D5-B24C-4A25-8105-F7D64D5C69AA}" destId="{E88E034D-DFDF-4A4C-BF91-370F2CC984FE}" srcOrd="0" destOrd="0" parTransId="{C1B95071-1E01-40BD-A2BB-23212EA84B55}" sibTransId="{BE29F649-68B4-4B01-BC53-EA847D14E1BA}"/>
    <dgm:cxn modelId="{7F06950E-D9D9-4D5E-B7E1-51B60A1FF368}" type="presOf" srcId="{3C7F95D5-B24C-4A25-8105-F7D64D5C69AA}" destId="{EB3766F3-7874-4BCD-9A27-C274DF4E1100}" srcOrd="0" destOrd="0" presId="urn:microsoft.com/office/officeart/2016/7/layout/VerticalHollowActionList"/>
    <dgm:cxn modelId="{E5538328-9957-487A-B860-38940AF6924C}" srcId="{775A6D8A-62F4-498E-A4E3-E082B31A193A}" destId="{7E8FAE7F-7AD5-49FF-B859-89D3619ABB3C}" srcOrd="0" destOrd="0" parTransId="{8F8AF63E-61C3-4589-8267-F573BE690FDA}" sibTransId="{3A5FD0E5-A965-47D8-B65E-05DF1759A219}"/>
    <dgm:cxn modelId="{F4A2F93E-9D32-4227-9E7F-A8FB13212A96}" type="presOf" srcId="{E88E034D-DFDF-4A4C-BF91-370F2CC984FE}" destId="{2A44E291-23D5-4229-AE66-FEFC7CEC57AC}" srcOrd="0" destOrd="0" presId="urn:microsoft.com/office/officeart/2016/7/layout/VerticalHollowActionList"/>
    <dgm:cxn modelId="{DBE70342-45E4-492E-82A1-D41F8A7CF6E3}" type="presOf" srcId="{EC91E1F9-F47E-4173-A6D8-E03E94FA8860}" destId="{F9C7BFFE-32C9-471B-B861-20AD5D3C3EA2}" srcOrd="0" destOrd="0" presId="urn:microsoft.com/office/officeart/2016/7/layout/VerticalHollowActionList"/>
    <dgm:cxn modelId="{F96F8A66-2B1F-4397-814A-3D81919F27CC}" srcId="{775A6D8A-62F4-498E-A4E3-E082B31A193A}" destId="{3C7F95D5-B24C-4A25-8105-F7D64D5C69AA}" srcOrd="3" destOrd="0" parTransId="{3FE8F68A-4B06-4422-A0CB-77E78A5FA342}" sibTransId="{BC380398-CD76-4FE4-A452-DB6F3FB654E8}"/>
    <dgm:cxn modelId="{632D1E69-A09E-4EB7-8090-19654837EE46}" srcId="{775A6D8A-62F4-498E-A4E3-E082B31A193A}" destId="{9D4C25F6-3129-454D-967D-EDDA08C9B3C1}" srcOrd="1" destOrd="0" parTransId="{B0D5ADAD-DE1A-4746-B043-95E2DCE31AE9}" sibTransId="{69663FC6-2C09-42D0-A5D6-C8A7F4344A14}"/>
    <dgm:cxn modelId="{A2FE5C69-B33B-4113-8158-6028652CE103}" srcId="{7E8FAE7F-7AD5-49FF-B859-89D3619ABB3C}" destId="{0D582BD2-C885-4298-B5ED-52450ECCD80D}" srcOrd="0" destOrd="0" parTransId="{BB8DFDAA-D7BE-4C28-98CE-6FC238F4A986}" sibTransId="{159222EC-B9AD-4446-A47E-BBF6B2E80098}"/>
    <dgm:cxn modelId="{F138DD7C-FE34-429B-B15E-F9BA2BE3F795}" type="presOf" srcId="{9D4C25F6-3129-454D-967D-EDDA08C9B3C1}" destId="{E4B9F2A6-51B2-401C-B34B-74A89927132E}" srcOrd="0" destOrd="0" presId="urn:microsoft.com/office/officeart/2016/7/layout/VerticalHollowActionList"/>
    <dgm:cxn modelId="{6B6E1481-648C-409F-920C-87123D52735E}" type="presOf" srcId="{0D582BD2-C885-4298-B5ED-52450ECCD80D}" destId="{46C94264-4586-4F7E-8263-98E4225ACF19}" srcOrd="0" destOrd="0" presId="urn:microsoft.com/office/officeart/2016/7/layout/VerticalHollowActionList"/>
    <dgm:cxn modelId="{B7D96A8E-D78F-4B54-9774-22ECD82A2EB3}" srcId="{9D4C25F6-3129-454D-967D-EDDA08C9B3C1}" destId="{EC91E1F9-F47E-4173-A6D8-E03E94FA8860}" srcOrd="0" destOrd="0" parTransId="{AEEFD523-02B5-4147-B14A-93A927FFDE4F}" sibTransId="{DACD260A-AC83-4FB2-860B-125C64CC6D8C}"/>
    <dgm:cxn modelId="{EB72FB99-2AD6-4407-A6B7-A054D4C851C1}" type="presOf" srcId="{7E8FAE7F-7AD5-49FF-B859-89D3619ABB3C}" destId="{192AD1DD-8162-4270-B7CB-4639B9FEBAA7}" srcOrd="0" destOrd="0" presId="urn:microsoft.com/office/officeart/2016/7/layout/VerticalHollowActionList"/>
    <dgm:cxn modelId="{D3AE06C0-95D8-4361-A00B-02ACA0950EA7}" srcId="{5D193BA5-FAD8-4736-B5F2-D42B662ADFFA}" destId="{8380758E-F55E-40F6-8327-47D32F61711D}" srcOrd="0" destOrd="0" parTransId="{D500D0F9-8CD8-4A05-BA97-9B7A379CD24F}" sibTransId="{65F50CA2-8C9E-414A-AD7A-C23FC8C74DDE}"/>
    <dgm:cxn modelId="{2D931AE7-E4DA-4CEE-86E3-8F2D42BD002B}" srcId="{775A6D8A-62F4-498E-A4E3-E082B31A193A}" destId="{5D193BA5-FAD8-4736-B5F2-D42B662ADFFA}" srcOrd="2" destOrd="0" parTransId="{80DB0B56-4061-41DC-8E05-295F2AA62215}" sibTransId="{97A790A5-2E2D-41B3-8980-4E58CA7FE058}"/>
    <dgm:cxn modelId="{72962CEB-258A-4EB1-A4C9-2B0ADA3333D9}" type="presOf" srcId="{775A6D8A-62F4-498E-A4E3-E082B31A193A}" destId="{F418C475-534F-4795-9342-8D9A6D9BAED0}" srcOrd="0" destOrd="0" presId="urn:microsoft.com/office/officeart/2016/7/layout/VerticalHollowActionList"/>
    <dgm:cxn modelId="{264031F2-1BB4-47E5-A54E-55D8638F0F62}" type="presOf" srcId="{5D193BA5-FAD8-4736-B5F2-D42B662ADFFA}" destId="{4810C748-ECEB-4CBC-9DCD-6AC3EC89676E}" srcOrd="0" destOrd="0" presId="urn:microsoft.com/office/officeart/2016/7/layout/VerticalHollowActionList"/>
    <dgm:cxn modelId="{5E0FF8FA-B92C-431C-AB29-FDEBB2FBD141}" type="presOf" srcId="{8380758E-F55E-40F6-8327-47D32F61711D}" destId="{E89CCC79-D814-4DE4-9C2F-318965062156}" srcOrd="0" destOrd="0" presId="urn:microsoft.com/office/officeart/2016/7/layout/VerticalHollowActionList"/>
    <dgm:cxn modelId="{5251A215-6F66-44C2-AABC-E7A61A74F214}" type="presParOf" srcId="{F418C475-534F-4795-9342-8D9A6D9BAED0}" destId="{4C7837E8-9B2F-44B1-B50D-7E097A60FBB0}" srcOrd="0" destOrd="0" presId="urn:microsoft.com/office/officeart/2016/7/layout/VerticalHollowActionList"/>
    <dgm:cxn modelId="{E5E2A24E-51FC-49E0-8A8A-0A77F1A1DE40}" type="presParOf" srcId="{4C7837E8-9B2F-44B1-B50D-7E097A60FBB0}" destId="{192AD1DD-8162-4270-B7CB-4639B9FEBAA7}" srcOrd="0" destOrd="0" presId="urn:microsoft.com/office/officeart/2016/7/layout/VerticalHollowActionList"/>
    <dgm:cxn modelId="{89A97BBE-B15F-4BEE-B160-DDA817ED3442}" type="presParOf" srcId="{4C7837E8-9B2F-44B1-B50D-7E097A60FBB0}" destId="{46C94264-4586-4F7E-8263-98E4225ACF19}" srcOrd="1" destOrd="0" presId="urn:microsoft.com/office/officeart/2016/7/layout/VerticalHollowActionList"/>
    <dgm:cxn modelId="{532B2DD4-2CAA-4697-8735-DF80DC95ACF0}" type="presParOf" srcId="{F418C475-534F-4795-9342-8D9A6D9BAED0}" destId="{8F8E4445-3AB9-495C-AA04-2A94C92722CB}" srcOrd="1" destOrd="0" presId="urn:microsoft.com/office/officeart/2016/7/layout/VerticalHollowActionList"/>
    <dgm:cxn modelId="{EFDA8539-6197-43DC-B799-01F537FFA4A7}" type="presParOf" srcId="{F418C475-534F-4795-9342-8D9A6D9BAED0}" destId="{0DC9B86D-5D1E-45A8-B8F5-91F5AA6B7250}" srcOrd="2" destOrd="0" presId="urn:microsoft.com/office/officeart/2016/7/layout/VerticalHollowActionList"/>
    <dgm:cxn modelId="{D988EB79-8B2B-4A90-A0B9-D1F1CCFC6459}" type="presParOf" srcId="{0DC9B86D-5D1E-45A8-B8F5-91F5AA6B7250}" destId="{E4B9F2A6-51B2-401C-B34B-74A89927132E}" srcOrd="0" destOrd="0" presId="urn:microsoft.com/office/officeart/2016/7/layout/VerticalHollowActionList"/>
    <dgm:cxn modelId="{2B75124D-37AE-4E93-8205-401491ABE99D}" type="presParOf" srcId="{0DC9B86D-5D1E-45A8-B8F5-91F5AA6B7250}" destId="{F9C7BFFE-32C9-471B-B861-20AD5D3C3EA2}" srcOrd="1" destOrd="0" presId="urn:microsoft.com/office/officeart/2016/7/layout/VerticalHollowActionList"/>
    <dgm:cxn modelId="{A3046DEB-8BC3-494E-A844-F67F425ED6AC}" type="presParOf" srcId="{F418C475-534F-4795-9342-8D9A6D9BAED0}" destId="{B47EF037-F3F4-4F0D-860F-833500907CDD}" srcOrd="3" destOrd="0" presId="urn:microsoft.com/office/officeart/2016/7/layout/VerticalHollowActionList"/>
    <dgm:cxn modelId="{3619D7CD-5FA4-45BA-8291-9FC169111E86}" type="presParOf" srcId="{F418C475-534F-4795-9342-8D9A6D9BAED0}" destId="{018DCF57-76A6-4A78-ABF0-10CB8B2B2CE1}" srcOrd="4" destOrd="0" presId="urn:microsoft.com/office/officeart/2016/7/layout/VerticalHollowActionList"/>
    <dgm:cxn modelId="{C3094083-1A3C-407A-BBF5-0DD479D639DD}" type="presParOf" srcId="{018DCF57-76A6-4A78-ABF0-10CB8B2B2CE1}" destId="{4810C748-ECEB-4CBC-9DCD-6AC3EC89676E}" srcOrd="0" destOrd="0" presId="urn:microsoft.com/office/officeart/2016/7/layout/VerticalHollowActionList"/>
    <dgm:cxn modelId="{2BA87604-75FA-4028-B581-FF12677277E4}" type="presParOf" srcId="{018DCF57-76A6-4A78-ABF0-10CB8B2B2CE1}" destId="{E89CCC79-D814-4DE4-9C2F-318965062156}" srcOrd="1" destOrd="0" presId="urn:microsoft.com/office/officeart/2016/7/layout/VerticalHollowActionList"/>
    <dgm:cxn modelId="{847644A5-582F-4FD6-BB02-3CDC3C780043}" type="presParOf" srcId="{F418C475-534F-4795-9342-8D9A6D9BAED0}" destId="{2AFCF567-84DA-4D76-9CD9-60CC0BCFC937}" srcOrd="5" destOrd="0" presId="urn:microsoft.com/office/officeart/2016/7/layout/VerticalHollowActionList"/>
    <dgm:cxn modelId="{A3F67907-C233-4778-BB00-CDB3C7014056}" type="presParOf" srcId="{F418C475-534F-4795-9342-8D9A6D9BAED0}" destId="{C162F5B1-BDCC-424F-9531-316530B8E682}" srcOrd="6" destOrd="0" presId="urn:microsoft.com/office/officeart/2016/7/layout/VerticalHollowActionList"/>
    <dgm:cxn modelId="{A685DCE0-6B0D-418A-9335-4A7710BC369C}" type="presParOf" srcId="{C162F5B1-BDCC-424F-9531-316530B8E682}" destId="{EB3766F3-7874-4BCD-9A27-C274DF4E1100}" srcOrd="0" destOrd="0" presId="urn:microsoft.com/office/officeart/2016/7/layout/VerticalHollowActionList"/>
    <dgm:cxn modelId="{9448548F-CC5F-4E0D-96AC-D6A301E71B71}" type="presParOf" srcId="{C162F5B1-BDCC-424F-9531-316530B8E682}" destId="{2A44E291-23D5-4229-AE66-FEFC7CEC57AC}"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01099-71CD-4353-BC17-01AF207CCA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F86B37F-87DE-4984-95BD-9D2A51E9936A}">
      <dgm:prSet/>
      <dgm:spPr/>
      <dgm:t>
        <a:bodyPr/>
        <a:lstStyle/>
        <a:p>
          <a:r>
            <a:rPr lang="en-US" dirty="0"/>
            <a:t>In a paper published in 2006 in the </a:t>
          </a:r>
          <a:r>
            <a:rPr lang="en-US" i="1" dirty="0"/>
            <a:t>Journal of Medical Ethics,</a:t>
          </a:r>
          <a:r>
            <a:rPr lang="en-US" dirty="0"/>
            <a:t> 95% of women wanted to be informed of all possible complications.</a:t>
          </a:r>
        </a:p>
      </dgm:t>
    </dgm:pt>
    <dgm:pt modelId="{79758476-C635-46D3-8FB6-2636516D6031}" type="parTrans" cxnId="{3F779500-4684-4F1E-A471-7CED928522AD}">
      <dgm:prSet/>
      <dgm:spPr/>
      <dgm:t>
        <a:bodyPr/>
        <a:lstStyle/>
        <a:p>
          <a:endParaRPr lang="en-US"/>
        </a:p>
      </dgm:t>
    </dgm:pt>
    <dgm:pt modelId="{A259E397-F6D0-4E34-B8F3-727D6B7514D3}" type="sibTrans" cxnId="{3F779500-4684-4F1E-A471-7CED928522AD}">
      <dgm:prSet/>
      <dgm:spPr/>
      <dgm:t>
        <a:bodyPr/>
        <a:lstStyle/>
        <a:p>
          <a:endParaRPr lang="en-US"/>
        </a:p>
      </dgm:t>
    </dgm:pt>
    <dgm:pt modelId="{B25E002C-EDD6-469F-B3F1-63524310C77D}">
      <dgm:prSet/>
      <dgm:spPr/>
      <dgm:t>
        <a:bodyPr/>
        <a:lstStyle/>
        <a:p>
          <a:r>
            <a:rPr lang="en-US" dirty="0"/>
            <a:t> 69% wanted to be informed of all possible alternatives.</a:t>
          </a:r>
        </a:p>
      </dgm:t>
    </dgm:pt>
    <dgm:pt modelId="{861B12DE-2042-42F9-8CDF-EAF92B8A23E0}" type="parTrans" cxnId="{90559EF6-2951-4516-912E-82970DC1B000}">
      <dgm:prSet/>
      <dgm:spPr/>
      <dgm:t>
        <a:bodyPr/>
        <a:lstStyle/>
        <a:p>
          <a:endParaRPr lang="en-US"/>
        </a:p>
      </dgm:t>
    </dgm:pt>
    <dgm:pt modelId="{4D801751-14DF-4CD8-AC06-97EB153DAD7C}" type="sibTrans" cxnId="{90559EF6-2951-4516-912E-82970DC1B000}">
      <dgm:prSet/>
      <dgm:spPr/>
      <dgm:t>
        <a:bodyPr/>
        <a:lstStyle/>
        <a:p>
          <a:endParaRPr lang="en-US"/>
        </a:p>
      </dgm:t>
    </dgm:pt>
    <dgm:pt modelId="{0DC4DFDF-67F5-498D-9180-EDA017BDEEC2}" type="pres">
      <dgm:prSet presAssocID="{74601099-71CD-4353-BC17-01AF207CCA50}" presName="hierChild1" presStyleCnt="0">
        <dgm:presLayoutVars>
          <dgm:chPref val="1"/>
          <dgm:dir/>
          <dgm:animOne val="branch"/>
          <dgm:animLvl val="lvl"/>
          <dgm:resizeHandles/>
        </dgm:presLayoutVars>
      </dgm:prSet>
      <dgm:spPr/>
    </dgm:pt>
    <dgm:pt modelId="{B56A055F-DBA7-4147-8307-AC71039AFBE0}" type="pres">
      <dgm:prSet presAssocID="{1F86B37F-87DE-4984-95BD-9D2A51E9936A}" presName="hierRoot1" presStyleCnt="0"/>
      <dgm:spPr/>
    </dgm:pt>
    <dgm:pt modelId="{0939C3D5-BC91-4D7E-B448-D88A31963D94}" type="pres">
      <dgm:prSet presAssocID="{1F86B37F-87DE-4984-95BD-9D2A51E9936A}" presName="composite" presStyleCnt="0"/>
      <dgm:spPr/>
    </dgm:pt>
    <dgm:pt modelId="{46282E4D-4585-44A9-ABBA-8F96519CFEBF}" type="pres">
      <dgm:prSet presAssocID="{1F86B37F-87DE-4984-95BD-9D2A51E9936A}" presName="background" presStyleLbl="node0" presStyleIdx="0" presStyleCnt="2"/>
      <dgm:spPr/>
    </dgm:pt>
    <dgm:pt modelId="{8030B8CC-47CF-42F5-85F2-6846041FDCE2}" type="pres">
      <dgm:prSet presAssocID="{1F86B37F-87DE-4984-95BD-9D2A51E9936A}" presName="text" presStyleLbl="fgAcc0" presStyleIdx="0" presStyleCnt="2">
        <dgm:presLayoutVars>
          <dgm:chPref val="3"/>
        </dgm:presLayoutVars>
      </dgm:prSet>
      <dgm:spPr/>
    </dgm:pt>
    <dgm:pt modelId="{990A8FAB-F24F-4D76-962A-A2BE337A782D}" type="pres">
      <dgm:prSet presAssocID="{1F86B37F-87DE-4984-95BD-9D2A51E9936A}" presName="hierChild2" presStyleCnt="0"/>
      <dgm:spPr/>
    </dgm:pt>
    <dgm:pt modelId="{F645BAF2-8FC4-4FFA-B341-A1C844491DF1}" type="pres">
      <dgm:prSet presAssocID="{B25E002C-EDD6-469F-B3F1-63524310C77D}" presName="hierRoot1" presStyleCnt="0"/>
      <dgm:spPr/>
    </dgm:pt>
    <dgm:pt modelId="{8FCEEEA7-34E7-4290-840B-AFADE535160D}" type="pres">
      <dgm:prSet presAssocID="{B25E002C-EDD6-469F-B3F1-63524310C77D}" presName="composite" presStyleCnt="0"/>
      <dgm:spPr/>
    </dgm:pt>
    <dgm:pt modelId="{9020DF2D-0D7F-4152-AAB1-3C5E33484AD5}" type="pres">
      <dgm:prSet presAssocID="{B25E002C-EDD6-469F-B3F1-63524310C77D}" presName="background" presStyleLbl="node0" presStyleIdx="1" presStyleCnt="2"/>
      <dgm:spPr/>
    </dgm:pt>
    <dgm:pt modelId="{87033D6E-4C51-467C-B40C-37E479FE89EB}" type="pres">
      <dgm:prSet presAssocID="{B25E002C-EDD6-469F-B3F1-63524310C77D}" presName="text" presStyleLbl="fgAcc0" presStyleIdx="1" presStyleCnt="2">
        <dgm:presLayoutVars>
          <dgm:chPref val="3"/>
        </dgm:presLayoutVars>
      </dgm:prSet>
      <dgm:spPr/>
    </dgm:pt>
    <dgm:pt modelId="{367EBBB2-4F12-4DA1-97B3-A580258D0AAF}" type="pres">
      <dgm:prSet presAssocID="{B25E002C-EDD6-469F-B3F1-63524310C77D}" presName="hierChild2" presStyleCnt="0"/>
      <dgm:spPr/>
    </dgm:pt>
  </dgm:ptLst>
  <dgm:cxnLst>
    <dgm:cxn modelId="{3F779500-4684-4F1E-A471-7CED928522AD}" srcId="{74601099-71CD-4353-BC17-01AF207CCA50}" destId="{1F86B37F-87DE-4984-95BD-9D2A51E9936A}" srcOrd="0" destOrd="0" parTransId="{79758476-C635-46D3-8FB6-2636516D6031}" sibTransId="{A259E397-F6D0-4E34-B8F3-727D6B7514D3}"/>
    <dgm:cxn modelId="{E3378563-FA5A-4A9E-9AF2-5746676B72B9}" type="presOf" srcId="{74601099-71CD-4353-BC17-01AF207CCA50}" destId="{0DC4DFDF-67F5-498D-9180-EDA017BDEEC2}" srcOrd="0" destOrd="0" presId="urn:microsoft.com/office/officeart/2005/8/layout/hierarchy1"/>
    <dgm:cxn modelId="{9E9A2EBB-EED3-4E54-9480-34D3E7F15D25}" type="presOf" srcId="{B25E002C-EDD6-469F-B3F1-63524310C77D}" destId="{87033D6E-4C51-467C-B40C-37E479FE89EB}" srcOrd="0" destOrd="0" presId="urn:microsoft.com/office/officeart/2005/8/layout/hierarchy1"/>
    <dgm:cxn modelId="{48DE5CCC-512A-44C8-B62A-DADF5362E9B6}" type="presOf" srcId="{1F86B37F-87DE-4984-95BD-9D2A51E9936A}" destId="{8030B8CC-47CF-42F5-85F2-6846041FDCE2}" srcOrd="0" destOrd="0" presId="urn:microsoft.com/office/officeart/2005/8/layout/hierarchy1"/>
    <dgm:cxn modelId="{90559EF6-2951-4516-912E-82970DC1B000}" srcId="{74601099-71CD-4353-BC17-01AF207CCA50}" destId="{B25E002C-EDD6-469F-B3F1-63524310C77D}" srcOrd="1" destOrd="0" parTransId="{861B12DE-2042-42F9-8CDF-EAF92B8A23E0}" sibTransId="{4D801751-14DF-4CD8-AC06-97EB153DAD7C}"/>
    <dgm:cxn modelId="{1741FE3A-AB97-412C-A064-93B449453FA8}" type="presParOf" srcId="{0DC4DFDF-67F5-498D-9180-EDA017BDEEC2}" destId="{B56A055F-DBA7-4147-8307-AC71039AFBE0}" srcOrd="0" destOrd="0" presId="urn:microsoft.com/office/officeart/2005/8/layout/hierarchy1"/>
    <dgm:cxn modelId="{14A20DA4-981B-4002-97D5-B2FE02328026}" type="presParOf" srcId="{B56A055F-DBA7-4147-8307-AC71039AFBE0}" destId="{0939C3D5-BC91-4D7E-B448-D88A31963D94}" srcOrd="0" destOrd="0" presId="urn:microsoft.com/office/officeart/2005/8/layout/hierarchy1"/>
    <dgm:cxn modelId="{E0BE467D-6378-451E-A690-A02D0A79729F}" type="presParOf" srcId="{0939C3D5-BC91-4D7E-B448-D88A31963D94}" destId="{46282E4D-4585-44A9-ABBA-8F96519CFEBF}" srcOrd="0" destOrd="0" presId="urn:microsoft.com/office/officeart/2005/8/layout/hierarchy1"/>
    <dgm:cxn modelId="{24F6CFBA-34EE-4EED-AEC5-C202CBECDF74}" type="presParOf" srcId="{0939C3D5-BC91-4D7E-B448-D88A31963D94}" destId="{8030B8CC-47CF-42F5-85F2-6846041FDCE2}" srcOrd="1" destOrd="0" presId="urn:microsoft.com/office/officeart/2005/8/layout/hierarchy1"/>
    <dgm:cxn modelId="{E01362AD-0F03-4676-8C49-87299DE7EAB4}" type="presParOf" srcId="{B56A055F-DBA7-4147-8307-AC71039AFBE0}" destId="{990A8FAB-F24F-4D76-962A-A2BE337A782D}" srcOrd="1" destOrd="0" presId="urn:microsoft.com/office/officeart/2005/8/layout/hierarchy1"/>
    <dgm:cxn modelId="{FE81CA47-D0F0-4B43-A911-D02B3B618DE3}" type="presParOf" srcId="{0DC4DFDF-67F5-498D-9180-EDA017BDEEC2}" destId="{F645BAF2-8FC4-4FFA-B341-A1C844491DF1}" srcOrd="1" destOrd="0" presId="urn:microsoft.com/office/officeart/2005/8/layout/hierarchy1"/>
    <dgm:cxn modelId="{032F9F1E-7029-486F-8B5F-DA3CCE8600B8}" type="presParOf" srcId="{F645BAF2-8FC4-4FFA-B341-A1C844491DF1}" destId="{8FCEEEA7-34E7-4290-840B-AFADE535160D}" srcOrd="0" destOrd="0" presId="urn:microsoft.com/office/officeart/2005/8/layout/hierarchy1"/>
    <dgm:cxn modelId="{E5D6974B-3E8C-4D13-9DCE-A7431BCF3786}" type="presParOf" srcId="{8FCEEEA7-34E7-4290-840B-AFADE535160D}" destId="{9020DF2D-0D7F-4152-AAB1-3C5E33484AD5}" srcOrd="0" destOrd="0" presId="urn:microsoft.com/office/officeart/2005/8/layout/hierarchy1"/>
    <dgm:cxn modelId="{1DA9DEA7-AFA5-490D-8778-9D2610067B52}" type="presParOf" srcId="{8FCEEEA7-34E7-4290-840B-AFADE535160D}" destId="{87033D6E-4C51-467C-B40C-37E479FE89EB}" srcOrd="1" destOrd="0" presId="urn:microsoft.com/office/officeart/2005/8/layout/hierarchy1"/>
    <dgm:cxn modelId="{0E688430-D9C6-49B9-AF1C-3E9EFC4D71CE}" type="presParOf" srcId="{F645BAF2-8FC4-4FFA-B341-A1C844491DF1}" destId="{367EBBB2-4F12-4DA1-97B3-A580258D0AA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7F36E6-0A5A-4648-8273-687DB8A5C79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BECB73D-40B4-4CE4-85D9-E18A8703FB82}">
      <dgm:prSet/>
      <dgm:spPr/>
      <dgm:t>
        <a:bodyPr/>
        <a:lstStyle/>
        <a:p>
          <a:r>
            <a:rPr lang="en-US"/>
            <a:t>On a scale 1-10, women rated the seriousness of various complications.</a:t>
          </a:r>
        </a:p>
      </dgm:t>
    </dgm:pt>
    <dgm:pt modelId="{62E8B109-0A45-4F41-B477-D5FD97E34176}" type="parTrans" cxnId="{F0BC2935-49A9-4155-B7C0-725BEDA7FE36}">
      <dgm:prSet/>
      <dgm:spPr/>
      <dgm:t>
        <a:bodyPr/>
        <a:lstStyle/>
        <a:p>
          <a:endParaRPr lang="en-US"/>
        </a:p>
      </dgm:t>
    </dgm:pt>
    <dgm:pt modelId="{500D0441-1E4C-47AA-B37D-09082A99BE0E}" type="sibTrans" cxnId="{F0BC2935-49A9-4155-B7C0-725BEDA7FE36}">
      <dgm:prSet/>
      <dgm:spPr/>
      <dgm:t>
        <a:bodyPr/>
        <a:lstStyle/>
        <a:p>
          <a:endParaRPr lang="en-US"/>
        </a:p>
      </dgm:t>
    </dgm:pt>
    <dgm:pt modelId="{1A7231D4-57B1-4957-9064-66C7E3173048}">
      <dgm:prSet/>
      <dgm:spPr/>
      <dgm:t>
        <a:bodyPr/>
        <a:lstStyle/>
        <a:p>
          <a:r>
            <a:rPr lang="en-US" dirty="0"/>
            <a:t>Interestingly, perceptions of mental health complications were quite high, ranging from a low of 6.71 for negative emotional reactions to a high 9.01      for depression. </a:t>
          </a:r>
        </a:p>
      </dgm:t>
    </dgm:pt>
    <dgm:pt modelId="{D9746105-57DA-4377-A52F-96029604B0F4}" type="parTrans" cxnId="{E1E2B598-A788-4703-8BBF-A1EEA1BD9E83}">
      <dgm:prSet/>
      <dgm:spPr/>
      <dgm:t>
        <a:bodyPr/>
        <a:lstStyle/>
        <a:p>
          <a:endParaRPr lang="en-US"/>
        </a:p>
      </dgm:t>
    </dgm:pt>
    <dgm:pt modelId="{3ABFF0DB-48DC-4B52-ABBC-DDB8A53F024E}" type="sibTrans" cxnId="{E1E2B598-A788-4703-8BBF-A1EEA1BD9E83}">
      <dgm:prSet/>
      <dgm:spPr/>
      <dgm:t>
        <a:bodyPr/>
        <a:lstStyle/>
        <a:p>
          <a:endParaRPr lang="en-US"/>
        </a:p>
      </dgm:t>
    </dgm:pt>
    <dgm:pt modelId="{AF5B38FD-C238-40A7-8F95-859194CCBDBB}" type="pres">
      <dgm:prSet presAssocID="{3D7F36E6-0A5A-4648-8273-687DB8A5C79F}" presName="Name0" presStyleCnt="0">
        <dgm:presLayoutVars>
          <dgm:dir/>
          <dgm:animLvl val="lvl"/>
          <dgm:resizeHandles val="exact"/>
        </dgm:presLayoutVars>
      </dgm:prSet>
      <dgm:spPr/>
    </dgm:pt>
    <dgm:pt modelId="{CA05A2B3-CE83-41FC-91DC-D6637E25BA2B}" type="pres">
      <dgm:prSet presAssocID="{1A7231D4-57B1-4957-9064-66C7E3173048}" presName="boxAndChildren" presStyleCnt="0"/>
      <dgm:spPr/>
    </dgm:pt>
    <dgm:pt modelId="{443BC765-0DD1-4FEF-8AAF-A0D1F4E1424F}" type="pres">
      <dgm:prSet presAssocID="{1A7231D4-57B1-4957-9064-66C7E3173048}" presName="parentTextBox" presStyleLbl="node1" presStyleIdx="0" presStyleCnt="2"/>
      <dgm:spPr/>
    </dgm:pt>
    <dgm:pt modelId="{9125653C-A83C-448C-908E-D13F6EB09697}" type="pres">
      <dgm:prSet presAssocID="{500D0441-1E4C-47AA-B37D-09082A99BE0E}" presName="sp" presStyleCnt="0"/>
      <dgm:spPr/>
    </dgm:pt>
    <dgm:pt modelId="{D9C1B19E-4EA7-4E2F-97AE-E1504D15678A}" type="pres">
      <dgm:prSet presAssocID="{ABECB73D-40B4-4CE4-85D9-E18A8703FB82}" presName="arrowAndChildren" presStyleCnt="0"/>
      <dgm:spPr/>
    </dgm:pt>
    <dgm:pt modelId="{43A95A22-49CF-437B-8E23-60829C73D6F7}" type="pres">
      <dgm:prSet presAssocID="{ABECB73D-40B4-4CE4-85D9-E18A8703FB82}" presName="parentTextArrow" presStyleLbl="node1" presStyleIdx="1" presStyleCnt="2"/>
      <dgm:spPr/>
    </dgm:pt>
  </dgm:ptLst>
  <dgm:cxnLst>
    <dgm:cxn modelId="{F0BC2935-49A9-4155-B7C0-725BEDA7FE36}" srcId="{3D7F36E6-0A5A-4648-8273-687DB8A5C79F}" destId="{ABECB73D-40B4-4CE4-85D9-E18A8703FB82}" srcOrd="0" destOrd="0" parTransId="{62E8B109-0A45-4F41-B477-D5FD97E34176}" sibTransId="{500D0441-1E4C-47AA-B37D-09082A99BE0E}"/>
    <dgm:cxn modelId="{AE3D2C51-AB95-476F-9999-7E1FADC1DA1A}" type="presOf" srcId="{ABECB73D-40B4-4CE4-85D9-E18A8703FB82}" destId="{43A95A22-49CF-437B-8E23-60829C73D6F7}" srcOrd="0" destOrd="0" presId="urn:microsoft.com/office/officeart/2005/8/layout/process4"/>
    <dgm:cxn modelId="{712BDD7E-C7D3-4AE4-9AD7-ECAB527B9A73}" type="presOf" srcId="{3D7F36E6-0A5A-4648-8273-687DB8A5C79F}" destId="{AF5B38FD-C238-40A7-8F95-859194CCBDBB}" srcOrd="0" destOrd="0" presId="urn:microsoft.com/office/officeart/2005/8/layout/process4"/>
    <dgm:cxn modelId="{E1E2B598-A788-4703-8BBF-A1EEA1BD9E83}" srcId="{3D7F36E6-0A5A-4648-8273-687DB8A5C79F}" destId="{1A7231D4-57B1-4957-9064-66C7E3173048}" srcOrd="1" destOrd="0" parTransId="{D9746105-57DA-4377-A52F-96029604B0F4}" sibTransId="{3ABFF0DB-48DC-4B52-ABBC-DDB8A53F024E}"/>
    <dgm:cxn modelId="{34DCD2C9-37C4-4BD7-B1C1-FEE31C06A069}" type="presOf" srcId="{1A7231D4-57B1-4957-9064-66C7E3173048}" destId="{443BC765-0DD1-4FEF-8AAF-A0D1F4E1424F}" srcOrd="0" destOrd="0" presId="urn:microsoft.com/office/officeart/2005/8/layout/process4"/>
    <dgm:cxn modelId="{B7238DDB-B675-48FE-8D32-DB3E9B928E66}" type="presParOf" srcId="{AF5B38FD-C238-40A7-8F95-859194CCBDBB}" destId="{CA05A2B3-CE83-41FC-91DC-D6637E25BA2B}" srcOrd="0" destOrd="0" presId="urn:microsoft.com/office/officeart/2005/8/layout/process4"/>
    <dgm:cxn modelId="{63C3EAAB-F3E3-435D-83C2-DCAE08B5EE60}" type="presParOf" srcId="{CA05A2B3-CE83-41FC-91DC-D6637E25BA2B}" destId="{443BC765-0DD1-4FEF-8AAF-A0D1F4E1424F}" srcOrd="0" destOrd="0" presId="urn:microsoft.com/office/officeart/2005/8/layout/process4"/>
    <dgm:cxn modelId="{280BADD1-8D33-473A-8A47-ECB1A20A42A9}" type="presParOf" srcId="{AF5B38FD-C238-40A7-8F95-859194CCBDBB}" destId="{9125653C-A83C-448C-908E-D13F6EB09697}" srcOrd="1" destOrd="0" presId="urn:microsoft.com/office/officeart/2005/8/layout/process4"/>
    <dgm:cxn modelId="{4DEF10F5-5EC6-4A10-8789-EDF665086040}" type="presParOf" srcId="{AF5B38FD-C238-40A7-8F95-859194CCBDBB}" destId="{D9C1B19E-4EA7-4E2F-97AE-E1504D15678A}" srcOrd="2" destOrd="0" presId="urn:microsoft.com/office/officeart/2005/8/layout/process4"/>
    <dgm:cxn modelId="{8E75AA23-5ACF-4953-B004-CB016889A267}" type="presParOf" srcId="{D9C1B19E-4EA7-4E2F-97AE-E1504D15678A}" destId="{43A95A22-49CF-437B-8E23-60829C73D6F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3DF7A4-9948-4D0C-B84E-609BD4204B69}"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71532E73-06E1-4739-813C-4AD9F70280BF}">
      <dgm:prSet/>
      <dgm:spPr/>
      <dgm:t>
        <a:bodyPr/>
        <a:lstStyle/>
        <a:p>
          <a:r>
            <a:rPr lang="en-US"/>
            <a:t>Not individualized to the woman’s unique situation. </a:t>
          </a:r>
        </a:p>
      </dgm:t>
    </dgm:pt>
    <dgm:pt modelId="{90EBE1B7-FE72-478A-88D0-64A615D3EDDE}" type="parTrans" cxnId="{AE08F42A-E183-4826-A2A6-4C48CE45AD20}">
      <dgm:prSet/>
      <dgm:spPr/>
      <dgm:t>
        <a:bodyPr/>
        <a:lstStyle/>
        <a:p>
          <a:endParaRPr lang="en-US"/>
        </a:p>
      </dgm:t>
    </dgm:pt>
    <dgm:pt modelId="{A226910C-6D00-43CA-8B75-4C6AD2FA959A}" type="sibTrans" cxnId="{AE08F42A-E183-4826-A2A6-4C48CE45AD20}">
      <dgm:prSet/>
      <dgm:spPr/>
      <dgm:t>
        <a:bodyPr/>
        <a:lstStyle/>
        <a:p>
          <a:endParaRPr lang="en-US"/>
        </a:p>
      </dgm:t>
    </dgm:pt>
    <dgm:pt modelId="{41BBC647-9205-47C8-BB14-AE8AEC66570D}">
      <dgm:prSet/>
      <dgm:spPr/>
      <dgm:t>
        <a:bodyPr/>
        <a:lstStyle/>
        <a:p>
          <a:r>
            <a:rPr lang="en-US"/>
            <a:t>Under 10 minutes.</a:t>
          </a:r>
        </a:p>
      </dgm:t>
    </dgm:pt>
    <dgm:pt modelId="{CD504A95-D310-464F-A038-0476DA2E4484}" type="parTrans" cxnId="{9004305C-45C3-42C5-AA82-1459114C72D3}">
      <dgm:prSet/>
      <dgm:spPr/>
      <dgm:t>
        <a:bodyPr/>
        <a:lstStyle/>
        <a:p>
          <a:endParaRPr lang="en-US"/>
        </a:p>
      </dgm:t>
    </dgm:pt>
    <dgm:pt modelId="{2E70932F-7CD6-4667-AFCF-8A9B93279E28}" type="sibTrans" cxnId="{9004305C-45C3-42C5-AA82-1459114C72D3}">
      <dgm:prSet/>
      <dgm:spPr/>
      <dgm:t>
        <a:bodyPr/>
        <a:lstStyle/>
        <a:p>
          <a:endParaRPr lang="en-US"/>
        </a:p>
      </dgm:t>
    </dgm:pt>
    <dgm:pt modelId="{2EC799AD-5C43-4E6E-87E7-C393E7F6D8E4}">
      <dgm:prSet/>
      <dgm:spPr/>
      <dgm:t>
        <a:bodyPr/>
        <a:lstStyle/>
        <a:p>
          <a:r>
            <a:rPr lang="en-US"/>
            <a:t>No pre-procedure meeting with abortionist.</a:t>
          </a:r>
        </a:p>
      </dgm:t>
    </dgm:pt>
    <dgm:pt modelId="{808F049A-73DB-45C5-8E5B-CFF26D7A5D5B}" type="parTrans" cxnId="{BD628B1D-C169-4FCD-869B-9B7C79FDE33F}">
      <dgm:prSet/>
      <dgm:spPr/>
      <dgm:t>
        <a:bodyPr/>
        <a:lstStyle/>
        <a:p>
          <a:endParaRPr lang="en-US"/>
        </a:p>
      </dgm:t>
    </dgm:pt>
    <dgm:pt modelId="{4DCDD876-BC5B-498A-A81F-F969990F181B}" type="sibTrans" cxnId="{BD628B1D-C169-4FCD-869B-9B7C79FDE33F}">
      <dgm:prSet/>
      <dgm:spPr/>
      <dgm:t>
        <a:bodyPr/>
        <a:lstStyle/>
        <a:p>
          <a:endParaRPr lang="en-US"/>
        </a:p>
      </dgm:t>
    </dgm:pt>
    <dgm:pt modelId="{24BE2E7D-114F-4E2D-8C66-1C57BBDCDE8D}">
      <dgm:prSet/>
      <dgm:spPr/>
      <dgm:t>
        <a:bodyPr/>
        <a:lstStyle/>
        <a:p>
          <a:r>
            <a:rPr lang="en-US"/>
            <a:t>Often misinformation by uneducated, poorly trained,  non-medical staff.</a:t>
          </a:r>
        </a:p>
      </dgm:t>
    </dgm:pt>
    <dgm:pt modelId="{9A246EF6-7A98-4F71-B6A3-DA26F9B1AFFF}" type="parTrans" cxnId="{0B7DB0A4-DA44-43E6-86E1-71393585DEF7}">
      <dgm:prSet/>
      <dgm:spPr/>
      <dgm:t>
        <a:bodyPr/>
        <a:lstStyle/>
        <a:p>
          <a:endParaRPr lang="en-US"/>
        </a:p>
      </dgm:t>
    </dgm:pt>
    <dgm:pt modelId="{8E3B2EC7-D025-43B5-9CE0-FCD6C6DD3670}" type="sibTrans" cxnId="{0B7DB0A4-DA44-43E6-86E1-71393585DEF7}">
      <dgm:prSet/>
      <dgm:spPr/>
      <dgm:t>
        <a:bodyPr/>
        <a:lstStyle/>
        <a:p>
          <a:endParaRPr lang="en-US"/>
        </a:p>
      </dgm:t>
    </dgm:pt>
    <dgm:pt modelId="{941043B0-D7DB-4329-AA43-17CDB03A44A8}" type="pres">
      <dgm:prSet presAssocID="{0C3DF7A4-9948-4D0C-B84E-609BD4204B69}" presName="linear" presStyleCnt="0">
        <dgm:presLayoutVars>
          <dgm:animLvl val="lvl"/>
          <dgm:resizeHandles val="exact"/>
        </dgm:presLayoutVars>
      </dgm:prSet>
      <dgm:spPr/>
    </dgm:pt>
    <dgm:pt modelId="{E5745E59-7C1D-4781-B259-0F940323BA69}" type="pres">
      <dgm:prSet presAssocID="{71532E73-06E1-4739-813C-4AD9F70280BF}" presName="parentText" presStyleLbl="node1" presStyleIdx="0" presStyleCnt="4">
        <dgm:presLayoutVars>
          <dgm:chMax val="0"/>
          <dgm:bulletEnabled val="1"/>
        </dgm:presLayoutVars>
      </dgm:prSet>
      <dgm:spPr/>
    </dgm:pt>
    <dgm:pt modelId="{0D28EB56-8C89-4BF8-B4E3-B07BAF8A1173}" type="pres">
      <dgm:prSet presAssocID="{A226910C-6D00-43CA-8B75-4C6AD2FA959A}" presName="spacer" presStyleCnt="0"/>
      <dgm:spPr/>
    </dgm:pt>
    <dgm:pt modelId="{20B889D9-0410-4EA9-AC1B-E0665B740304}" type="pres">
      <dgm:prSet presAssocID="{41BBC647-9205-47C8-BB14-AE8AEC66570D}" presName="parentText" presStyleLbl="node1" presStyleIdx="1" presStyleCnt="4">
        <dgm:presLayoutVars>
          <dgm:chMax val="0"/>
          <dgm:bulletEnabled val="1"/>
        </dgm:presLayoutVars>
      </dgm:prSet>
      <dgm:spPr/>
    </dgm:pt>
    <dgm:pt modelId="{A337CD8C-EBA7-4AEC-934A-DC7A97189754}" type="pres">
      <dgm:prSet presAssocID="{2E70932F-7CD6-4667-AFCF-8A9B93279E28}" presName="spacer" presStyleCnt="0"/>
      <dgm:spPr/>
    </dgm:pt>
    <dgm:pt modelId="{B2BB37DC-ED2C-4271-A096-5C09819BFE2A}" type="pres">
      <dgm:prSet presAssocID="{2EC799AD-5C43-4E6E-87E7-C393E7F6D8E4}" presName="parentText" presStyleLbl="node1" presStyleIdx="2" presStyleCnt="4">
        <dgm:presLayoutVars>
          <dgm:chMax val="0"/>
          <dgm:bulletEnabled val="1"/>
        </dgm:presLayoutVars>
      </dgm:prSet>
      <dgm:spPr/>
    </dgm:pt>
    <dgm:pt modelId="{864C1A92-3FD0-470F-89E8-76B92B3F5694}" type="pres">
      <dgm:prSet presAssocID="{4DCDD876-BC5B-498A-A81F-F969990F181B}" presName="spacer" presStyleCnt="0"/>
      <dgm:spPr/>
    </dgm:pt>
    <dgm:pt modelId="{D5EE5755-B2C8-4429-A249-77A32FEADBE2}" type="pres">
      <dgm:prSet presAssocID="{24BE2E7D-114F-4E2D-8C66-1C57BBDCDE8D}" presName="parentText" presStyleLbl="node1" presStyleIdx="3" presStyleCnt="4">
        <dgm:presLayoutVars>
          <dgm:chMax val="0"/>
          <dgm:bulletEnabled val="1"/>
        </dgm:presLayoutVars>
      </dgm:prSet>
      <dgm:spPr/>
    </dgm:pt>
  </dgm:ptLst>
  <dgm:cxnLst>
    <dgm:cxn modelId="{0749D804-0446-4186-9561-1453408166CA}" type="presOf" srcId="{2EC799AD-5C43-4E6E-87E7-C393E7F6D8E4}" destId="{B2BB37DC-ED2C-4271-A096-5C09819BFE2A}" srcOrd="0" destOrd="0" presId="urn:microsoft.com/office/officeart/2005/8/layout/vList2"/>
    <dgm:cxn modelId="{BD628B1D-C169-4FCD-869B-9B7C79FDE33F}" srcId="{0C3DF7A4-9948-4D0C-B84E-609BD4204B69}" destId="{2EC799AD-5C43-4E6E-87E7-C393E7F6D8E4}" srcOrd="2" destOrd="0" parTransId="{808F049A-73DB-45C5-8E5B-CFF26D7A5D5B}" sibTransId="{4DCDD876-BC5B-498A-A81F-F969990F181B}"/>
    <dgm:cxn modelId="{AE08F42A-E183-4826-A2A6-4C48CE45AD20}" srcId="{0C3DF7A4-9948-4D0C-B84E-609BD4204B69}" destId="{71532E73-06E1-4739-813C-4AD9F70280BF}" srcOrd="0" destOrd="0" parTransId="{90EBE1B7-FE72-478A-88D0-64A615D3EDDE}" sibTransId="{A226910C-6D00-43CA-8B75-4C6AD2FA959A}"/>
    <dgm:cxn modelId="{557B303D-CD74-4DC0-8724-115310D3DF55}" type="presOf" srcId="{24BE2E7D-114F-4E2D-8C66-1C57BBDCDE8D}" destId="{D5EE5755-B2C8-4429-A249-77A32FEADBE2}" srcOrd="0" destOrd="0" presId="urn:microsoft.com/office/officeart/2005/8/layout/vList2"/>
    <dgm:cxn modelId="{9004305C-45C3-42C5-AA82-1459114C72D3}" srcId="{0C3DF7A4-9948-4D0C-B84E-609BD4204B69}" destId="{41BBC647-9205-47C8-BB14-AE8AEC66570D}" srcOrd="1" destOrd="0" parTransId="{CD504A95-D310-464F-A038-0476DA2E4484}" sibTransId="{2E70932F-7CD6-4667-AFCF-8A9B93279E28}"/>
    <dgm:cxn modelId="{018C5B6A-DC1F-44AE-B138-6C3A7CE3D522}" type="presOf" srcId="{0C3DF7A4-9948-4D0C-B84E-609BD4204B69}" destId="{941043B0-D7DB-4329-AA43-17CDB03A44A8}" srcOrd="0" destOrd="0" presId="urn:microsoft.com/office/officeart/2005/8/layout/vList2"/>
    <dgm:cxn modelId="{CFB56890-46F9-4372-8D60-006531592115}" type="presOf" srcId="{71532E73-06E1-4739-813C-4AD9F70280BF}" destId="{E5745E59-7C1D-4781-B259-0F940323BA69}" srcOrd="0" destOrd="0" presId="urn:microsoft.com/office/officeart/2005/8/layout/vList2"/>
    <dgm:cxn modelId="{0B7DB0A4-DA44-43E6-86E1-71393585DEF7}" srcId="{0C3DF7A4-9948-4D0C-B84E-609BD4204B69}" destId="{24BE2E7D-114F-4E2D-8C66-1C57BBDCDE8D}" srcOrd="3" destOrd="0" parTransId="{9A246EF6-7A98-4F71-B6A3-DA26F9B1AFFF}" sibTransId="{8E3B2EC7-D025-43B5-9CE0-FCD6C6DD3670}"/>
    <dgm:cxn modelId="{C66C11C6-0898-4F73-A317-5C578016A9A7}" type="presOf" srcId="{41BBC647-9205-47C8-BB14-AE8AEC66570D}" destId="{20B889D9-0410-4EA9-AC1B-E0665B740304}" srcOrd="0" destOrd="0" presId="urn:microsoft.com/office/officeart/2005/8/layout/vList2"/>
    <dgm:cxn modelId="{9ECFA614-014A-44BA-BA34-12EC731F9180}" type="presParOf" srcId="{941043B0-D7DB-4329-AA43-17CDB03A44A8}" destId="{E5745E59-7C1D-4781-B259-0F940323BA69}" srcOrd="0" destOrd="0" presId="urn:microsoft.com/office/officeart/2005/8/layout/vList2"/>
    <dgm:cxn modelId="{303DFEA3-6699-43E9-8154-3B72BEC9AD2D}" type="presParOf" srcId="{941043B0-D7DB-4329-AA43-17CDB03A44A8}" destId="{0D28EB56-8C89-4BF8-B4E3-B07BAF8A1173}" srcOrd="1" destOrd="0" presId="urn:microsoft.com/office/officeart/2005/8/layout/vList2"/>
    <dgm:cxn modelId="{A1323751-97FC-4DCF-B7F3-0326E7017797}" type="presParOf" srcId="{941043B0-D7DB-4329-AA43-17CDB03A44A8}" destId="{20B889D9-0410-4EA9-AC1B-E0665B740304}" srcOrd="2" destOrd="0" presId="urn:microsoft.com/office/officeart/2005/8/layout/vList2"/>
    <dgm:cxn modelId="{DE7A7976-3F23-401D-8A61-F15ACCE77814}" type="presParOf" srcId="{941043B0-D7DB-4329-AA43-17CDB03A44A8}" destId="{A337CD8C-EBA7-4AEC-934A-DC7A97189754}" srcOrd="3" destOrd="0" presId="urn:microsoft.com/office/officeart/2005/8/layout/vList2"/>
    <dgm:cxn modelId="{8001458A-F4CF-4566-BA33-FE4431DAC552}" type="presParOf" srcId="{941043B0-D7DB-4329-AA43-17CDB03A44A8}" destId="{B2BB37DC-ED2C-4271-A096-5C09819BFE2A}" srcOrd="4" destOrd="0" presId="urn:microsoft.com/office/officeart/2005/8/layout/vList2"/>
    <dgm:cxn modelId="{ADB8F99B-EC66-4CC4-A661-48BEAECF365F}" type="presParOf" srcId="{941043B0-D7DB-4329-AA43-17CDB03A44A8}" destId="{864C1A92-3FD0-470F-89E8-76B92B3F5694}" srcOrd="5" destOrd="0" presId="urn:microsoft.com/office/officeart/2005/8/layout/vList2"/>
    <dgm:cxn modelId="{C26828F4-3DBD-4B8C-81D2-B0D283C9C113}" type="presParOf" srcId="{941043B0-D7DB-4329-AA43-17CDB03A44A8}" destId="{D5EE5755-B2C8-4429-A249-77A32FEADBE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E1BE23-58D6-4D77-AA5F-6941CA854343}" type="doc">
      <dgm:prSet loTypeId="urn:microsoft.com/office/officeart/2005/8/layout/matrix3" loCatId="matrix" qsTypeId="urn:microsoft.com/office/officeart/2005/8/quickstyle/simple4" qsCatId="simple" csTypeId="urn:microsoft.com/office/officeart/2005/8/colors/accent1_2" csCatId="accent1" phldr="1"/>
      <dgm:spPr/>
      <dgm:t>
        <a:bodyPr/>
        <a:lstStyle/>
        <a:p>
          <a:endParaRPr lang="en-US"/>
        </a:p>
      </dgm:t>
    </dgm:pt>
    <dgm:pt modelId="{A239BB8E-0F17-4B1D-8024-F0A4211D7E3C}">
      <dgm:prSet custT="1"/>
      <dgm:spPr/>
      <dgm:t>
        <a:bodyPr/>
        <a:lstStyle/>
        <a:p>
          <a:r>
            <a:rPr lang="en-US" sz="1600" dirty="0"/>
            <a:t>Substantial evidence of lack of information on options and misinformation throughout our culture, particularly for minors.</a:t>
          </a:r>
        </a:p>
      </dgm:t>
    </dgm:pt>
    <dgm:pt modelId="{C9FFD57E-1DB1-4CE6-8961-E1C9B750712B}" type="parTrans" cxnId="{FE7776B9-69F4-4D19-8811-9702E531A589}">
      <dgm:prSet/>
      <dgm:spPr/>
      <dgm:t>
        <a:bodyPr/>
        <a:lstStyle/>
        <a:p>
          <a:endParaRPr lang="en-US"/>
        </a:p>
      </dgm:t>
    </dgm:pt>
    <dgm:pt modelId="{51204E11-CE8E-4DAF-8F9C-7697B464CED3}" type="sibTrans" cxnId="{FE7776B9-69F4-4D19-8811-9702E531A589}">
      <dgm:prSet/>
      <dgm:spPr/>
      <dgm:t>
        <a:bodyPr/>
        <a:lstStyle/>
        <a:p>
          <a:endParaRPr lang="en-US"/>
        </a:p>
      </dgm:t>
    </dgm:pt>
    <dgm:pt modelId="{823C0759-96F2-4A7F-AFC1-136CF0918E4B}">
      <dgm:prSet custT="1"/>
      <dgm:spPr/>
      <dgm:t>
        <a:bodyPr/>
        <a:lstStyle/>
        <a:p>
          <a:r>
            <a:rPr lang="en-US" sz="1800" dirty="0"/>
            <a:t>Many women are pressured by boyfriends or parents to abort.</a:t>
          </a:r>
        </a:p>
      </dgm:t>
    </dgm:pt>
    <dgm:pt modelId="{8596138D-EDE1-42D9-85F1-9B5E01130A2D}" type="parTrans" cxnId="{497EB193-E1B4-4AC6-81CC-ED549225B712}">
      <dgm:prSet/>
      <dgm:spPr/>
      <dgm:t>
        <a:bodyPr/>
        <a:lstStyle/>
        <a:p>
          <a:endParaRPr lang="en-US"/>
        </a:p>
      </dgm:t>
    </dgm:pt>
    <dgm:pt modelId="{B2D6D691-C12C-4C08-8A1F-531310948092}" type="sibTrans" cxnId="{497EB193-E1B4-4AC6-81CC-ED549225B712}">
      <dgm:prSet/>
      <dgm:spPr/>
      <dgm:t>
        <a:bodyPr/>
        <a:lstStyle/>
        <a:p>
          <a:endParaRPr lang="en-US"/>
        </a:p>
      </dgm:t>
    </dgm:pt>
    <dgm:pt modelId="{ACC45F90-CFA4-4D9B-8467-FB84D94FC2CF}">
      <dgm:prSet/>
      <dgm:spPr/>
      <dgm:t>
        <a:bodyPr/>
        <a:lstStyle/>
        <a:p>
          <a:r>
            <a:rPr lang="en-US" dirty="0"/>
            <a:t>Abortion is sold by society as the “smart choice” for most women who want a successful future.</a:t>
          </a:r>
        </a:p>
      </dgm:t>
    </dgm:pt>
    <dgm:pt modelId="{BE1D9588-E8C8-4E83-8E65-97C38217F762}" type="parTrans" cxnId="{78CFA3D0-4CAD-46CD-8286-1CF9F363217E}">
      <dgm:prSet/>
      <dgm:spPr/>
      <dgm:t>
        <a:bodyPr/>
        <a:lstStyle/>
        <a:p>
          <a:endParaRPr lang="en-US"/>
        </a:p>
      </dgm:t>
    </dgm:pt>
    <dgm:pt modelId="{8069217A-C9A3-4819-AF30-E177255E5792}" type="sibTrans" cxnId="{78CFA3D0-4CAD-46CD-8286-1CF9F363217E}">
      <dgm:prSet/>
      <dgm:spPr/>
      <dgm:t>
        <a:bodyPr/>
        <a:lstStyle/>
        <a:p>
          <a:endParaRPr lang="en-US"/>
        </a:p>
      </dgm:t>
    </dgm:pt>
    <dgm:pt modelId="{5B64D311-A255-4AC8-96AD-B5E976383527}">
      <dgm:prSet/>
      <dgm:spPr/>
      <dgm:t>
        <a:bodyPr/>
        <a:lstStyle/>
        <a:p>
          <a:r>
            <a:rPr lang="en-US" dirty="0"/>
            <a:t>Sales tactics by abortion clinics: phone contact, time, promise of quick, easy &amp; painless solution.</a:t>
          </a:r>
        </a:p>
      </dgm:t>
    </dgm:pt>
    <dgm:pt modelId="{1D7D17C4-DC14-4FBA-8AD4-9FF44F15E571}" type="parTrans" cxnId="{042E1F44-BCE5-49AA-9564-50EDC4408822}">
      <dgm:prSet/>
      <dgm:spPr/>
      <dgm:t>
        <a:bodyPr/>
        <a:lstStyle/>
        <a:p>
          <a:endParaRPr lang="en-US"/>
        </a:p>
      </dgm:t>
    </dgm:pt>
    <dgm:pt modelId="{92E821FA-1A2F-4121-9C0E-176FB3E90E92}" type="sibTrans" cxnId="{042E1F44-BCE5-49AA-9564-50EDC4408822}">
      <dgm:prSet/>
      <dgm:spPr/>
      <dgm:t>
        <a:bodyPr/>
        <a:lstStyle/>
        <a:p>
          <a:endParaRPr lang="en-US"/>
        </a:p>
      </dgm:t>
    </dgm:pt>
    <dgm:pt modelId="{C9089720-5170-4475-AABC-7432DF6D482B}" type="pres">
      <dgm:prSet presAssocID="{CBE1BE23-58D6-4D77-AA5F-6941CA854343}" presName="matrix" presStyleCnt="0">
        <dgm:presLayoutVars>
          <dgm:chMax val="1"/>
          <dgm:dir/>
          <dgm:resizeHandles val="exact"/>
        </dgm:presLayoutVars>
      </dgm:prSet>
      <dgm:spPr/>
    </dgm:pt>
    <dgm:pt modelId="{DCD33D1A-9C89-4F8E-97EB-14A10967C7B6}" type="pres">
      <dgm:prSet presAssocID="{CBE1BE23-58D6-4D77-AA5F-6941CA854343}" presName="diamond" presStyleLbl="bgShp" presStyleIdx="0" presStyleCnt="1"/>
      <dgm:spPr/>
    </dgm:pt>
    <dgm:pt modelId="{BB1CC6F2-6B4F-4797-901B-C28F3442AD21}" type="pres">
      <dgm:prSet presAssocID="{CBE1BE23-58D6-4D77-AA5F-6941CA854343}" presName="quad1" presStyleLbl="node1" presStyleIdx="0" presStyleCnt="4">
        <dgm:presLayoutVars>
          <dgm:chMax val="0"/>
          <dgm:chPref val="0"/>
          <dgm:bulletEnabled val="1"/>
        </dgm:presLayoutVars>
      </dgm:prSet>
      <dgm:spPr/>
    </dgm:pt>
    <dgm:pt modelId="{8B35BB95-80C2-4EF9-80CE-CD8646AC173F}" type="pres">
      <dgm:prSet presAssocID="{CBE1BE23-58D6-4D77-AA5F-6941CA854343}" presName="quad2" presStyleLbl="node1" presStyleIdx="1" presStyleCnt="4">
        <dgm:presLayoutVars>
          <dgm:chMax val="0"/>
          <dgm:chPref val="0"/>
          <dgm:bulletEnabled val="1"/>
        </dgm:presLayoutVars>
      </dgm:prSet>
      <dgm:spPr/>
    </dgm:pt>
    <dgm:pt modelId="{5BF21848-2343-473A-AF23-9EEA3A6AA420}" type="pres">
      <dgm:prSet presAssocID="{CBE1BE23-58D6-4D77-AA5F-6941CA854343}" presName="quad3" presStyleLbl="node1" presStyleIdx="2" presStyleCnt="4">
        <dgm:presLayoutVars>
          <dgm:chMax val="0"/>
          <dgm:chPref val="0"/>
          <dgm:bulletEnabled val="1"/>
        </dgm:presLayoutVars>
      </dgm:prSet>
      <dgm:spPr/>
    </dgm:pt>
    <dgm:pt modelId="{5FB19FCD-BFDE-49F1-BD3F-605F27A2F9E9}" type="pres">
      <dgm:prSet presAssocID="{CBE1BE23-58D6-4D77-AA5F-6941CA854343}" presName="quad4" presStyleLbl="node1" presStyleIdx="3" presStyleCnt="4">
        <dgm:presLayoutVars>
          <dgm:chMax val="0"/>
          <dgm:chPref val="0"/>
          <dgm:bulletEnabled val="1"/>
        </dgm:presLayoutVars>
      </dgm:prSet>
      <dgm:spPr/>
    </dgm:pt>
  </dgm:ptLst>
  <dgm:cxnLst>
    <dgm:cxn modelId="{582B4809-E738-479D-94A5-0C97DDBDC899}" type="presOf" srcId="{CBE1BE23-58D6-4D77-AA5F-6941CA854343}" destId="{C9089720-5170-4475-AABC-7432DF6D482B}" srcOrd="0" destOrd="0" presId="urn:microsoft.com/office/officeart/2005/8/layout/matrix3"/>
    <dgm:cxn modelId="{51311732-F442-4A6C-AEB4-61006B546BC9}" type="presOf" srcId="{ACC45F90-CFA4-4D9B-8467-FB84D94FC2CF}" destId="{5BF21848-2343-473A-AF23-9EEA3A6AA420}" srcOrd="0" destOrd="0" presId="urn:microsoft.com/office/officeart/2005/8/layout/matrix3"/>
    <dgm:cxn modelId="{042E1F44-BCE5-49AA-9564-50EDC4408822}" srcId="{CBE1BE23-58D6-4D77-AA5F-6941CA854343}" destId="{5B64D311-A255-4AC8-96AD-B5E976383527}" srcOrd="3" destOrd="0" parTransId="{1D7D17C4-DC14-4FBA-8AD4-9FF44F15E571}" sibTransId="{92E821FA-1A2F-4121-9C0E-176FB3E90E92}"/>
    <dgm:cxn modelId="{043EB45B-D4AD-4455-AA55-96961F486ED9}" type="presOf" srcId="{5B64D311-A255-4AC8-96AD-B5E976383527}" destId="{5FB19FCD-BFDE-49F1-BD3F-605F27A2F9E9}" srcOrd="0" destOrd="0" presId="urn:microsoft.com/office/officeart/2005/8/layout/matrix3"/>
    <dgm:cxn modelId="{227F6C68-39EF-4475-AB75-C25E7418263F}" type="presOf" srcId="{823C0759-96F2-4A7F-AFC1-136CF0918E4B}" destId="{8B35BB95-80C2-4EF9-80CE-CD8646AC173F}" srcOrd="0" destOrd="0" presId="urn:microsoft.com/office/officeart/2005/8/layout/matrix3"/>
    <dgm:cxn modelId="{497EB193-E1B4-4AC6-81CC-ED549225B712}" srcId="{CBE1BE23-58D6-4D77-AA5F-6941CA854343}" destId="{823C0759-96F2-4A7F-AFC1-136CF0918E4B}" srcOrd="1" destOrd="0" parTransId="{8596138D-EDE1-42D9-85F1-9B5E01130A2D}" sibTransId="{B2D6D691-C12C-4C08-8A1F-531310948092}"/>
    <dgm:cxn modelId="{FE7776B9-69F4-4D19-8811-9702E531A589}" srcId="{CBE1BE23-58D6-4D77-AA5F-6941CA854343}" destId="{A239BB8E-0F17-4B1D-8024-F0A4211D7E3C}" srcOrd="0" destOrd="0" parTransId="{C9FFD57E-1DB1-4CE6-8961-E1C9B750712B}" sibTransId="{51204E11-CE8E-4DAF-8F9C-7697B464CED3}"/>
    <dgm:cxn modelId="{78CFA3D0-4CAD-46CD-8286-1CF9F363217E}" srcId="{CBE1BE23-58D6-4D77-AA5F-6941CA854343}" destId="{ACC45F90-CFA4-4D9B-8467-FB84D94FC2CF}" srcOrd="2" destOrd="0" parTransId="{BE1D9588-E8C8-4E83-8E65-97C38217F762}" sibTransId="{8069217A-C9A3-4819-AF30-E177255E5792}"/>
    <dgm:cxn modelId="{4AAA39FC-4E1C-4417-B617-16752D6456C0}" type="presOf" srcId="{A239BB8E-0F17-4B1D-8024-F0A4211D7E3C}" destId="{BB1CC6F2-6B4F-4797-901B-C28F3442AD21}" srcOrd="0" destOrd="0" presId="urn:microsoft.com/office/officeart/2005/8/layout/matrix3"/>
    <dgm:cxn modelId="{198DDBB9-2361-478B-80FD-C9A9EEC33135}" type="presParOf" srcId="{C9089720-5170-4475-AABC-7432DF6D482B}" destId="{DCD33D1A-9C89-4F8E-97EB-14A10967C7B6}" srcOrd="0" destOrd="0" presId="urn:microsoft.com/office/officeart/2005/8/layout/matrix3"/>
    <dgm:cxn modelId="{7FA2EAA8-4529-4A81-8FE8-A5C34E919385}" type="presParOf" srcId="{C9089720-5170-4475-AABC-7432DF6D482B}" destId="{BB1CC6F2-6B4F-4797-901B-C28F3442AD21}" srcOrd="1" destOrd="0" presId="urn:microsoft.com/office/officeart/2005/8/layout/matrix3"/>
    <dgm:cxn modelId="{8C1A19DF-BA0B-47E0-B616-D47E719142A4}" type="presParOf" srcId="{C9089720-5170-4475-AABC-7432DF6D482B}" destId="{8B35BB95-80C2-4EF9-80CE-CD8646AC173F}" srcOrd="2" destOrd="0" presId="urn:microsoft.com/office/officeart/2005/8/layout/matrix3"/>
    <dgm:cxn modelId="{3049F584-2DC5-4EC1-8B18-BA36FDA614D7}" type="presParOf" srcId="{C9089720-5170-4475-AABC-7432DF6D482B}" destId="{5BF21848-2343-473A-AF23-9EEA3A6AA420}" srcOrd="3" destOrd="0" presId="urn:microsoft.com/office/officeart/2005/8/layout/matrix3"/>
    <dgm:cxn modelId="{D0A67275-9FAB-498B-A459-3E1F80512A30}" type="presParOf" srcId="{C9089720-5170-4475-AABC-7432DF6D482B}" destId="{5FB19FCD-BFDE-49F1-BD3F-605F27A2F9E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94264-4586-4F7E-8263-98E4225ACF19}">
      <dsp:nvSpPr>
        <dsp:cNvPr id="0" name=""/>
        <dsp:cNvSpPr/>
      </dsp:nvSpPr>
      <dsp:spPr>
        <a:xfrm>
          <a:off x="863948" y="2236"/>
          <a:ext cx="3455793" cy="115849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7052" tIns="294257" rIns="67052" bIns="294257" numCol="1" spcCol="1270" anchor="ctr" anchorCtr="0">
          <a:noAutofit/>
        </a:bodyPr>
        <a:lstStyle/>
        <a:p>
          <a:pPr marL="0" lvl="0" indent="0" algn="l" defTabSz="711200">
            <a:lnSpc>
              <a:spcPct val="90000"/>
            </a:lnSpc>
            <a:spcBef>
              <a:spcPct val="0"/>
            </a:spcBef>
            <a:spcAft>
              <a:spcPct val="35000"/>
            </a:spcAft>
            <a:buNone/>
          </a:pPr>
          <a:r>
            <a:rPr lang="en-US" sz="1600" kern="1200" dirty="0"/>
            <a:t>Evaluate the patient to determine competency to make the decision.</a:t>
          </a:r>
        </a:p>
      </dsp:txBody>
      <dsp:txXfrm>
        <a:off x="863948" y="2236"/>
        <a:ext cx="3455793" cy="1158491"/>
      </dsp:txXfrm>
    </dsp:sp>
    <dsp:sp modelId="{192AD1DD-8162-4270-B7CB-4639B9FEBAA7}">
      <dsp:nvSpPr>
        <dsp:cNvPr id="0" name=""/>
        <dsp:cNvSpPr/>
      </dsp:nvSpPr>
      <dsp:spPr>
        <a:xfrm>
          <a:off x="0" y="2236"/>
          <a:ext cx="863948" cy="1158491"/>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17" tIns="114433" rIns="45717" bIns="114433" numCol="1" spcCol="1270" anchor="ctr" anchorCtr="0">
          <a:noAutofit/>
        </a:bodyPr>
        <a:lstStyle/>
        <a:p>
          <a:pPr marL="0" lvl="0" indent="0" algn="ctr" defTabSz="755650">
            <a:lnSpc>
              <a:spcPct val="90000"/>
            </a:lnSpc>
            <a:spcBef>
              <a:spcPct val="0"/>
            </a:spcBef>
            <a:spcAft>
              <a:spcPct val="35000"/>
            </a:spcAft>
            <a:buNone/>
          </a:pPr>
          <a:r>
            <a:rPr lang="en-US" sz="1700" kern="1200"/>
            <a:t>Evaluate</a:t>
          </a:r>
        </a:p>
      </dsp:txBody>
      <dsp:txXfrm>
        <a:off x="0" y="2236"/>
        <a:ext cx="863948" cy="1158491"/>
      </dsp:txXfrm>
    </dsp:sp>
    <dsp:sp modelId="{F9C7BFFE-32C9-471B-B861-20AD5D3C3EA2}">
      <dsp:nvSpPr>
        <dsp:cNvPr id="0" name=""/>
        <dsp:cNvSpPr/>
      </dsp:nvSpPr>
      <dsp:spPr>
        <a:xfrm>
          <a:off x="863948" y="1230237"/>
          <a:ext cx="3455793" cy="1158491"/>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7052" tIns="294257" rIns="67052" bIns="294257" numCol="1" spcCol="1270" anchor="ctr" anchorCtr="0">
          <a:noAutofit/>
        </a:bodyPr>
        <a:lstStyle/>
        <a:p>
          <a:pPr marL="0" lvl="0" indent="0" algn="l" defTabSz="711200">
            <a:lnSpc>
              <a:spcPct val="90000"/>
            </a:lnSpc>
            <a:spcBef>
              <a:spcPct val="0"/>
            </a:spcBef>
            <a:spcAft>
              <a:spcPct val="35000"/>
            </a:spcAft>
            <a:buNone/>
          </a:pPr>
          <a:r>
            <a:rPr lang="en-US" sz="1600" kern="1200" dirty="0"/>
            <a:t>Provide accurate &amp; sufficient information, including the physical &amp; psychological health risks of abortion and alternatives.</a:t>
          </a:r>
        </a:p>
      </dsp:txBody>
      <dsp:txXfrm>
        <a:off x="863948" y="1230237"/>
        <a:ext cx="3455793" cy="1158491"/>
      </dsp:txXfrm>
    </dsp:sp>
    <dsp:sp modelId="{E4B9F2A6-51B2-401C-B34B-74A89927132E}">
      <dsp:nvSpPr>
        <dsp:cNvPr id="0" name=""/>
        <dsp:cNvSpPr/>
      </dsp:nvSpPr>
      <dsp:spPr>
        <a:xfrm>
          <a:off x="0" y="1230237"/>
          <a:ext cx="863948" cy="1158491"/>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17" tIns="114433" rIns="45717" bIns="114433" numCol="1" spcCol="1270" anchor="ctr" anchorCtr="0">
          <a:noAutofit/>
        </a:bodyPr>
        <a:lstStyle/>
        <a:p>
          <a:pPr marL="0" lvl="0" indent="0" algn="ctr" defTabSz="755650">
            <a:lnSpc>
              <a:spcPct val="90000"/>
            </a:lnSpc>
            <a:spcBef>
              <a:spcPct val="0"/>
            </a:spcBef>
            <a:spcAft>
              <a:spcPct val="35000"/>
            </a:spcAft>
            <a:buNone/>
          </a:pPr>
          <a:r>
            <a:rPr lang="en-US" sz="1700" kern="1200"/>
            <a:t>Provide</a:t>
          </a:r>
        </a:p>
      </dsp:txBody>
      <dsp:txXfrm>
        <a:off x="0" y="1230237"/>
        <a:ext cx="863948" cy="1158491"/>
      </dsp:txXfrm>
    </dsp:sp>
    <dsp:sp modelId="{E89CCC79-D814-4DE4-9C2F-318965062156}">
      <dsp:nvSpPr>
        <dsp:cNvPr id="0" name=""/>
        <dsp:cNvSpPr/>
      </dsp:nvSpPr>
      <dsp:spPr>
        <a:xfrm>
          <a:off x="863948" y="2458238"/>
          <a:ext cx="3455793" cy="1158491"/>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7052" tIns="294257" rIns="67052" bIns="294257" numCol="1" spcCol="1270" anchor="ctr" anchorCtr="0">
          <a:noAutofit/>
        </a:bodyPr>
        <a:lstStyle/>
        <a:p>
          <a:pPr marL="0" lvl="0" indent="0" algn="l" defTabSz="711200">
            <a:lnSpc>
              <a:spcPct val="90000"/>
            </a:lnSpc>
            <a:spcBef>
              <a:spcPct val="0"/>
            </a:spcBef>
            <a:spcAft>
              <a:spcPct val="35000"/>
            </a:spcAft>
            <a:buNone/>
          </a:pPr>
          <a:r>
            <a:rPr lang="en-US" sz="1600" kern="1200" dirty="0"/>
            <a:t>Educate the patient about the procedure with information presented in understandable terms</a:t>
          </a:r>
          <a:r>
            <a:rPr lang="en-US" sz="1300" kern="1200" dirty="0"/>
            <a:t>. </a:t>
          </a:r>
        </a:p>
      </dsp:txBody>
      <dsp:txXfrm>
        <a:off x="863948" y="2458238"/>
        <a:ext cx="3455793" cy="1158491"/>
      </dsp:txXfrm>
    </dsp:sp>
    <dsp:sp modelId="{4810C748-ECEB-4CBC-9DCD-6AC3EC89676E}">
      <dsp:nvSpPr>
        <dsp:cNvPr id="0" name=""/>
        <dsp:cNvSpPr/>
      </dsp:nvSpPr>
      <dsp:spPr>
        <a:xfrm>
          <a:off x="0" y="2458238"/>
          <a:ext cx="863948" cy="1158491"/>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17" tIns="114433" rIns="45717" bIns="114433" numCol="1" spcCol="1270" anchor="ctr" anchorCtr="0">
          <a:noAutofit/>
        </a:bodyPr>
        <a:lstStyle/>
        <a:p>
          <a:pPr marL="0" lvl="0" indent="0" algn="ctr" defTabSz="755650">
            <a:lnSpc>
              <a:spcPct val="90000"/>
            </a:lnSpc>
            <a:spcBef>
              <a:spcPct val="0"/>
            </a:spcBef>
            <a:spcAft>
              <a:spcPct val="35000"/>
            </a:spcAft>
            <a:buNone/>
          </a:pPr>
          <a:r>
            <a:rPr lang="en-US" sz="1700" kern="1200"/>
            <a:t>Educate</a:t>
          </a:r>
        </a:p>
      </dsp:txBody>
      <dsp:txXfrm>
        <a:off x="0" y="2458238"/>
        <a:ext cx="863948" cy="1158491"/>
      </dsp:txXfrm>
    </dsp:sp>
    <dsp:sp modelId="{2A44E291-23D5-4229-AE66-FEFC7CEC57AC}">
      <dsp:nvSpPr>
        <dsp:cNvPr id="0" name=""/>
        <dsp:cNvSpPr/>
      </dsp:nvSpPr>
      <dsp:spPr>
        <a:xfrm>
          <a:off x="863948" y="3686239"/>
          <a:ext cx="3455793" cy="1158491"/>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7052" tIns="294257" rIns="67052" bIns="294257" numCol="1" spcCol="1270" anchor="ctr" anchorCtr="0">
          <a:noAutofit/>
        </a:bodyPr>
        <a:lstStyle/>
        <a:p>
          <a:pPr marL="0" lvl="0" indent="0" algn="l" defTabSz="711200">
            <a:lnSpc>
              <a:spcPct val="90000"/>
            </a:lnSpc>
            <a:spcBef>
              <a:spcPct val="0"/>
            </a:spcBef>
            <a:spcAft>
              <a:spcPct val="35000"/>
            </a:spcAft>
            <a:buNone/>
          </a:pPr>
          <a:r>
            <a:rPr lang="en-US" sz="1600" kern="1200" dirty="0"/>
            <a:t>Make sure the decision is voluntary and free from coercion/pressure.</a:t>
          </a:r>
        </a:p>
      </dsp:txBody>
      <dsp:txXfrm>
        <a:off x="863948" y="3686239"/>
        <a:ext cx="3455793" cy="1158491"/>
      </dsp:txXfrm>
    </dsp:sp>
    <dsp:sp modelId="{EB3766F3-7874-4BCD-9A27-C274DF4E1100}">
      <dsp:nvSpPr>
        <dsp:cNvPr id="0" name=""/>
        <dsp:cNvSpPr/>
      </dsp:nvSpPr>
      <dsp:spPr>
        <a:xfrm>
          <a:off x="0" y="3686239"/>
          <a:ext cx="863948" cy="1158491"/>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17" tIns="114433" rIns="45717" bIns="114433" numCol="1" spcCol="1270" anchor="ctr" anchorCtr="0">
          <a:noAutofit/>
        </a:bodyPr>
        <a:lstStyle/>
        <a:p>
          <a:pPr marL="0" lvl="0" indent="0" algn="ctr" defTabSz="755650">
            <a:lnSpc>
              <a:spcPct val="90000"/>
            </a:lnSpc>
            <a:spcBef>
              <a:spcPct val="0"/>
            </a:spcBef>
            <a:spcAft>
              <a:spcPct val="35000"/>
            </a:spcAft>
            <a:buNone/>
          </a:pPr>
          <a:r>
            <a:rPr lang="en-US" sz="1700" kern="1200" dirty="0"/>
            <a:t>Make</a:t>
          </a:r>
        </a:p>
        <a:p>
          <a:pPr marL="0" lvl="0" indent="0" algn="ctr" defTabSz="755650">
            <a:lnSpc>
              <a:spcPct val="90000"/>
            </a:lnSpc>
            <a:spcBef>
              <a:spcPct val="0"/>
            </a:spcBef>
            <a:spcAft>
              <a:spcPct val="35000"/>
            </a:spcAft>
            <a:buNone/>
          </a:pPr>
          <a:r>
            <a:rPr lang="en-US" sz="1700" kern="1200" dirty="0"/>
            <a:t>Sure</a:t>
          </a:r>
        </a:p>
      </dsp:txBody>
      <dsp:txXfrm>
        <a:off x="0" y="3686239"/>
        <a:ext cx="863948" cy="1158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82E4D-4585-44A9-ABBA-8F96519CFEBF}">
      <dsp:nvSpPr>
        <dsp:cNvPr id="0" name=""/>
        <dsp:cNvSpPr/>
      </dsp:nvSpPr>
      <dsp:spPr>
        <a:xfrm>
          <a:off x="976" y="626895"/>
          <a:ext cx="3428162" cy="2176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0B8CC-47CF-42F5-85F2-6846041FDCE2}">
      <dsp:nvSpPr>
        <dsp:cNvPr id="0" name=""/>
        <dsp:cNvSpPr/>
      </dsp:nvSpPr>
      <dsp:spPr>
        <a:xfrm>
          <a:off x="381883" y="988757"/>
          <a:ext cx="3428162" cy="217688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 a paper published in 2006 in the </a:t>
          </a:r>
          <a:r>
            <a:rPr lang="en-US" sz="2200" i="1" kern="1200" dirty="0"/>
            <a:t>Journal of Medical Ethics,</a:t>
          </a:r>
          <a:r>
            <a:rPr lang="en-US" sz="2200" kern="1200" dirty="0"/>
            <a:t> 95% of women wanted to be informed of all possible complications.</a:t>
          </a:r>
        </a:p>
      </dsp:txBody>
      <dsp:txXfrm>
        <a:off x="445642" y="1052516"/>
        <a:ext cx="3300644" cy="2049365"/>
      </dsp:txXfrm>
    </dsp:sp>
    <dsp:sp modelId="{9020DF2D-0D7F-4152-AAB1-3C5E33484AD5}">
      <dsp:nvSpPr>
        <dsp:cNvPr id="0" name=""/>
        <dsp:cNvSpPr/>
      </dsp:nvSpPr>
      <dsp:spPr>
        <a:xfrm>
          <a:off x="4190953" y="626895"/>
          <a:ext cx="3428162" cy="217688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33D6E-4C51-467C-B40C-37E479FE89EB}">
      <dsp:nvSpPr>
        <dsp:cNvPr id="0" name=""/>
        <dsp:cNvSpPr/>
      </dsp:nvSpPr>
      <dsp:spPr>
        <a:xfrm>
          <a:off x="4571860" y="988757"/>
          <a:ext cx="3428162" cy="217688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69% wanted to be informed of all possible alternatives.</a:t>
          </a:r>
        </a:p>
      </dsp:txBody>
      <dsp:txXfrm>
        <a:off x="4635619" y="1052516"/>
        <a:ext cx="3300644" cy="20493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BC765-0DD1-4FEF-8AAF-A0D1F4E1424F}">
      <dsp:nvSpPr>
        <dsp:cNvPr id="0" name=""/>
        <dsp:cNvSpPr/>
      </dsp:nvSpPr>
      <dsp:spPr>
        <a:xfrm>
          <a:off x="0" y="2366110"/>
          <a:ext cx="3906553" cy="155242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Interestingly, perceptions of mental health complications were quite high, ranging from a low of 6.71 for negative emotional reactions to a high 9.01      for depression. </a:t>
          </a:r>
        </a:p>
      </dsp:txBody>
      <dsp:txXfrm>
        <a:off x="0" y="2366110"/>
        <a:ext cx="3906553" cy="1552424"/>
      </dsp:txXfrm>
    </dsp:sp>
    <dsp:sp modelId="{43A95A22-49CF-437B-8E23-60829C73D6F7}">
      <dsp:nvSpPr>
        <dsp:cNvPr id="0" name=""/>
        <dsp:cNvSpPr/>
      </dsp:nvSpPr>
      <dsp:spPr>
        <a:xfrm rot="10800000">
          <a:off x="0" y="1767"/>
          <a:ext cx="3906553" cy="2387629"/>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On a scale 1-10, women rated the seriousness of various complications.</a:t>
          </a:r>
        </a:p>
      </dsp:txBody>
      <dsp:txXfrm rot="10800000">
        <a:off x="0" y="1767"/>
        <a:ext cx="3906553" cy="1551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45E59-7C1D-4781-B259-0F940323BA69}">
      <dsp:nvSpPr>
        <dsp:cNvPr id="0" name=""/>
        <dsp:cNvSpPr/>
      </dsp:nvSpPr>
      <dsp:spPr>
        <a:xfrm>
          <a:off x="0" y="662003"/>
          <a:ext cx="4319742" cy="835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Not individualized to the woman’s unique situation. </a:t>
          </a:r>
        </a:p>
      </dsp:txBody>
      <dsp:txXfrm>
        <a:off x="40780" y="702783"/>
        <a:ext cx="4238182" cy="753819"/>
      </dsp:txXfrm>
    </dsp:sp>
    <dsp:sp modelId="{20B889D9-0410-4EA9-AC1B-E0665B740304}">
      <dsp:nvSpPr>
        <dsp:cNvPr id="0" name=""/>
        <dsp:cNvSpPr/>
      </dsp:nvSpPr>
      <dsp:spPr>
        <a:xfrm>
          <a:off x="0" y="1557863"/>
          <a:ext cx="4319742" cy="835379"/>
        </a:xfrm>
        <a:prstGeom prst="roundRect">
          <a:avLst/>
        </a:prstGeom>
        <a:solidFill>
          <a:schemeClr val="accent2">
            <a:hueOff val="-947587"/>
            <a:satOff val="-9645"/>
            <a:lumOff val="-640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Under 10 minutes.</a:t>
          </a:r>
        </a:p>
      </dsp:txBody>
      <dsp:txXfrm>
        <a:off x="40780" y="1598643"/>
        <a:ext cx="4238182" cy="753819"/>
      </dsp:txXfrm>
    </dsp:sp>
    <dsp:sp modelId="{B2BB37DC-ED2C-4271-A096-5C09819BFE2A}">
      <dsp:nvSpPr>
        <dsp:cNvPr id="0" name=""/>
        <dsp:cNvSpPr/>
      </dsp:nvSpPr>
      <dsp:spPr>
        <a:xfrm>
          <a:off x="0" y="2453723"/>
          <a:ext cx="4319742" cy="835379"/>
        </a:xfrm>
        <a:prstGeom prst="roundRect">
          <a:avLst/>
        </a:prstGeom>
        <a:solidFill>
          <a:schemeClr val="accent2">
            <a:hueOff val="-1895173"/>
            <a:satOff val="-19290"/>
            <a:lumOff val="-1281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 pre-procedure meeting with abortionist.</a:t>
          </a:r>
        </a:p>
      </dsp:txBody>
      <dsp:txXfrm>
        <a:off x="40780" y="2494503"/>
        <a:ext cx="4238182" cy="753819"/>
      </dsp:txXfrm>
    </dsp:sp>
    <dsp:sp modelId="{D5EE5755-B2C8-4429-A249-77A32FEADBE2}">
      <dsp:nvSpPr>
        <dsp:cNvPr id="0" name=""/>
        <dsp:cNvSpPr/>
      </dsp:nvSpPr>
      <dsp:spPr>
        <a:xfrm>
          <a:off x="0" y="3349583"/>
          <a:ext cx="4319742" cy="835379"/>
        </a:xfrm>
        <a:prstGeom prst="round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Often misinformation by uneducated, poorly trained,  non-medical staff.</a:t>
          </a:r>
        </a:p>
      </dsp:txBody>
      <dsp:txXfrm>
        <a:off x="40780" y="3390363"/>
        <a:ext cx="4238182" cy="7538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33D1A-9C89-4F8E-97EB-14A10967C7B6}">
      <dsp:nvSpPr>
        <dsp:cNvPr id="0" name=""/>
        <dsp:cNvSpPr/>
      </dsp:nvSpPr>
      <dsp:spPr>
        <a:xfrm>
          <a:off x="800100" y="0"/>
          <a:ext cx="5029199" cy="5029199"/>
        </a:xfrm>
        <a:prstGeom prst="diamond">
          <a:avLst/>
        </a:prstGeom>
        <a:solidFill>
          <a:schemeClr val="accent1">
            <a:tint val="4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tint val="40000"/>
              <a:hueOff val="0"/>
              <a:satOff val="0"/>
              <a:lumOff val="0"/>
              <a:alphaOff val="0"/>
              <a:shade val="70000"/>
              <a:satMod val="105000"/>
            </a:schemeClr>
          </a:contourClr>
        </a:sp3d>
      </dsp:spPr>
      <dsp:style>
        <a:lnRef idx="0">
          <a:scrgbClr r="0" g="0" b="0"/>
        </a:lnRef>
        <a:fillRef idx="1">
          <a:scrgbClr r="0" g="0" b="0"/>
        </a:fillRef>
        <a:effectRef idx="2">
          <a:scrgbClr r="0" g="0" b="0"/>
        </a:effectRef>
        <a:fontRef idx="minor"/>
      </dsp:style>
    </dsp:sp>
    <dsp:sp modelId="{BB1CC6F2-6B4F-4797-901B-C28F3442AD21}">
      <dsp:nvSpPr>
        <dsp:cNvPr id="0" name=""/>
        <dsp:cNvSpPr/>
      </dsp:nvSpPr>
      <dsp:spPr>
        <a:xfrm>
          <a:off x="1277874" y="477773"/>
          <a:ext cx="1961388" cy="196138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Substantial evidence of lack of information on options and misinformation throughout our culture, particularly for minors.</a:t>
          </a:r>
        </a:p>
      </dsp:txBody>
      <dsp:txXfrm>
        <a:off x="1373621" y="573520"/>
        <a:ext cx="1769894" cy="1769894"/>
      </dsp:txXfrm>
    </dsp:sp>
    <dsp:sp modelId="{8B35BB95-80C2-4EF9-80CE-CD8646AC173F}">
      <dsp:nvSpPr>
        <dsp:cNvPr id="0" name=""/>
        <dsp:cNvSpPr/>
      </dsp:nvSpPr>
      <dsp:spPr>
        <a:xfrm>
          <a:off x="3390138" y="477773"/>
          <a:ext cx="1961388" cy="196138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Many women are pressured by boyfriends or parents to abort.</a:t>
          </a:r>
        </a:p>
      </dsp:txBody>
      <dsp:txXfrm>
        <a:off x="3485885" y="573520"/>
        <a:ext cx="1769894" cy="1769894"/>
      </dsp:txXfrm>
    </dsp:sp>
    <dsp:sp modelId="{5BF21848-2343-473A-AF23-9EEA3A6AA420}">
      <dsp:nvSpPr>
        <dsp:cNvPr id="0" name=""/>
        <dsp:cNvSpPr/>
      </dsp:nvSpPr>
      <dsp:spPr>
        <a:xfrm>
          <a:off x="1277874" y="2590038"/>
          <a:ext cx="1961388" cy="196138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Abortion is sold by society as the “smart choice” for most women who want a successful future.</a:t>
          </a:r>
        </a:p>
      </dsp:txBody>
      <dsp:txXfrm>
        <a:off x="1373621" y="2685785"/>
        <a:ext cx="1769894" cy="1769894"/>
      </dsp:txXfrm>
    </dsp:sp>
    <dsp:sp modelId="{5FB19FCD-BFDE-49F1-BD3F-605F27A2F9E9}">
      <dsp:nvSpPr>
        <dsp:cNvPr id="0" name=""/>
        <dsp:cNvSpPr/>
      </dsp:nvSpPr>
      <dsp:spPr>
        <a:xfrm>
          <a:off x="3390138" y="2590038"/>
          <a:ext cx="1961388" cy="1961388"/>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Sales tactics by abortion clinics: phone contact, time, promise of quick, easy &amp; painless solution.</a:t>
          </a:r>
        </a:p>
      </dsp:txBody>
      <dsp:txXfrm>
        <a:off x="3485885" y="2685785"/>
        <a:ext cx="1769894" cy="176989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301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4301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301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1364E7C0-897A-45B4-8B55-E1CEEE500704}" type="slidenum">
              <a:rPr lang="en-US"/>
              <a:pPr>
                <a:defRPr/>
              </a:pPr>
              <a:t>‹#›</a:t>
            </a:fld>
            <a:endParaRPr lang="en-US"/>
          </a:p>
        </p:txBody>
      </p:sp>
    </p:spTree>
    <p:extLst>
      <p:ext uri="{BB962C8B-B14F-4D97-AF65-F5344CB8AC3E}">
        <p14:creationId xmlns:p14="http://schemas.microsoft.com/office/powerpoint/2010/main" val="387571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73DE24A4-4EEC-4E71-A0F3-F8E2DDC3EC0D}" type="slidenum">
              <a:rPr lang="en-US"/>
              <a:pPr>
                <a:defRPr/>
              </a:pPr>
              <a:t>‹#›</a:t>
            </a:fld>
            <a:endParaRPr lang="en-US"/>
          </a:p>
        </p:txBody>
      </p:sp>
    </p:spTree>
    <p:extLst>
      <p:ext uri="{BB962C8B-B14F-4D97-AF65-F5344CB8AC3E}">
        <p14:creationId xmlns:p14="http://schemas.microsoft.com/office/powerpoint/2010/main" val="22825652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p>
        </p:txBody>
      </p:sp>
      <p:sp>
        <p:nvSpPr>
          <p:cNvPr id="5734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E32E1FE-6E19-40E0-B008-BE0A9288AE61}" type="slidenum">
              <a:rPr lang="en-US" smtClean="0">
                <a:latin typeface="Arial" pitchFamily="34" charset="0"/>
              </a:rPr>
              <a:pPr/>
              <a:t>2</a:t>
            </a:fld>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BB069D5-7404-4832-A80E-CE668F1E391D}" type="slidenum">
              <a:rPr lang="en-US" smtClean="0">
                <a:latin typeface="Arial" pitchFamily="34" charset="0"/>
              </a:rPr>
              <a:pPr/>
              <a:t>19</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lnSpc>
                <a:spcPct val="90000"/>
              </a:lnSpc>
            </a:pPr>
            <a:endParaRPr lang="en-US" dirty="0"/>
          </a:p>
          <a:p>
            <a:pPr eaLnBrk="1" hangingPunct="1">
              <a:lnSpc>
                <a:spcPct val="90000"/>
              </a:lnSpc>
            </a:pPr>
            <a:r>
              <a:rPr lang="en-US"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DE24A4-4EEC-4E71-A0F3-F8E2DDC3EC0D}" type="slidenum">
              <a:rPr lang="en-US" smtClean="0"/>
              <a:pPr>
                <a:defRPr/>
              </a:pPr>
              <a:t>21</a:t>
            </a:fld>
            <a:endParaRPr lang="en-US"/>
          </a:p>
        </p:txBody>
      </p:sp>
    </p:spTree>
    <p:extLst>
      <p:ext uri="{BB962C8B-B14F-4D97-AF65-F5344CB8AC3E}">
        <p14:creationId xmlns:p14="http://schemas.microsoft.com/office/powerpoint/2010/main" val="208780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B1FB40F-70F5-40D2-88A8-D9F4A732DB34}" type="slidenum">
              <a:rPr lang="en-US" smtClean="0">
                <a:latin typeface="Arial" pitchFamily="34" charset="0"/>
              </a:rPr>
              <a:pPr/>
              <a:t>24</a:t>
            </a:fld>
            <a:endParaRPr lang="en-US">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lnSpc>
                <a:spcPct val="80000"/>
              </a:lnSpc>
            </a:pPr>
            <a:endParaRPr lang="en-US" sz="800"/>
          </a:p>
          <a:p>
            <a:pPr eaLnBrk="1" hangingPunct="1">
              <a:lnSpc>
                <a:spcPct val="80000"/>
              </a:lnSpc>
            </a:pPr>
            <a:endParaRPr lang="en-US"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B1FB40F-70F5-40D2-88A8-D9F4A732DB34}" type="slidenum">
              <a:rPr lang="en-US" smtClean="0">
                <a:solidFill>
                  <a:prstClr val="black"/>
                </a:solidFill>
                <a:latin typeface="Arial" pitchFamily="34" charset="0"/>
              </a:rPr>
              <a:pPr/>
              <a:t>25</a:t>
            </a:fld>
            <a:endParaRPr lang="en-US">
              <a:solidFill>
                <a:prstClr val="black"/>
              </a:solidFill>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lnSpc>
                <a:spcPct val="80000"/>
              </a:lnSpc>
            </a:pPr>
            <a:endParaRPr lang="en-US" sz="800"/>
          </a:p>
          <a:p>
            <a:pPr eaLnBrk="1" hangingPunct="1">
              <a:lnSpc>
                <a:spcPct val="80000"/>
              </a:lnSpc>
            </a:pPr>
            <a:endParaRPr lang="en-US"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DE24A4-4EEC-4E71-A0F3-F8E2DDC3EC0D}" type="slidenum">
              <a:rPr lang="en-US" smtClean="0"/>
              <a:pPr>
                <a:defRPr/>
              </a:pPr>
              <a:t>28</a:t>
            </a:fld>
            <a:endParaRPr lang="en-US"/>
          </a:p>
        </p:txBody>
      </p:sp>
    </p:spTree>
    <p:extLst>
      <p:ext uri="{BB962C8B-B14F-4D97-AF65-F5344CB8AC3E}">
        <p14:creationId xmlns:p14="http://schemas.microsoft.com/office/powerpoint/2010/main" val="2519764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1E2C7AF-6F10-4D9D-B23C-F504CA6DC70E}" type="slidenum">
              <a:rPr lang="en-US" smtClean="0">
                <a:latin typeface="Arial" pitchFamily="34" charset="0"/>
              </a:rPr>
              <a:pPr/>
              <a:t>32</a:t>
            </a:fld>
            <a:endParaRPr lang="en-US">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DE24A4-4EEC-4E71-A0F3-F8E2DDC3EC0D}" type="slidenum">
              <a:rPr lang="en-US" smtClean="0"/>
              <a:pPr>
                <a:defRPr/>
              </a:pPr>
              <a:t>33</a:t>
            </a:fld>
            <a:endParaRPr lang="en-US"/>
          </a:p>
        </p:txBody>
      </p:sp>
    </p:spTree>
    <p:extLst>
      <p:ext uri="{BB962C8B-B14F-4D97-AF65-F5344CB8AC3E}">
        <p14:creationId xmlns:p14="http://schemas.microsoft.com/office/powerpoint/2010/main" val="2007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DE24A4-4EEC-4E71-A0F3-F8E2DDC3EC0D}" type="slidenum">
              <a:rPr lang="en-US" smtClean="0"/>
              <a:pPr>
                <a:defRPr/>
              </a:pPr>
              <a:t>35</a:t>
            </a:fld>
            <a:endParaRPr lang="en-US"/>
          </a:p>
        </p:txBody>
      </p:sp>
    </p:spTree>
    <p:extLst>
      <p:ext uri="{BB962C8B-B14F-4D97-AF65-F5344CB8AC3E}">
        <p14:creationId xmlns:p14="http://schemas.microsoft.com/office/powerpoint/2010/main" val="2886055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614EBF-DA11-4827-BAFB-7F28B8923121}" type="slidenum">
              <a:rPr lang="en-US" smtClean="0">
                <a:solidFill>
                  <a:prstClr val="black"/>
                </a:solidFill>
                <a:latin typeface="Arial" pitchFamily="34" charset="0"/>
              </a:rPr>
              <a:pPr/>
              <a:t>36</a:t>
            </a:fld>
            <a:endParaRPr lang="en-US">
              <a:solidFill>
                <a:prstClr val="black"/>
              </a:solidFill>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DE24A4-4EEC-4E71-A0F3-F8E2DDC3EC0D}" type="slidenum">
              <a:rPr lang="en-US" smtClean="0"/>
              <a:pPr>
                <a:defRPr/>
              </a:pPr>
              <a:t>37</a:t>
            </a:fld>
            <a:endParaRPr lang="en-US"/>
          </a:p>
        </p:txBody>
      </p:sp>
    </p:spTree>
    <p:extLst>
      <p:ext uri="{BB962C8B-B14F-4D97-AF65-F5344CB8AC3E}">
        <p14:creationId xmlns:p14="http://schemas.microsoft.com/office/powerpoint/2010/main" val="272373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FF866F0-0BED-4754-994D-561F87C4DA51}" type="slidenum">
              <a:rPr lang="en-US" smtClean="0">
                <a:latin typeface="Arial" pitchFamily="34" charset="0"/>
              </a:rPr>
              <a:pPr/>
              <a:t>5</a:t>
            </a:fld>
            <a:endParaRPr lang="en-US">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DE24A4-4EEC-4E71-A0F3-F8E2DDC3EC0D}" type="slidenum">
              <a:rPr lang="en-US" smtClean="0"/>
              <a:pPr>
                <a:defRPr/>
              </a:pPr>
              <a:t>38</a:t>
            </a:fld>
            <a:endParaRPr lang="en-US"/>
          </a:p>
        </p:txBody>
      </p:sp>
    </p:spTree>
    <p:extLst>
      <p:ext uri="{BB962C8B-B14F-4D97-AF65-F5344CB8AC3E}">
        <p14:creationId xmlns:p14="http://schemas.microsoft.com/office/powerpoint/2010/main" val="4236771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DE24A4-4EEC-4E71-A0F3-F8E2DDC3EC0D}" type="slidenum">
              <a:rPr lang="en-US" smtClean="0"/>
              <a:pPr>
                <a:defRPr/>
              </a:pPr>
              <a:t>45</a:t>
            </a:fld>
            <a:endParaRPr lang="en-US"/>
          </a:p>
        </p:txBody>
      </p:sp>
    </p:spTree>
    <p:extLst>
      <p:ext uri="{BB962C8B-B14F-4D97-AF65-F5344CB8AC3E}">
        <p14:creationId xmlns:p14="http://schemas.microsoft.com/office/powerpoint/2010/main" val="328939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20E0EC-8CAE-4B28-8101-538F990525A2}" type="slidenum">
              <a:rPr lang="en-US" smtClean="0">
                <a:solidFill>
                  <a:srgbClr val="000000"/>
                </a:solidFill>
                <a:latin typeface="Arial" pitchFamily="34" charset="0"/>
              </a:rPr>
              <a:pPr/>
              <a:t>6</a:t>
            </a:fld>
            <a:endParaRPr lang="en-US">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553E0AF-7581-4B70-B0C4-4F4A04B01362}" type="slidenum">
              <a:rPr lang="en-US" smtClean="0">
                <a:solidFill>
                  <a:srgbClr val="000000"/>
                </a:solidFill>
                <a:latin typeface="Arial" pitchFamily="34" charset="0"/>
              </a:rPr>
              <a:pPr/>
              <a:t>8</a:t>
            </a:fld>
            <a:endParaRPr lang="en-US">
              <a:solidFill>
                <a:srgbClr val="000000"/>
              </a:solidFill>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228600" indent="-228600"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ABD89B-397F-4526-B733-E0FA31572672}" type="slidenum">
              <a:rPr lang="en-US" smtClean="0">
                <a:latin typeface="Arial" pitchFamily="34" charset="0"/>
              </a:rPr>
              <a:pPr/>
              <a:t>9</a:t>
            </a:fld>
            <a:endParaRPr lang="en-US">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4806A27-6BE9-4580-998D-98247A5594F0}" type="slidenum">
              <a:rPr lang="en-US" smtClean="0">
                <a:solidFill>
                  <a:srgbClr val="000000"/>
                </a:solidFill>
                <a:latin typeface="Arial" pitchFamily="34" charset="0"/>
              </a:rPr>
              <a:pPr/>
              <a:t>10</a:t>
            </a:fld>
            <a:endParaRPr lang="en-US">
              <a:solidFill>
                <a:srgbClr val="000000"/>
              </a:solidFill>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651721D-3C66-43B3-B89E-946FE349AEA1}" type="slidenum">
              <a:rPr lang="en-US" smtClean="0">
                <a:solidFill>
                  <a:prstClr val="black"/>
                </a:solidFill>
                <a:latin typeface="Arial" pitchFamily="34" charset="0"/>
              </a:rPr>
              <a:pPr/>
              <a:t>12</a:t>
            </a:fld>
            <a:endParaRPr lang="en-US">
              <a:solidFill>
                <a:prstClr val="black"/>
              </a:solidFill>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DE24A4-4EEC-4E71-A0F3-F8E2DDC3EC0D}" type="slidenum">
              <a:rPr lang="en-US" smtClean="0"/>
              <a:pPr>
                <a:defRPr/>
              </a:pPr>
              <a:t>13</a:t>
            </a:fld>
            <a:endParaRPr lang="en-US"/>
          </a:p>
        </p:txBody>
      </p:sp>
    </p:spTree>
    <p:extLst>
      <p:ext uri="{BB962C8B-B14F-4D97-AF65-F5344CB8AC3E}">
        <p14:creationId xmlns:p14="http://schemas.microsoft.com/office/powerpoint/2010/main" val="19829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3DE24A4-4EEC-4E71-A0F3-F8E2DDC3EC0D}" type="slidenum">
              <a:rPr lang="en-US" smtClean="0"/>
              <a:pPr>
                <a:defRPr/>
              </a:pPr>
              <a:t>17</a:t>
            </a:fld>
            <a:endParaRPr lang="en-US"/>
          </a:p>
        </p:txBody>
      </p:sp>
    </p:spTree>
    <p:extLst>
      <p:ext uri="{BB962C8B-B14F-4D97-AF65-F5344CB8AC3E}">
        <p14:creationId xmlns:p14="http://schemas.microsoft.com/office/powerpoint/2010/main" val="1342847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743200" y="1752600"/>
            <a:ext cx="5486400" cy="838200"/>
          </a:xfrm>
        </p:spPr>
        <p:txBody>
          <a:bodyPr/>
          <a:lstStyle>
            <a:lvl1pPr>
              <a:defRPr/>
            </a:lvl1pPr>
          </a:lstStyle>
          <a:p>
            <a:pPr lvl="0"/>
            <a:r>
              <a:rPr lang="en-US" noProof="0"/>
              <a:t>Click to edit Master title style</a:t>
            </a:r>
          </a:p>
        </p:txBody>
      </p:sp>
      <p:sp>
        <p:nvSpPr>
          <p:cNvPr id="37891"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144B23-88E9-4BF1-BF63-7666938F1735}" type="slidenum">
              <a:rPr lang="en-US"/>
              <a:pPr>
                <a:defRPr/>
              </a:pPr>
              <a:t>‹#›</a:t>
            </a:fld>
            <a:endParaRPr lang="en-US"/>
          </a:p>
        </p:txBody>
      </p:sp>
    </p:spTree>
    <p:extLst>
      <p:ext uri="{BB962C8B-B14F-4D97-AF65-F5344CB8AC3E}">
        <p14:creationId xmlns:p14="http://schemas.microsoft.com/office/powerpoint/2010/main" val="259058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F260CE-917A-4419-AEB0-966EF6323854}" type="slidenum">
              <a:rPr lang="en-US"/>
              <a:pPr>
                <a:defRPr/>
              </a:pPr>
              <a:t>‹#›</a:t>
            </a:fld>
            <a:endParaRPr lang="en-US"/>
          </a:p>
        </p:txBody>
      </p:sp>
    </p:spTree>
    <p:extLst>
      <p:ext uri="{BB962C8B-B14F-4D97-AF65-F5344CB8AC3E}">
        <p14:creationId xmlns:p14="http://schemas.microsoft.com/office/powerpoint/2010/main" val="379837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BB11E4-6636-409E-BFA6-219FC348294E}" type="slidenum">
              <a:rPr lang="en-US"/>
              <a:pPr>
                <a:defRPr/>
              </a:pPr>
              <a:t>‹#›</a:t>
            </a:fld>
            <a:endParaRPr lang="en-US"/>
          </a:p>
        </p:txBody>
      </p:sp>
    </p:spTree>
    <p:extLst>
      <p:ext uri="{BB962C8B-B14F-4D97-AF65-F5344CB8AC3E}">
        <p14:creationId xmlns:p14="http://schemas.microsoft.com/office/powerpoint/2010/main" val="169211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F5E4156-2072-4CED-9532-DBBDD7B323D5}"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2046770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6C89C310-29D8-4B19-9651-B454A10579BF}"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4133723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1502B71-7A02-4CB0-AD91-6F1DBA6975C5}"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116541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solidFill>
                <a:prstClr val="white"/>
              </a:solidFill>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8F9DF35-0F55-4206-8926-A5564D49C1DB}"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381257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solidFill>
                <a:prstClr val="white"/>
              </a:solidFill>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29657594-3A99-4E53-AE2F-9C057F1D19B3}"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3513426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52B8FD5-B256-4205-BDB2-EF4D69509086}"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86321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1F6EA71-460F-418D-ADBC-93C5A2CD6251}" type="slidenum">
              <a:rPr lang="en-US"/>
              <a:pPr>
                <a:defRPr/>
              </a:pPr>
              <a:t>‹#›</a:t>
            </a:fld>
            <a:endParaRPr lang="en-US"/>
          </a:p>
        </p:txBody>
      </p:sp>
    </p:spTree>
    <p:extLst>
      <p:ext uri="{BB962C8B-B14F-4D97-AF65-F5344CB8AC3E}">
        <p14:creationId xmlns:p14="http://schemas.microsoft.com/office/powerpoint/2010/main" val="3891232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4D1FD66-1D7B-44F9-A52E-C49226FB644C}"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1347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49928F-CC82-4639-96E7-30A20AA3B40F}" type="slidenum">
              <a:rPr lang="en-US"/>
              <a:pPr>
                <a:defRPr/>
              </a:pPr>
              <a:t>‹#›</a:t>
            </a:fld>
            <a:endParaRPr lang="en-US"/>
          </a:p>
        </p:txBody>
      </p:sp>
    </p:spTree>
    <p:extLst>
      <p:ext uri="{BB962C8B-B14F-4D97-AF65-F5344CB8AC3E}">
        <p14:creationId xmlns:p14="http://schemas.microsoft.com/office/powerpoint/2010/main" val="795956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F767C25F-CE25-4E87-9775-4086A923C297}" type="slidenum">
              <a:rPr lang="en-US">
                <a:solidFill>
                  <a:srgbClr val="8CADAE">
                    <a:shade val="75000"/>
                  </a:srgbClr>
                </a:solidFill>
              </a:rPr>
              <a:pPr>
                <a:defRPr/>
              </a:pPr>
              <a:t>‹#›</a:t>
            </a:fld>
            <a:endParaRPr lang="en-US">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78042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6DBB215-C7D9-4D42-A2A5-6159DC7A8824}" type="slidenum">
              <a:rPr lang="en-US">
                <a:solidFill>
                  <a:srgbClr val="8CADAE">
                    <a:shade val="75000"/>
                  </a:srgbClr>
                </a:solidFill>
              </a:rPr>
              <a:pPr>
                <a:defRPr/>
              </a:pPr>
              <a:t>‹#›</a:t>
            </a:fld>
            <a:endParaRPr lang="en-US">
              <a:solidFill>
                <a:srgbClr val="8CADAE">
                  <a:shade val="75000"/>
                </a:srgbClr>
              </a:solidFill>
            </a:endParaRPr>
          </a:p>
        </p:txBody>
      </p:sp>
    </p:spTree>
    <p:extLst>
      <p:ext uri="{BB962C8B-B14F-4D97-AF65-F5344CB8AC3E}">
        <p14:creationId xmlns:p14="http://schemas.microsoft.com/office/powerpoint/2010/main" val="184053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7F954F1D-FEE9-4DAD-827B-1749E4FA187F}" type="slidenum">
              <a:rPr lang="en-US">
                <a:solidFill>
                  <a:srgbClr val="8CADAE">
                    <a:shade val="75000"/>
                  </a:srgbClr>
                </a:solidFill>
              </a:rPr>
              <a:pPr>
                <a:defRPr/>
              </a:pPr>
              <a:t>‹#›</a:t>
            </a:fld>
            <a:endParaRPr lang="en-US">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98772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F0F6815-5FB7-41CD-97DB-7A5C1D45B663}"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1252063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6F376E3E-3113-4869-8E74-A9B4DE0BF850}"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576334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4E96363-A457-487B-B280-75E9FFA42F65}"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1253122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solidFill>
                <a:prstClr val="white"/>
              </a:solidFill>
            </a:endParaRP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6440B04-018C-4A0D-8B73-D15A3B66BE4E}"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3975472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solidFill>
                <a:prstClr val="white"/>
              </a:solidFill>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5F7B41E4-61A6-4CB0-AE3F-A5C168DD3ACC}"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541280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1F01C4B-5F2A-4592-9835-91FCD9FEB19F}"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2038739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A2F2D1F-402A-4949-8198-610E7E165AE7}" type="slidenum">
              <a:rPr lang="en-US"/>
              <a:pPr>
                <a:defRPr/>
              </a:pPr>
              <a:t>‹#›</a:t>
            </a:fld>
            <a:endParaRPr lang="en-US"/>
          </a:p>
        </p:txBody>
      </p:sp>
    </p:spTree>
    <p:extLst>
      <p:ext uri="{BB962C8B-B14F-4D97-AF65-F5344CB8AC3E}">
        <p14:creationId xmlns:p14="http://schemas.microsoft.com/office/powerpoint/2010/main" val="322058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94F1C-2C7F-4BB9-B5E1-420843022B50}" type="slidenum">
              <a:rPr lang="en-US"/>
              <a:pPr>
                <a:defRPr/>
              </a:pPr>
              <a:t>‹#›</a:t>
            </a:fld>
            <a:endParaRPr lang="en-US"/>
          </a:p>
        </p:txBody>
      </p:sp>
    </p:spTree>
    <p:extLst>
      <p:ext uri="{BB962C8B-B14F-4D97-AF65-F5344CB8AC3E}">
        <p14:creationId xmlns:p14="http://schemas.microsoft.com/office/powerpoint/2010/main" val="1380592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A1EBD4A5-854B-4E72-B204-D5230F242B1A}" type="slidenum">
              <a:rPr lang="en-US">
                <a:solidFill>
                  <a:srgbClr val="0BD0D9">
                    <a:shade val="75000"/>
                  </a:srgbClr>
                </a:solidFill>
              </a:rPr>
              <a:pPr>
                <a:defRPr/>
              </a:pPr>
              <a:t>‹#›</a:t>
            </a:fld>
            <a:endParaRPr lang="en-US">
              <a:solidFill>
                <a:srgbClr val="0BD0D9">
                  <a:shade val="75000"/>
                </a:srgbClr>
              </a:solidFill>
            </a:endParaRPr>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587418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1CE2893E-3461-4140-A74D-643D85986FDD}" type="slidenum">
              <a:rPr lang="en-US">
                <a:solidFill>
                  <a:srgbClr val="0BD0D9">
                    <a:shade val="75000"/>
                  </a:srgbClr>
                </a:solidFill>
              </a:rPr>
              <a:pPr>
                <a:defRPr/>
              </a:pPr>
              <a:t>‹#›</a:t>
            </a:fld>
            <a:endParaRPr lang="en-US">
              <a:solidFill>
                <a:srgbClr val="0BD0D9">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2863508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AD224B-D50C-4FA0-A274-70E3A4FC474E}"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186666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46EB445D-3922-4095-9766-97955EA63BEB}" type="slidenum">
              <a:rPr lang="en-US">
                <a:solidFill>
                  <a:srgbClr val="0BD0D9">
                    <a:shade val="75000"/>
                  </a:srgbClr>
                </a:solidFill>
              </a:rPr>
              <a:pPr>
                <a:defRPr/>
              </a:pPr>
              <a:t>‹#›</a:t>
            </a:fld>
            <a:endParaRPr lang="en-US">
              <a:solidFill>
                <a:srgbClr val="0BD0D9">
                  <a:shade val="75000"/>
                </a:srgbClr>
              </a:solidFill>
            </a:endParaRPr>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51352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805509-59C8-4030-9D69-46D44094BF65}" type="slidenum">
              <a:rPr lang="en-US">
                <a:solidFill>
                  <a:srgbClr val="0BD0D9">
                    <a:shade val="75000"/>
                  </a:srgbClr>
                </a:solidFill>
              </a:rPr>
              <a:pPr>
                <a:defRPr/>
              </a:pPr>
              <a:t>‹#›</a:t>
            </a:fld>
            <a:endParaRPr lang="en-US">
              <a:solidFill>
                <a:srgbClr val="0BD0D9">
                  <a:shade val="75000"/>
                </a:srgbClr>
              </a:solidFill>
            </a:endParaRPr>
          </a:p>
        </p:txBody>
      </p:sp>
    </p:spTree>
    <p:extLst>
      <p:ext uri="{BB962C8B-B14F-4D97-AF65-F5344CB8AC3E}">
        <p14:creationId xmlns:p14="http://schemas.microsoft.com/office/powerpoint/2010/main" val="799354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D59AE883-EBC1-4BA2-9495-736A977DF1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244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3" name="Slide Number Placeholder 22"/>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4" name="Footer Placeholder 23"/>
          <p:cNvSpPr>
            <a:spLocks noGrp="1"/>
          </p:cNvSpPr>
          <p:nvPr>
            <p:ph type="ftr" sz="quarter" idx="12"/>
          </p:nvPr>
        </p:nvSpPr>
        <p:spPr/>
        <p:txBody>
          <a:bodyPr/>
          <a:lstStyle/>
          <a:p>
            <a:endParaRPr lang="en-US">
              <a:solidFill>
                <a:srgbClr val="FFFFFF">
                  <a:alpha val="65000"/>
                </a:srgbClr>
              </a:solidFill>
            </a:endParaRP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extLst>
      <p:ext uri="{BB962C8B-B14F-4D97-AF65-F5344CB8AC3E}">
        <p14:creationId xmlns:p14="http://schemas.microsoft.com/office/powerpoint/2010/main" val="3696977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9" name="Slide Number Placeholder 18"/>
          <p:cNvSpPr>
            <a:spLocks noGrp="1"/>
          </p:cNvSpPr>
          <p:nvPr>
            <p:ph type="sldNum" sz="quarter" idx="15"/>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34594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0" name="Slide Number Placeholder 19"/>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2"/>
          </p:nvPr>
        </p:nvSpPr>
        <p:spPr/>
        <p:txBody>
          <a:bodyPr/>
          <a:lstStyle/>
          <a:p>
            <a:endParaRPr lang="en-US">
              <a:solidFill>
                <a:srgbClr val="FFFFFF">
                  <a:alpha val="65000"/>
                </a:srgbClr>
              </a:solidFill>
            </a:endParaRP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3302029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5" name="Slide Number Placeholder 24"/>
          <p:cNvSpPr>
            <a:spLocks noGrp="1"/>
          </p:cNvSpPr>
          <p:nvPr>
            <p:ph type="sldNum" sz="quarter" idx="16"/>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6" name="Footer Placeholder 25"/>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140837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D748CC-636D-4BD4-9F07-80C200914D8F}" type="slidenum">
              <a:rPr lang="en-US"/>
              <a:pPr>
                <a:defRPr/>
              </a:pPr>
              <a:t>‹#›</a:t>
            </a:fld>
            <a:endParaRPr lang="en-US"/>
          </a:p>
        </p:txBody>
      </p:sp>
    </p:spTree>
    <p:extLst>
      <p:ext uri="{BB962C8B-B14F-4D97-AF65-F5344CB8AC3E}">
        <p14:creationId xmlns:p14="http://schemas.microsoft.com/office/powerpoint/2010/main" val="1325255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4" name="Slide Number Placeholder 23"/>
          <p:cNvSpPr>
            <a:spLocks noGrp="1"/>
          </p:cNvSpPr>
          <p:nvPr>
            <p:ph type="sldNum" sz="quarter" idx="17"/>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9" name="Footer Placeholder 28"/>
          <p:cNvSpPr>
            <a:spLocks noGrp="1"/>
          </p:cNvSpPr>
          <p:nvPr>
            <p:ph type="ftr" sz="quarter" idx="18"/>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519088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1" name="Date Placeholder 10"/>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4" name="Slide Number Placeholder 13"/>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18" name="Footer Placeholder 17"/>
          <p:cNvSpPr>
            <a:spLocks noGrp="1"/>
          </p:cNvSpPr>
          <p:nvPr>
            <p:ph type="ftr" sz="quarter" idx="12"/>
          </p:nvPr>
        </p:nvSpPr>
        <p:spPr/>
        <p:txBody>
          <a:bodyPr/>
          <a:lstStyle/>
          <a:p>
            <a:endParaRPr lang="en-US">
              <a:solidFill>
                <a:srgbClr val="FFFFFF">
                  <a:alpha val="65000"/>
                </a:srgbClr>
              </a:solidFill>
            </a:endParaRPr>
          </a:p>
        </p:txBody>
      </p:sp>
      <p:sp>
        <p:nvSpPr>
          <p:cNvPr id="15" name="Title 1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5903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7" name="Date Placeholder 6"/>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2" name="Slide Number Placeholder 11"/>
          <p:cNvSpPr>
            <a:spLocks noGrp="1"/>
          </p:cNvSpPr>
          <p:nvPr>
            <p:ph type="sldNum" sz="quarter" idx="11"/>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13" name="Footer Placeholder 12"/>
          <p:cNvSpPr>
            <a:spLocks noGrp="1"/>
          </p:cNvSpPr>
          <p:nvPr>
            <p:ph type="ftr" sz="quarter" idx="12"/>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4118846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18" name="Slide Number Placeholder 17"/>
          <p:cNvSpPr>
            <a:spLocks noGrp="1"/>
          </p:cNvSpPr>
          <p:nvPr>
            <p:ph type="sldNum" sz="quarter" idx="16"/>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0" name="Footer Placeholder 19"/>
          <p:cNvSpPr>
            <a:spLocks noGrp="1"/>
          </p:cNvSpPr>
          <p:nvPr>
            <p:ph type="ftr" sz="quarter" idx="17"/>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2612142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20" name="Slide Number Placeholder 19"/>
          <p:cNvSpPr>
            <a:spLocks noGrp="1"/>
          </p:cNvSpPr>
          <p:nvPr>
            <p:ph type="sldNum" sz="quarter" idx="15"/>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
        <p:nvSpPr>
          <p:cNvPr id="21" name="Footer Placeholder 20"/>
          <p:cNvSpPr>
            <a:spLocks noGrp="1"/>
          </p:cNvSpPr>
          <p:nvPr>
            <p:ph type="ftr" sz="quarter" idx="16"/>
          </p:nvPr>
        </p:nvSpPr>
        <p:spPr/>
        <p:txBody>
          <a:bodyPr/>
          <a:lstStyle/>
          <a:p>
            <a:endParaRPr lang="en-US">
              <a:solidFill>
                <a:srgbClr val="FFFFFF">
                  <a:alpha val="65000"/>
                </a:srgbClr>
              </a:solidFill>
            </a:endParaRPr>
          </a:p>
        </p:txBody>
      </p:sp>
    </p:spTree>
    <p:extLst>
      <p:ext uri="{BB962C8B-B14F-4D97-AF65-F5344CB8AC3E}">
        <p14:creationId xmlns:p14="http://schemas.microsoft.com/office/powerpoint/2010/main" val="4135913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869171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14010-A32A-4CCE-B0BA-4EBCB2A8B522}" type="datetimeFigureOut">
              <a:rPr lang="en-US" smtClean="0">
                <a:solidFill>
                  <a:srgbClr val="FFFFFF">
                    <a:alpha val="65000"/>
                  </a:srgbClr>
                </a:solidFill>
              </a:rPr>
              <a:pPr/>
              <a:t>11/18/25</a:t>
            </a:fld>
            <a:endParaRPr lang="en-US">
              <a:solidFill>
                <a:srgbClr val="FFFFFF">
                  <a:alpha val="65000"/>
                </a:srgbClr>
              </a:solidFill>
            </a:endParaRPr>
          </a:p>
        </p:txBody>
      </p:sp>
      <p:sp>
        <p:nvSpPr>
          <p:cNvPr id="5" name="Footer Placeholder 4"/>
          <p:cNvSpPr>
            <a:spLocks noGrp="1"/>
          </p:cNvSpPr>
          <p:nvPr>
            <p:ph type="ftr" sz="quarter" idx="11"/>
          </p:nvPr>
        </p:nvSpPr>
        <p:spPr/>
        <p:txBody>
          <a:bodyPr/>
          <a:lstStyle/>
          <a:p>
            <a:endParaRPr lang="en-US">
              <a:solidFill>
                <a:srgbClr val="FFFFFF">
                  <a:alpha val="65000"/>
                </a:srgbClr>
              </a:solidFill>
            </a:endParaRPr>
          </a:p>
        </p:txBody>
      </p:sp>
      <p:sp>
        <p:nvSpPr>
          <p:cNvPr id="6" name="Slide Number Placeholder 5"/>
          <p:cNvSpPr>
            <a:spLocks noGrp="1"/>
          </p:cNvSpPr>
          <p:nvPr>
            <p:ph type="sldNum" sz="quarter" idx="12"/>
          </p:nvPr>
        </p:nvSpPr>
        <p:spPr/>
        <p:txBody>
          <a:bodyPr/>
          <a:lstStyle/>
          <a:p>
            <a:fld id="{39115322-1EEC-489A-88F8-AB945552ADC4}" type="slidenum">
              <a:rPr lang="en-US" smtClean="0">
                <a:solidFill>
                  <a:srgbClr val="FFFFFF">
                    <a:alpha val="65000"/>
                  </a:srgbClr>
                </a:solidFill>
              </a:rPr>
              <a:pPr/>
              <a:t>‹#›</a:t>
            </a:fld>
            <a:endParaRPr lang="en-US">
              <a:solidFill>
                <a:srgbClr val="FFFFFF">
                  <a:alpha val="65000"/>
                </a:srgbClr>
              </a:solidFill>
            </a:endParaRPr>
          </a:p>
        </p:txBody>
      </p:sp>
    </p:spTree>
    <p:extLst>
      <p:ext uri="{BB962C8B-B14F-4D97-AF65-F5344CB8AC3E}">
        <p14:creationId xmlns:p14="http://schemas.microsoft.com/office/powerpoint/2010/main" val="1533097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6C144B23-88E9-4BF1-BF63-7666938F1735}" type="slidenum">
              <a:rPr lang="en-US" smtClean="0"/>
              <a:pPr>
                <a:defRPr/>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265898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429179520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794F1C-2C7F-4BB9-B5E1-420843022B50}" type="slidenum">
              <a:rPr lang="en-US" smtClean="0"/>
              <a:pPr>
                <a:defRPr/>
              </a:pPr>
              <a:t>‹#›</a:t>
            </a:fld>
            <a:endParaRPr lang="en-US"/>
          </a:p>
        </p:txBody>
      </p:sp>
    </p:spTree>
    <p:extLst>
      <p:ext uri="{BB962C8B-B14F-4D97-AF65-F5344CB8AC3E}">
        <p14:creationId xmlns:p14="http://schemas.microsoft.com/office/powerpoint/2010/main" val="316285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744D69-F085-4B01-8218-8A12CD9C2F4B}" type="slidenum">
              <a:rPr lang="en-US"/>
              <a:pPr>
                <a:defRPr/>
              </a:pPr>
              <a:t>‹#›</a:t>
            </a:fld>
            <a:endParaRPr lang="en-US"/>
          </a:p>
        </p:txBody>
      </p:sp>
    </p:spTree>
    <p:extLst>
      <p:ext uri="{BB962C8B-B14F-4D97-AF65-F5344CB8AC3E}">
        <p14:creationId xmlns:p14="http://schemas.microsoft.com/office/powerpoint/2010/main" val="2553898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54056610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255801990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3EE9206-B2CA-47E4-B96F-56AC8D309EAE}" type="slidenum">
              <a:rPr lang="en-US" smtClean="0"/>
              <a:pPr>
                <a:defRPr/>
              </a:pPr>
              <a:t>‹#›</a:t>
            </a:fld>
            <a:endParaRPr lang="en-US"/>
          </a:p>
        </p:txBody>
      </p:sp>
    </p:spTree>
    <p:extLst>
      <p:ext uri="{BB962C8B-B14F-4D97-AF65-F5344CB8AC3E}">
        <p14:creationId xmlns:p14="http://schemas.microsoft.com/office/powerpoint/2010/main" val="3814992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FDBF44-B8CA-47E9-84B7-B01C3DAD8E56}" type="slidenum">
              <a:rPr lang="en-US" smtClean="0"/>
              <a:pPr>
                <a:defRPr/>
              </a:pPr>
              <a:t>‹#›</a:t>
            </a:fld>
            <a:endParaRPr lang="en-US"/>
          </a:p>
        </p:txBody>
      </p:sp>
    </p:spTree>
    <p:extLst>
      <p:ext uri="{BB962C8B-B14F-4D97-AF65-F5344CB8AC3E}">
        <p14:creationId xmlns:p14="http://schemas.microsoft.com/office/powerpoint/2010/main" val="1035212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3737493918"/>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BECD55A4-CC32-4390-AC03-454F63A3A7B4}" type="slidenum">
              <a:rPr lang="en-US" smtClean="0"/>
              <a:pPr>
                <a:defRPr/>
              </a:pPr>
              <a:t>‹#›</a:t>
            </a:fld>
            <a:endParaRPr lang="en-US"/>
          </a:p>
        </p:txBody>
      </p:sp>
    </p:spTree>
    <p:extLst>
      <p:ext uri="{BB962C8B-B14F-4D97-AF65-F5344CB8AC3E}">
        <p14:creationId xmlns:p14="http://schemas.microsoft.com/office/powerpoint/2010/main" val="3224475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424268821"/>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315844859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467295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6887245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3EE9206-B2CA-47E4-B96F-56AC8D309EAE}" type="slidenum">
              <a:rPr lang="en-US"/>
              <a:pPr>
                <a:defRPr/>
              </a:pPr>
              <a:t>‹#›</a:t>
            </a:fld>
            <a:endParaRPr lang="en-US"/>
          </a:p>
        </p:txBody>
      </p:sp>
    </p:spTree>
    <p:extLst>
      <p:ext uri="{BB962C8B-B14F-4D97-AF65-F5344CB8AC3E}">
        <p14:creationId xmlns:p14="http://schemas.microsoft.com/office/powerpoint/2010/main" val="1876390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2008176120"/>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2076943865"/>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3561841835"/>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190287831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3741309179"/>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31600811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FDBF44-B8CA-47E9-84B7-B01C3DAD8E56}" type="slidenum">
              <a:rPr lang="en-US"/>
              <a:pPr>
                <a:defRPr/>
              </a:pPr>
              <a:t>‹#›</a:t>
            </a:fld>
            <a:endParaRPr lang="en-US"/>
          </a:p>
        </p:txBody>
      </p:sp>
    </p:spTree>
    <p:extLst>
      <p:ext uri="{BB962C8B-B14F-4D97-AF65-F5344CB8AC3E}">
        <p14:creationId xmlns:p14="http://schemas.microsoft.com/office/powerpoint/2010/main" val="105138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CE8C4-591D-4DEA-95EA-27F33D52BEDE}" type="slidenum">
              <a:rPr lang="en-US"/>
              <a:pPr>
                <a:defRPr/>
              </a:pPr>
              <a:t>‹#›</a:t>
            </a:fld>
            <a:endParaRPr lang="en-US"/>
          </a:p>
        </p:txBody>
      </p:sp>
    </p:spTree>
    <p:extLst>
      <p:ext uri="{BB962C8B-B14F-4D97-AF65-F5344CB8AC3E}">
        <p14:creationId xmlns:p14="http://schemas.microsoft.com/office/powerpoint/2010/main" val="29153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CD55A4-CC32-4390-AC03-454F63A3A7B4}" type="slidenum">
              <a:rPr lang="en-US"/>
              <a:pPr>
                <a:defRPr/>
              </a:pPr>
              <a:t>‹#›</a:t>
            </a:fld>
            <a:endParaRPr lang="en-US"/>
          </a:p>
        </p:txBody>
      </p:sp>
    </p:spTree>
    <p:extLst>
      <p:ext uri="{BB962C8B-B14F-4D97-AF65-F5344CB8AC3E}">
        <p14:creationId xmlns:p14="http://schemas.microsoft.com/office/powerpoint/2010/main" val="279986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7.jp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9144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79551B"/>
                </a:solidFill>
                <a:latin typeface="+mn-lt"/>
              </a:defRPr>
            </a:lvl1pPr>
          </a:lstStyle>
          <a:p>
            <a:pPr>
              <a:defRPr/>
            </a:pPr>
            <a:endParaRPr lang="en-US"/>
          </a:p>
        </p:txBody>
      </p:sp>
      <p:sp>
        <p:nvSpPr>
          <p:cNvPr id="36869" name="Rectangle 5"/>
          <p:cNvSpPr>
            <a:spLocks noGrp="1" noChangeArrowheads="1"/>
          </p:cNvSpPr>
          <p:nvPr>
            <p:ph type="ftr" sz="quarter" idx="3"/>
          </p:nvPr>
        </p:nvSpPr>
        <p:spPr bwMode="auto">
          <a:xfrm>
            <a:off x="3124200" y="588645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79551B"/>
                </a:solidFill>
                <a:latin typeface="+mn-lt"/>
              </a:defRPr>
            </a:lvl1pPr>
          </a:lstStyle>
          <a:p>
            <a:pPr>
              <a:defRPr/>
            </a:pPr>
            <a:endParaRPr lang="en-US"/>
          </a:p>
        </p:txBody>
      </p:sp>
      <p:sp>
        <p:nvSpPr>
          <p:cNvPr id="36870" name="Rectangle 6"/>
          <p:cNvSpPr>
            <a:spLocks noGrp="1" noChangeArrowheads="1"/>
          </p:cNvSpPr>
          <p:nvPr>
            <p:ph type="sldNum" sz="quarter" idx="4"/>
          </p:nvPr>
        </p:nvSpPr>
        <p:spPr bwMode="auto">
          <a:xfrm>
            <a:off x="64770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79551B"/>
                </a:solidFill>
                <a:latin typeface="+mn-lt"/>
              </a:defRPr>
            </a:lvl1pPr>
          </a:lstStyle>
          <a:p>
            <a:pPr>
              <a:defRPr/>
            </a:pPr>
            <a:fld id="{94CDC36A-7328-4E58-AB5F-520D164A05B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6"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hf hdr="0" ftr="0" dt="0"/>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3075"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3076"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3077"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CABAB71C-9735-40A0-8D87-1EB927FE694E}" type="slidenum">
              <a:rPr lang="en-US">
                <a:solidFill>
                  <a:srgbClr val="8CADAE">
                    <a:shade val="75000"/>
                  </a:srgbClr>
                </a:solidFill>
              </a:rPr>
              <a:pPr>
                <a:defRPr/>
              </a:pPr>
              <a:t>‹#›</a:t>
            </a:fld>
            <a:endParaRPr lang="en-US">
              <a:solidFill>
                <a:srgbClr val="8CADAE">
                  <a:shade val="75000"/>
                </a:srgbClr>
              </a:solidFill>
            </a:endParaRPr>
          </a:p>
        </p:txBody>
      </p:sp>
      <p:sp>
        <p:nvSpPr>
          <p:cNvPr id="3086"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7"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3945030"/>
      </p:ext>
    </p:extLst>
  </p:cSld>
  <p:clrMap bg1="dk1" tx1="lt1" bg2="dk2" tx2="lt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205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205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205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prstClr val="white"/>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white"/>
              </a:solidFill>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white"/>
              </a:solidFill>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white"/>
              </a:solidFill>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CC481083-C8E1-4DA8-9ECF-AC20EDFCDDFF}" type="slidenum">
              <a:rPr lang="en-US">
                <a:solidFill>
                  <a:srgbClr val="0BD0D9">
                    <a:shade val="75000"/>
                  </a:srgbClr>
                </a:solidFill>
              </a:rPr>
              <a:pPr>
                <a:defRPr/>
              </a:pPr>
              <a:t>‹#›</a:t>
            </a:fld>
            <a:endParaRPr lang="en-US">
              <a:solidFill>
                <a:srgbClr val="0BD0D9">
                  <a:shade val="75000"/>
                </a:srgbClr>
              </a:solidFill>
            </a:endParaRPr>
          </a:p>
        </p:txBody>
      </p:sp>
      <p:sp>
        <p:nvSpPr>
          <p:cNvPr id="206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474514"/>
      </p:ext>
    </p:extLst>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eaLnBrk="1" fontAlgn="auto" hangingPunct="1">
              <a:spcBef>
                <a:spcPts val="0"/>
              </a:spcBef>
              <a:spcAft>
                <a:spcPts val="0"/>
              </a:spcAft>
            </a:pPr>
            <a:fld id="{A5914010-A32A-4CCE-B0BA-4EBCB2A8B522}" type="datetimeFigureOut">
              <a:rPr lang="en-US" smtClean="0">
                <a:solidFill>
                  <a:srgbClr val="FFFFFF">
                    <a:alpha val="65000"/>
                  </a:srgbClr>
                </a:solidFill>
                <a:latin typeface="Corbel"/>
              </a:rPr>
              <a:pPr eaLnBrk="1" fontAlgn="auto" hangingPunct="1">
                <a:spcBef>
                  <a:spcPts val="0"/>
                </a:spcBef>
                <a:spcAft>
                  <a:spcPts val="0"/>
                </a:spcAft>
              </a:pPr>
              <a:t>11/18/25</a:t>
            </a:fld>
            <a:endParaRPr lang="en-US">
              <a:solidFill>
                <a:srgbClr val="FFFFFF">
                  <a:alpha val="65000"/>
                </a:srgbClr>
              </a:solidFill>
              <a:latin typeface="Corbel"/>
            </a:endParaRP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eaLnBrk="1" fontAlgn="auto" hangingPunct="1">
              <a:spcBef>
                <a:spcPts val="0"/>
              </a:spcBef>
              <a:spcAft>
                <a:spcPts val="0"/>
              </a:spcAft>
            </a:pPr>
            <a:endParaRPr lang="en-US">
              <a:solidFill>
                <a:srgbClr val="FFFFFF">
                  <a:alpha val="65000"/>
                </a:srgbClr>
              </a:solidFill>
              <a:latin typeface="Corbel"/>
            </a:endParaRP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eaLnBrk="1" fontAlgn="auto" hangingPunct="1">
              <a:spcBef>
                <a:spcPts val="0"/>
              </a:spcBef>
              <a:spcAft>
                <a:spcPts val="0"/>
              </a:spcAft>
            </a:pPr>
            <a:fld id="{39115322-1EEC-489A-88F8-AB945552ADC4}" type="slidenum">
              <a:rPr lang="en-US" smtClean="0">
                <a:solidFill>
                  <a:srgbClr val="FFFFFF">
                    <a:alpha val="65000"/>
                  </a:srgbClr>
                </a:solidFill>
                <a:latin typeface="Corbel"/>
              </a:rPr>
              <a:pPr eaLnBrk="1" fontAlgn="auto" hangingPunct="1">
                <a:spcBef>
                  <a:spcPts val="0"/>
                </a:spcBef>
                <a:spcAft>
                  <a:spcPts val="0"/>
                </a:spcAft>
              </a:pPr>
              <a:t>‹#›</a:t>
            </a:fld>
            <a:endParaRPr lang="en-US">
              <a:solidFill>
                <a:srgbClr val="FFFFFF">
                  <a:alpha val="65000"/>
                </a:srgbClr>
              </a:solidFill>
              <a:latin typeface="Corbel"/>
            </a:endParaRPr>
          </a:p>
        </p:txBody>
      </p:sp>
    </p:spTree>
    <p:extLst>
      <p:ext uri="{BB962C8B-B14F-4D97-AF65-F5344CB8AC3E}">
        <p14:creationId xmlns:p14="http://schemas.microsoft.com/office/powerpoint/2010/main" val="1050349322"/>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94CDC36A-7328-4E58-AB5F-520D164A05B6}" type="slidenum">
              <a:rPr lang="en-US" smtClean="0"/>
              <a:pPr>
                <a:defRPr/>
              </a:pPr>
              <a:t>‹#›</a:t>
            </a:fld>
            <a:endParaRPr lang="en-US"/>
          </a:p>
        </p:txBody>
      </p:sp>
    </p:spTree>
    <p:extLst>
      <p:ext uri="{BB962C8B-B14F-4D97-AF65-F5344CB8AC3E}">
        <p14:creationId xmlns:p14="http://schemas.microsoft.com/office/powerpoint/2010/main" val="3701740341"/>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 id="2147484366" r:id="rId16"/>
    <p:sldLayoutId id="2147484367" r:id="rId17"/>
    <p:sldLayoutId id="2147484368" r:id="rId18"/>
    <p:sldLayoutId id="2147484369" r:id="rId19"/>
  </p:sldLayoutIdLst>
  <p:hf hdr="0" ft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hyperlink" Target="http://www.prochoiceforum.org.uk/psy_coun11.asp"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g"/><Relationship Id="rId2" Type="http://schemas.openxmlformats.org/officeDocument/2006/relationships/diagramData" Target="../diagrams/data3.xml"/><Relationship Id="rId1" Type="http://schemas.openxmlformats.org/officeDocument/2006/relationships/slideLayout" Target="../slideLayouts/slideLayout6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5.xml"/><Relationship Id="rId5" Type="http://schemas.openxmlformats.org/officeDocument/2006/relationships/image" Target="../media/image19.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3.jpe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6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4.jpeg"/><Relationship Id="rId9" Type="http://schemas.microsoft.com/office/2007/relationships/diagramDrawing" Target="../diagrams/drawing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5.xml"/><Relationship Id="rId5" Type="http://schemas.openxmlformats.org/officeDocument/2006/relationships/image" Target="../media/image25.jpe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4.xml"/><Relationship Id="rId5" Type="http://schemas.openxmlformats.org/officeDocument/2006/relationships/image" Target="../media/image27.jp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5.xml"/><Relationship Id="rId5" Type="http://schemas.openxmlformats.org/officeDocument/2006/relationships/image" Target="../media/image28.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3.jpeg"/><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5.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1791446" y="1663642"/>
            <a:ext cx="5561108" cy="3188529"/>
          </a:xfrm>
          <a:custGeom>
            <a:avLst/>
            <a:gdLst/>
            <a:ahLst/>
            <a:cxnLst/>
            <a:rect l="l" t="t" r="r" b="b"/>
            <a:pathLst>
              <a:path w="11122215" h="6377058">
                <a:moveTo>
                  <a:pt x="0" y="0"/>
                </a:moveTo>
                <a:lnTo>
                  <a:pt x="11122216" y="0"/>
                </a:lnTo>
                <a:lnTo>
                  <a:pt x="11122216" y="6377058"/>
                </a:lnTo>
                <a:lnTo>
                  <a:pt x="0" y="6377058"/>
                </a:lnTo>
                <a:lnTo>
                  <a:pt x="0" y="0"/>
                </a:lnTo>
                <a:close/>
              </a:path>
            </a:pathLst>
          </a:custGeom>
          <a:blipFill>
            <a:blip r:embed="rId2"/>
            <a:stretch>
              <a:fillRect/>
            </a:stretch>
          </a:blipFill>
        </p:spPr>
        <p:txBody>
          <a:bodyPr/>
          <a:lstStyle/>
          <a:p>
            <a:endParaRPr lang="en-US" sz="900"/>
          </a:p>
        </p:txBody>
      </p:sp>
    </p:spTree>
    <p:extLst>
      <p:ext uri="{BB962C8B-B14F-4D97-AF65-F5344CB8AC3E}">
        <p14:creationId xmlns:p14="http://schemas.microsoft.com/office/powerpoint/2010/main" val="336222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514351" y="228600"/>
            <a:ext cx="8321674" cy="838200"/>
          </a:xfrm>
        </p:spPr>
        <p:txBody>
          <a:bodyPr>
            <a:normAutofit fontScale="90000"/>
          </a:bodyPr>
          <a:lstStyle/>
          <a:p>
            <a:pPr eaLnBrk="1" fontAlgn="auto" hangingPunct="1">
              <a:spcAft>
                <a:spcPts val="0"/>
              </a:spcAft>
              <a:defRPr/>
            </a:pPr>
            <a:br>
              <a:rPr lang="en-US" sz="4000" dirty="0">
                <a:solidFill>
                  <a:schemeClr val="hlink"/>
                </a:solidFill>
                <a:latin typeface="Arial" pitchFamily="34" charset="0"/>
              </a:rPr>
            </a:br>
            <a:br>
              <a:rPr lang="en-US" sz="4000" dirty="0">
                <a:solidFill>
                  <a:schemeClr val="hlink"/>
                </a:solidFill>
                <a:latin typeface="Arial" pitchFamily="34" charset="0"/>
              </a:rPr>
            </a:br>
            <a:r>
              <a:rPr lang="en-US" sz="3600" b="1" dirty="0">
                <a:solidFill>
                  <a:schemeClr val="accent2">
                    <a:lumMod val="50000"/>
                  </a:schemeClr>
                </a:solidFill>
                <a:latin typeface="Times New Roman" panose="02020603050405020304" pitchFamily="18" charset="0"/>
                <a:cs typeface="Times New Roman" panose="02020603050405020304" pitchFamily="18" charset="0"/>
              </a:rPr>
              <a:t>What are the Key Elements of Ethical  Informed Consent Relative to Abortion? </a:t>
            </a:r>
          </a:p>
        </p:txBody>
      </p:sp>
      <p:sp>
        <p:nvSpPr>
          <p:cNvPr id="60419" name="Rectangle 3"/>
          <p:cNvSpPr>
            <a:spLocks noGrp="1" noChangeArrowheads="1"/>
          </p:cNvSpPr>
          <p:nvPr>
            <p:ph idx="1"/>
          </p:nvPr>
        </p:nvSpPr>
        <p:spPr/>
        <p:txBody>
          <a:bodyPr>
            <a:normAutofit fontScale="92500" lnSpcReduction="10000"/>
          </a:bodyPr>
          <a:lstStyle/>
          <a:p>
            <a:pPr marL="0" indent="0" eaLnBrk="1" fontAlgn="auto" hangingPunct="1">
              <a:lnSpc>
                <a:spcPct val="80000"/>
              </a:lnSpc>
              <a:spcAft>
                <a:spcPts val="0"/>
              </a:spcAft>
              <a:buFont typeface="Wingdings 2" pitchFamily="18" charset="2"/>
              <a:buNone/>
              <a:defRPr/>
            </a:pPr>
            <a:endParaRPr lang="en-US" sz="2800" dirty="0">
              <a:latin typeface="+mj-lt"/>
            </a:endParaRPr>
          </a:p>
          <a:p>
            <a:pPr marL="274320" indent="-274320" eaLnBrk="1" fontAlgn="auto" hangingPunct="1">
              <a:lnSpc>
                <a:spcPct val="80000"/>
              </a:lnSpc>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Provide gestational age and fetal development information. </a:t>
            </a:r>
          </a:p>
          <a:p>
            <a:pPr marL="0" indent="0" eaLnBrk="1" fontAlgn="auto" hangingPunct="1">
              <a:lnSpc>
                <a:spcPct val="80000"/>
              </a:lnSpc>
              <a:spcAft>
                <a:spcPts val="0"/>
              </a:spcAft>
              <a:buFont typeface="Wingdings 2" pitchFamily="18" charset="2"/>
              <a:buNone/>
              <a:defRPr/>
            </a:pPr>
            <a:endParaRPr lang="en-US" sz="2800" dirty="0">
              <a:latin typeface="Times New Roman" panose="02020603050405020304" pitchFamily="18" charset="0"/>
              <a:cs typeface="Times New Roman" panose="02020603050405020304" pitchFamily="18" charset="0"/>
            </a:endParaRPr>
          </a:p>
          <a:p>
            <a:pPr marL="274320" indent="-274320" eaLnBrk="1" fontAlgn="auto" hangingPunct="1">
              <a:lnSpc>
                <a:spcPct val="80000"/>
              </a:lnSpc>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Offer an opportunity to ask questions in a private, individualized context.</a:t>
            </a:r>
          </a:p>
          <a:p>
            <a:pPr marL="274320" indent="-274320" eaLnBrk="1" fontAlgn="auto" hangingPunct="1">
              <a:lnSpc>
                <a:spcPct val="80000"/>
              </a:lnSpc>
              <a:spcAft>
                <a:spcPts val="0"/>
              </a:spcAft>
              <a:buFont typeface="Wingdings 2"/>
              <a:buChar char=""/>
              <a:defRPr/>
            </a:pPr>
            <a:endParaRPr lang="en-US" sz="2800" dirty="0">
              <a:latin typeface="Times New Roman" panose="02020603050405020304" pitchFamily="18" charset="0"/>
              <a:cs typeface="Times New Roman" panose="02020603050405020304" pitchFamily="18" charset="0"/>
            </a:endParaRPr>
          </a:p>
          <a:p>
            <a:pPr marL="274320" indent="-274320" eaLnBrk="1" fontAlgn="auto" hangingPunct="1">
              <a:lnSpc>
                <a:spcPct val="80000"/>
              </a:lnSpc>
              <a:spcAft>
                <a:spcPts val="0"/>
              </a:spcAft>
              <a:buFont typeface="Wingdings 2"/>
              <a:buChar char=""/>
              <a:defRPr/>
            </a:pPr>
            <a:r>
              <a:rPr lang="en-US" sz="2800" dirty="0">
                <a:latin typeface="Times New Roman" panose="02020603050405020304" pitchFamily="18" charset="0"/>
                <a:cs typeface="Times New Roman" panose="02020603050405020304" pitchFamily="18" charset="0"/>
              </a:rPr>
              <a:t>Provided sufficient time for counseling and decision-making.</a:t>
            </a:r>
          </a:p>
          <a:p>
            <a:pPr marL="274320" indent="-274320" eaLnBrk="1" fontAlgn="auto" hangingPunct="1">
              <a:lnSpc>
                <a:spcPct val="80000"/>
              </a:lnSpc>
              <a:spcAft>
                <a:spcPts val="0"/>
              </a:spcAft>
              <a:buFont typeface="Wingdings 2"/>
              <a:buChar char=""/>
              <a:defRPr/>
            </a:pPr>
            <a:endParaRPr lang="en-US" sz="2000" b="1" dirty="0">
              <a:latin typeface="Arial" pitchFamily="34" charset="0"/>
            </a:endParaRPr>
          </a:p>
        </p:txBody>
      </p:sp>
      <p:sp>
        <p:nvSpPr>
          <p:cNvPr id="358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0EA699-2658-45D9-9605-2A0C5D9FE810}" type="slidenum">
              <a:rPr lang="en-US" smtClean="0">
                <a:solidFill>
                  <a:srgbClr val="FFFFFF"/>
                </a:solidFill>
                <a:latin typeface="Arial" pitchFamily="34" charset="0"/>
              </a:rPr>
              <a:pPr/>
              <a:t>10</a:t>
            </a:fld>
            <a:endParaRPr lang="en-US">
              <a:solidFill>
                <a:srgbClr val="FFFFFF"/>
              </a:solidFill>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1224" cy="838200"/>
          </a:xfrm>
        </p:spPr>
        <p:txBody>
          <a:bodyPr/>
          <a:lstStyle/>
          <a:p>
            <a:r>
              <a:rPr lang="en-US" sz="2800" b="1" dirty="0">
                <a:solidFill>
                  <a:srgbClr val="000066"/>
                </a:solidFill>
              </a:rPr>
              <a:t>Informed Consent Protects Women’s Mental Health…from the Pro-Choice Forum</a:t>
            </a:r>
            <a:endParaRPr lang="en-US" dirty="0">
              <a:solidFill>
                <a:srgbClr val="000066"/>
              </a:solidFill>
            </a:endParaRPr>
          </a:p>
        </p:txBody>
      </p:sp>
      <p:sp>
        <p:nvSpPr>
          <p:cNvPr id="3" name="Content Placeholder 2"/>
          <p:cNvSpPr>
            <a:spLocks noGrp="1"/>
          </p:cNvSpPr>
          <p:nvPr>
            <p:ph sz="quarter" idx="1"/>
          </p:nvPr>
        </p:nvSpPr>
        <p:spPr>
          <a:xfrm>
            <a:off x="304800" y="1524000"/>
            <a:ext cx="8351520" cy="4572000"/>
          </a:xfrm>
        </p:spPr>
        <p:txBody>
          <a:bodyPr/>
          <a:lstStyle/>
          <a:p>
            <a:pPr marL="0" indent="0">
              <a:buNone/>
            </a:pPr>
            <a:r>
              <a:rPr lang="en-US" sz="2800" dirty="0">
                <a:latin typeface="+mj-lt"/>
              </a:rPr>
              <a:t>“No one can argue with the importance of providing patients with informed consent about any medical procedure, including abortion. However, women who seek abortions are diverse: young and old, rich and poor, highly educated and uneducated, married and divorced, and healthy and unhealthy, among other things. Any particular woman's risks will depend on her personal history and circumstances.”</a:t>
            </a:r>
          </a:p>
          <a:p>
            <a:endParaRPr lang="en-US" sz="2800" dirty="0">
              <a:latin typeface="+mj-lt"/>
            </a:endParaRPr>
          </a:p>
          <a:p>
            <a:pPr marL="0" indent="0">
              <a:buNone/>
            </a:pPr>
            <a:r>
              <a:rPr lang="en-US" sz="2400" dirty="0">
                <a:solidFill>
                  <a:prstClr val="white"/>
                </a:solidFill>
                <a:latin typeface="+mj-lt"/>
                <a:hlinkClick r:id="rId2"/>
              </a:rPr>
              <a:t>http://www.prochoiceforum.org.uk/psy_coun11.asp</a:t>
            </a:r>
            <a:r>
              <a:rPr lang="en-US" sz="2400" dirty="0">
                <a:solidFill>
                  <a:prstClr val="white"/>
                </a:solidFill>
                <a:latin typeface="+mj-lt"/>
              </a:rPr>
              <a:t> (previously available)</a:t>
            </a:r>
          </a:p>
          <a:p>
            <a:endParaRPr lang="en-US" sz="2800" b="1" dirty="0">
              <a:latin typeface="Georgia" pitchFamily="18" charset="0"/>
            </a:endParaRPr>
          </a:p>
          <a:p>
            <a:endParaRPr lang="en-US" sz="2800" b="1"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6C89C310-29D8-4B19-9651-B454A10579BF}" type="slidenum">
              <a:rPr lang="en-US" smtClean="0">
                <a:solidFill>
                  <a:srgbClr val="8CADAE">
                    <a:shade val="75000"/>
                  </a:srgbClr>
                </a:solidFill>
              </a:rPr>
              <a:pPr>
                <a:defRPr/>
              </a:pPr>
              <a:t>11</a:t>
            </a:fld>
            <a:endParaRPr lang="en-US">
              <a:solidFill>
                <a:srgbClr val="8CADAE">
                  <a:shade val="75000"/>
                </a:srgbClr>
              </a:solidFill>
            </a:endParaRPr>
          </a:p>
        </p:txBody>
      </p:sp>
    </p:spTree>
    <p:extLst>
      <p:ext uri="{BB962C8B-B14F-4D97-AF65-F5344CB8AC3E}">
        <p14:creationId xmlns:p14="http://schemas.microsoft.com/office/powerpoint/2010/main" val="167672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381000" y="346587"/>
            <a:ext cx="8457305" cy="948813"/>
          </a:xfrm>
        </p:spPr>
        <p:txBody>
          <a:bodyPr/>
          <a:lstStyle/>
          <a:p>
            <a:pPr eaLnBrk="1" hangingPunct="1"/>
            <a:r>
              <a:rPr lang="en-US" sz="2800" b="1" dirty="0">
                <a:solidFill>
                  <a:srgbClr val="000066"/>
                </a:solidFill>
              </a:rPr>
              <a:t>Informed Consent Protects Women’s Mental Health…from the Pro-Choice Forum</a:t>
            </a:r>
          </a:p>
        </p:txBody>
      </p:sp>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FEF73A-98BF-4ADA-8D09-94AEA390C8AA}" type="slidenum">
              <a:rPr lang="en-US" smtClean="0">
                <a:solidFill>
                  <a:prstClr val="white"/>
                </a:solidFill>
                <a:latin typeface="Arial" pitchFamily="34" charset="0"/>
              </a:rPr>
              <a:pPr/>
              <a:t>12</a:t>
            </a:fld>
            <a:endParaRPr lang="en-US">
              <a:solidFill>
                <a:prstClr val="white"/>
              </a:solidFill>
              <a:latin typeface="Arial" pitchFamily="34" charset="0"/>
            </a:endParaRPr>
          </a:p>
        </p:txBody>
      </p:sp>
      <p:sp>
        <p:nvSpPr>
          <p:cNvPr id="53253" name="Rectangle 1"/>
          <p:cNvSpPr>
            <a:spLocks noChangeArrowheads="1"/>
          </p:cNvSpPr>
          <p:nvPr/>
        </p:nvSpPr>
        <p:spPr bwMode="auto">
          <a:xfrm>
            <a:off x="381000" y="1752600"/>
            <a:ext cx="8458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solidFill>
                  <a:prstClr val="white"/>
                </a:solidFill>
                <a:latin typeface="Georgia" pitchFamily="18" charset="0"/>
              </a:rPr>
              <a:t>“Informed consent requires that a women and her abortion provider (physician and/or pregnancy counselor working with the physician) discuss a woman's situation calmly and thoughtfully until she is ready to make what must be her own decision - a decision that she must come to terms with and put to rest. The bottom line is that there are no absolute risks for legal abortion that apply to all women. For any individual woman, both the absolute and relative risks of the negative physical and mental heath outcomes of abortion and its alternatives will be unique to her personal history and situation.”</a:t>
            </a:r>
          </a:p>
        </p:txBody>
      </p:sp>
    </p:spTree>
    <p:extLst>
      <p:ext uri="{BB962C8B-B14F-4D97-AF65-F5344CB8AC3E}">
        <p14:creationId xmlns:p14="http://schemas.microsoft.com/office/powerpoint/2010/main" val="50350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000066"/>
                </a:solidFill>
              </a:rPr>
              <a:t>US Laws Related to Provision of Information and Abortion Counseling  </a:t>
            </a:r>
          </a:p>
        </p:txBody>
      </p:sp>
      <p:sp>
        <p:nvSpPr>
          <p:cNvPr id="4" name="Content Placeholder 3"/>
          <p:cNvSpPr>
            <a:spLocks noGrp="1"/>
          </p:cNvSpPr>
          <p:nvPr>
            <p:ph sz="quarter" idx="13"/>
          </p:nvPr>
        </p:nvSpPr>
        <p:spPr/>
        <p:txBody>
          <a:bodyPr>
            <a:noAutofit/>
          </a:bodyPr>
          <a:lstStyle/>
          <a:p>
            <a:pPr marL="0" indent="0">
              <a:buNone/>
            </a:pPr>
            <a:r>
              <a:rPr lang="en-US" sz="3600" b="1" dirty="0">
                <a:solidFill>
                  <a:schemeClr val="tx2"/>
                </a:solidFill>
              </a:rPr>
              <a:t>Vary considerably by state……and many were enacted in recent years</a:t>
            </a:r>
          </a:p>
        </p:txBody>
      </p:sp>
      <p:pic>
        <p:nvPicPr>
          <p:cNvPr id="7" name="Content Placeholder 6" descr="A map of the united states&#10;&#10;Description automatically generated">
            <a:extLst>
              <a:ext uri="{FF2B5EF4-FFF2-40B4-BE49-F238E27FC236}">
                <a16:creationId xmlns:a16="http://schemas.microsoft.com/office/drawing/2014/main" id="{11E99381-F7E0-A105-0378-53DD653FC1DD}"/>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495800" y="2655551"/>
            <a:ext cx="3814763" cy="2127922"/>
          </a:xfrm>
        </p:spPr>
      </p:pic>
      <p:sp>
        <p:nvSpPr>
          <p:cNvPr id="2" name="Slide Number Placeholder 1"/>
          <p:cNvSpPr>
            <a:spLocks noGrp="1"/>
          </p:cNvSpPr>
          <p:nvPr>
            <p:ph type="sldNum" sz="quarter" idx="12"/>
          </p:nvPr>
        </p:nvSpPr>
        <p:spPr/>
        <p:txBody>
          <a:bodyPr/>
          <a:lstStyle/>
          <a:p>
            <a:pPr>
              <a:defRPr/>
            </a:pPr>
            <a:fld id="{CA2F2D1F-402A-4949-8198-610E7E165AE7}" type="slidenum">
              <a:rPr lang="en-US" smtClean="0"/>
              <a:pPr>
                <a:defRPr/>
              </a:pPr>
              <a:t>13</a:t>
            </a:fld>
            <a:endParaRPr lang="en-US"/>
          </a:p>
        </p:txBody>
      </p:sp>
    </p:spTree>
    <p:extLst>
      <p:ext uri="{BB962C8B-B14F-4D97-AF65-F5344CB8AC3E}">
        <p14:creationId xmlns:p14="http://schemas.microsoft.com/office/powerpoint/2010/main" val="138950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6425" cy="1295400"/>
          </a:xfrm>
        </p:spPr>
        <p:txBody>
          <a:bodyPr>
            <a:normAutofit fontScale="90000"/>
          </a:bodyPr>
          <a:lstStyle/>
          <a:p>
            <a:pPr algn="ctr"/>
            <a:br>
              <a:rPr lang="en-US" sz="2800" dirty="0">
                <a:solidFill>
                  <a:schemeClr val="tx2"/>
                </a:solidFill>
              </a:rPr>
            </a:br>
            <a:r>
              <a:rPr lang="en-US" sz="2800" dirty="0">
                <a:solidFill>
                  <a:schemeClr val="accent1"/>
                </a:solidFill>
              </a:rPr>
              <a:t>As of August 2023, 33 States Require that Women Receive Counseling Before an Abortion </a:t>
            </a:r>
            <a:br>
              <a:rPr lang="en-US" sz="2800" dirty="0">
                <a:solidFill>
                  <a:schemeClr val="accent1"/>
                </a:solidFill>
              </a:rPr>
            </a:br>
            <a:endParaRPr lang="en-US" sz="2800" dirty="0">
              <a:solidFill>
                <a:schemeClr val="accent1"/>
              </a:solidFill>
            </a:endParaRPr>
          </a:p>
        </p:txBody>
      </p:sp>
      <p:sp>
        <p:nvSpPr>
          <p:cNvPr id="3" name="Content Placeholder 2"/>
          <p:cNvSpPr>
            <a:spLocks noGrp="1"/>
          </p:cNvSpPr>
          <p:nvPr>
            <p:ph idx="1"/>
          </p:nvPr>
        </p:nvSpPr>
        <p:spPr>
          <a:xfrm>
            <a:off x="381000" y="1600200"/>
            <a:ext cx="7848600" cy="3657600"/>
          </a:xfrm>
        </p:spPr>
        <p:txBody>
          <a:bodyPr>
            <a:normAutofit fontScale="85000" lnSpcReduction="10000"/>
          </a:bodyPr>
          <a:lstStyle/>
          <a:p>
            <a:pPr algn="l">
              <a:buFont typeface="Arial" panose="020B0604020202020204" pitchFamily="34" charset="0"/>
              <a:buChar char="•"/>
            </a:pPr>
            <a:r>
              <a:rPr lang="en-US" b="0" i="0" dirty="0">
                <a:solidFill>
                  <a:srgbClr val="555555"/>
                </a:solidFill>
                <a:effectLst/>
                <a:latin typeface="Gotham Narrow SSm A"/>
              </a:rPr>
              <a:t>29 detail the information that providers must give</a:t>
            </a:r>
          </a:p>
          <a:p>
            <a:pPr algn="l">
              <a:buFont typeface="Arial" panose="020B0604020202020204" pitchFamily="34" charset="0"/>
              <a:buChar char="•"/>
            </a:pPr>
            <a:endParaRPr lang="en-US" b="0" i="0" dirty="0">
              <a:solidFill>
                <a:srgbClr val="555555"/>
              </a:solidFill>
              <a:effectLst/>
              <a:latin typeface="Gotham Narrow SSm A"/>
            </a:endParaRPr>
          </a:p>
          <a:p>
            <a:pPr algn="l">
              <a:buFont typeface="Arial" panose="020B0604020202020204" pitchFamily="34" charset="0"/>
              <a:buChar char="•"/>
            </a:pPr>
            <a:r>
              <a:rPr lang="en-US" b="0" i="0" dirty="0">
                <a:solidFill>
                  <a:srgbClr val="555555"/>
                </a:solidFill>
                <a:effectLst/>
                <a:latin typeface="Gotham Narrow SSm A"/>
              </a:rPr>
              <a:t>28 also Have a waiting Period—most often 24 hours—between the counseling and the abortion procedure.</a:t>
            </a:r>
          </a:p>
          <a:p>
            <a:pPr algn="l">
              <a:buFont typeface="Arial" panose="020B0604020202020204" pitchFamily="34" charset="0"/>
              <a:buChar char="•"/>
            </a:pPr>
            <a:endParaRPr lang="en-US" b="0" i="0" dirty="0">
              <a:solidFill>
                <a:srgbClr val="555555"/>
              </a:solidFill>
              <a:effectLst/>
              <a:latin typeface="Gotham Narrow SSm A"/>
            </a:endParaRPr>
          </a:p>
          <a:p>
            <a:pPr algn="l">
              <a:buFont typeface="Arial" panose="020B0604020202020204" pitchFamily="34" charset="0"/>
              <a:buChar char="•"/>
            </a:pPr>
            <a:r>
              <a:rPr lang="en-US" b="0" i="0" dirty="0">
                <a:solidFill>
                  <a:srgbClr val="555555"/>
                </a:solidFill>
                <a:effectLst/>
                <a:latin typeface="Gotham Narrow SSm A"/>
              </a:rPr>
              <a:t>16 states require that counseling be provided in person and that the counseling take place before the ONSET OF THE waiting period begins.</a:t>
            </a:r>
          </a:p>
          <a:p>
            <a:pPr marL="0" indent="0" algn="l">
              <a:buNone/>
            </a:pPr>
            <a:endParaRPr lang="en-US" dirty="0">
              <a:solidFill>
                <a:srgbClr val="555555"/>
              </a:solidFill>
              <a:latin typeface="Gotham Narrow SSm A"/>
            </a:endParaRPr>
          </a:p>
          <a:p>
            <a:pPr marL="0" indent="0" algn="l">
              <a:buNone/>
            </a:pPr>
            <a:r>
              <a:rPr lang="en-US" sz="1500" b="0" i="0" dirty="0">
                <a:solidFill>
                  <a:srgbClr val="555555"/>
                </a:solidFill>
                <a:effectLst/>
                <a:latin typeface="Gotham Narrow SSm A"/>
              </a:rPr>
              <a:t>https://www.guttmacher.org/state-policy/explore/state-policies-later-abortions</a:t>
            </a:r>
          </a:p>
          <a:p>
            <a:pPr marL="0" lvl="0" indent="0">
              <a:buNone/>
            </a:pPr>
            <a:endParaRPr lang="en-US" dirty="0"/>
          </a:p>
        </p:txBody>
      </p:sp>
      <p:sp>
        <p:nvSpPr>
          <p:cNvPr id="4" name="Slide Number Placeholder 3"/>
          <p:cNvSpPr>
            <a:spLocks noGrp="1"/>
          </p:cNvSpPr>
          <p:nvPr>
            <p:ph type="sldNum" sz="quarter" idx="12"/>
          </p:nvPr>
        </p:nvSpPr>
        <p:spPr/>
        <p:txBody>
          <a:bodyPr/>
          <a:lstStyle/>
          <a:p>
            <a:pPr>
              <a:defRPr/>
            </a:pPr>
            <a:fld id="{6F376E3E-3113-4869-8E74-A9B4DE0BF850}" type="slidenum">
              <a:rPr lang="en-US" smtClean="0"/>
              <a:pPr>
                <a:defRPr/>
              </a:pPr>
              <a:t>14</a:t>
            </a:fld>
            <a:endParaRPr lang="en-US"/>
          </a:p>
        </p:txBody>
      </p:sp>
    </p:spTree>
    <p:extLst>
      <p:ext uri="{BB962C8B-B14F-4D97-AF65-F5344CB8AC3E}">
        <p14:creationId xmlns:p14="http://schemas.microsoft.com/office/powerpoint/2010/main" val="1533739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76201"/>
            <a:ext cx="7715249" cy="1447799"/>
          </a:xfrm>
        </p:spPr>
        <p:txBody>
          <a:bodyPr/>
          <a:lstStyle/>
          <a:p>
            <a:pPr algn="ctr"/>
            <a:r>
              <a:rPr lang="en-US" sz="3600" dirty="0"/>
              <a:t>U.S. State Laws</a:t>
            </a:r>
          </a:p>
        </p:txBody>
      </p:sp>
      <p:sp>
        <p:nvSpPr>
          <p:cNvPr id="3" name="Content Placeholder 2"/>
          <p:cNvSpPr>
            <a:spLocks noGrp="1"/>
          </p:cNvSpPr>
          <p:nvPr>
            <p:ph idx="1"/>
          </p:nvPr>
        </p:nvSpPr>
        <p:spPr>
          <a:xfrm>
            <a:off x="152400" y="1066799"/>
            <a:ext cx="8477249" cy="5714999"/>
          </a:xfrm>
        </p:spPr>
        <p:txBody>
          <a:bodyPr>
            <a:normAutofit/>
          </a:bodyPr>
          <a:lstStyle/>
          <a:p>
            <a:pPr marL="0" indent="0" algn="l">
              <a:buNone/>
            </a:pPr>
            <a:endParaRPr lang="en-US" b="0" i="0" dirty="0">
              <a:solidFill>
                <a:srgbClr val="555555"/>
              </a:solidFill>
              <a:effectLst/>
              <a:latin typeface="Gotham Narrow SSm A"/>
            </a:endParaRPr>
          </a:p>
          <a:p>
            <a:pPr marL="742950" lvl="1" indent="-285750" algn="l">
              <a:buFont typeface="Arial" panose="020B0604020202020204" pitchFamily="34" charset="0"/>
              <a:buChar char="•"/>
            </a:pPr>
            <a:endParaRPr lang="en-US" sz="1900" b="0" i="0" dirty="0">
              <a:solidFill>
                <a:srgbClr val="555555"/>
              </a:solidFill>
              <a:effectLst/>
              <a:latin typeface="Gotham Narrow SSm A"/>
            </a:endParaRPr>
          </a:p>
          <a:p>
            <a:pPr marL="742950" lvl="1" indent="-285750" algn="l">
              <a:buFont typeface="Arial" panose="020B0604020202020204" pitchFamily="34" charset="0"/>
              <a:buChar char="•"/>
            </a:pPr>
            <a:r>
              <a:rPr lang="en-US" sz="1900" b="0" i="0" dirty="0">
                <a:solidFill>
                  <a:srgbClr val="555555"/>
                </a:solidFill>
                <a:effectLst/>
                <a:latin typeface="Gotham Narrow SSm A"/>
              </a:rPr>
              <a:t>25 states require information about the specific procedure</a:t>
            </a:r>
            <a:r>
              <a:rPr lang="en-US" sz="1900" dirty="0">
                <a:solidFill>
                  <a:srgbClr val="555555"/>
                </a:solidFill>
                <a:latin typeface="Gotham Narrow SSm A"/>
              </a:rPr>
              <a:t>; </a:t>
            </a:r>
            <a:r>
              <a:rPr lang="en-US" sz="1900" b="0" i="0" dirty="0">
                <a:solidFill>
                  <a:srgbClr val="555555"/>
                </a:solidFill>
                <a:effectLst/>
                <a:latin typeface="Gotham Narrow SSm A"/>
              </a:rPr>
              <a:t>24 require information about all common abortion procedures.</a:t>
            </a:r>
          </a:p>
          <a:p>
            <a:pPr marL="742950" lvl="1" indent="-285750" algn="l">
              <a:buFont typeface="Arial" panose="020B0604020202020204" pitchFamily="34" charset="0"/>
              <a:buChar char="•"/>
            </a:pPr>
            <a:endParaRPr lang="en-US" sz="1900" b="0" i="0" dirty="0">
              <a:solidFill>
                <a:srgbClr val="555555"/>
              </a:solidFill>
              <a:effectLst/>
              <a:latin typeface="Gotham Narrow SSm A"/>
            </a:endParaRPr>
          </a:p>
          <a:p>
            <a:pPr marL="742950" lvl="1" indent="-285750" algn="l">
              <a:buFont typeface="Arial" panose="020B0604020202020204" pitchFamily="34" charset="0"/>
              <a:buChar char="•"/>
            </a:pPr>
            <a:r>
              <a:rPr lang="en-US" sz="1900" b="0" i="0" dirty="0">
                <a:solidFill>
                  <a:srgbClr val="555555"/>
                </a:solidFill>
                <a:effectLst/>
                <a:latin typeface="Gotham Narrow SSm A"/>
              </a:rPr>
              <a:t>31 states require </a:t>
            </a:r>
            <a:r>
              <a:rPr lang="en-US" sz="1900" dirty="0">
                <a:solidFill>
                  <a:srgbClr val="555555"/>
                </a:solidFill>
                <a:latin typeface="Gotham Narrow SSm A"/>
              </a:rPr>
              <a:t>Information on the </a:t>
            </a:r>
            <a:r>
              <a:rPr lang="en-US" sz="1900" b="0" i="0" dirty="0">
                <a:solidFill>
                  <a:srgbClr val="555555"/>
                </a:solidFill>
                <a:effectLst/>
                <a:latin typeface="Gotham Narrow SSm A"/>
              </a:rPr>
              <a:t>gestational age of the fetus.</a:t>
            </a:r>
          </a:p>
          <a:p>
            <a:pPr marL="742950" lvl="1" indent="-285750" algn="l">
              <a:buFont typeface="Arial" panose="020B0604020202020204" pitchFamily="34" charset="0"/>
              <a:buChar char="•"/>
            </a:pPr>
            <a:endParaRPr lang="en-US" sz="1900" b="0" i="0" dirty="0">
              <a:solidFill>
                <a:srgbClr val="555555"/>
              </a:solidFill>
              <a:effectLst/>
              <a:latin typeface="Gotham Narrow SSm A"/>
            </a:endParaRPr>
          </a:p>
          <a:p>
            <a:pPr marL="742950" lvl="1" indent="-285750" algn="l">
              <a:buFont typeface="Arial" panose="020B0604020202020204" pitchFamily="34" charset="0"/>
              <a:buChar char="•"/>
            </a:pPr>
            <a:r>
              <a:rPr lang="en-US" sz="1900" b="0" i="0" dirty="0">
                <a:solidFill>
                  <a:srgbClr val="555555"/>
                </a:solidFill>
                <a:effectLst/>
                <a:latin typeface="Gotham Narrow SSm A"/>
              </a:rPr>
              <a:t>27 states include information on fetal development throughout pregnancy.</a:t>
            </a:r>
          </a:p>
          <a:p>
            <a:pPr marL="742950" lvl="1" indent="-285750" algn="l">
              <a:buFont typeface="Arial" panose="020B0604020202020204" pitchFamily="34" charset="0"/>
              <a:buChar char="•"/>
            </a:pPr>
            <a:endParaRPr lang="en-US" sz="1900" b="0" i="0" dirty="0">
              <a:solidFill>
                <a:srgbClr val="555555"/>
              </a:solidFill>
              <a:effectLst/>
              <a:latin typeface="Gotham Narrow SSm A"/>
            </a:endParaRPr>
          </a:p>
          <a:p>
            <a:pPr marL="742950" lvl="1" indent="-285750" algn="l">
              <a:buFont typeface="Arial" panose="020B0604020202020204" pitchFamily="34" charset="0"/>
              <a:buChar char="•"/>
            </a:pPr>
            <a:r>
              <a:rPr lang="en-US" sz="1900" b="0" i="0" dirty="0">
                <a:solidFill>
                  <a:srgbClr val="555555"/>
                </a:solidFill>
                <a:effectLst/>
                <a:latin typeface="Gotham Narrow SSm A"/>
              </a:rPr>
              <a:t>14 states </a:t>
            </a:r>
            <a:r>
              <a:rPr lang="en-US" sz="1900" dirty="0">
                <a:solidFill>
                  <a:srgbClr val="555555"/>
                </a:solidFill>
                <a:latin typeface="Gotham Narrow SSm A"/>
              </a:rPr>
              <a:t>require information</a:t>
            </a:r>
            <a:r>
              <a:rPr lang="en-US" sz="1900" b="0" i="0" dirty="0">
                <a:solidFill>
                  <a:srgbClr val="555555"/>
                </a:solidFill>
                <a:effectLst/>
                <a:latin typeface="Gotham Narrow SSm A"/>
              </a:rPr>
              <a:t> on the ability of a fetus to feel pain.</a:t>
            </a:r>
          </a:p>
          <a:p>
            <a:pPr marL="742950" lvl="1" indent="-285750" algn="l">
              <a:buFont typeface="Arial" panose="020B0604020202020204" pitchFamily="34" charset="0"/>
              <a:buChar char="•"/>
            </a:pPr>
            <a:endParaRPr lang="en-US" sz="1900" b="0" i="0" dirty="0">
              <a:solidFill>
                <a:srgbClr val="555555"/>
              </a:solidFill>
              <a:effectLst/>
              <a:latin typeface="Gotham Narrow SSm A"/>
            </a:endParaRPr>
          </a:p>
          <a:p>
            <a:pPr marL="742950" lvl="1" indent="-285750"/>
            <a:endParaRPr lang="en-US" sz="1700" b="0" i="0" dirty="0">
              <a:solidFill>
                <a:srgbClr val="555555"/>
              </a:solidFill>
              <a:effectLst/>
              <a:latin typeface="Gotham Narrow SSm A"/>
            </a:endParaRPr>
          </a:p>
          <a:p>
            <a:pPr marL="742950" lvl="1" indent="-285750" algn="l">
              <a:buFont typeface="Arial" panose="020B0604020202020204" pitchFamily="34" charset="0"/>
              <a:buChar char="•"/>
            </a:pPr>
            <a:endParaRPr lang="en-US" sz="1900" b="0" i="0" dirty="0">
              <a:solidFill>
                <a:srgbClr val="555555"/>
              </a:solidFill>
              <a:effectLst/>
              <a:latin typeface="Gotham Narrow SSm A"/>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F376E3E-3113-4869-8E74-A9B4DE0BF850}" type="slidenum">
              <a:rPr lang="en-US" smtClean="0"/>
              <a:pPr>
                <a:defRPr/>
              </a:pPr>
              <a:t>15</a:t>
            </a:fld>
            <a:endParaRPr lang="en-US"/>
          </a:p>
        </p:txBody>
      </p:sp>
    </p:spTree>
    <p:extLst>
      <p:ext uri="{BB962C8B-B14F-4D97-AF65-F5344CB8AC3E}">
        <p14:creationId xmlns:p14="http://schemas.microsoft.com/office/powerpoint/2010/main" val="322289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7B30-5D33-2D6B-BFF8-3BC003034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C2C65-6081-1A3B-DB1A-5B47CF6ACA71}"/>
              </a:ext>
            </a:extLst>
          </p:cNvPr>
          <p:cNvSpPr>
            <a:spLocks noGrp="1"/>
          </p:cNvSpPr>
          <p:nvPr>
            <p:ph type="title"/>
          </p:nvPr>
        </p:nvSpPr>
        <p:spPr>
          <a:xfrm>
            <a:off x="685800" y="1"/>
            <a:ext cx="7543801" cy="834704"/>
          </a:xfrm>
        </p:spPr>
        <p:txBody>
          <a:bodyPr/>
          <a:lstStyle/>
          <a:p>
            <a:pPr algn="ctr"/>
            <a:r>
              <a:rPr lang="en-US" sz="3600" dirty="0"/>
              <a:t>U.S. State Laws</a:t>
            </a:r>
          </a:p>
        </p:txBody>
      </p:sp>
      <p:sp>
        <p:nvSpPr>
          <p:cNvPr id="3" name="Content Placeholder 2">
            <a:extLst>
              <a:ext uri="{FF2B5EF4-FFF2-40B4-BE49-F238E27FC236}">
                <a16:creationId xmlns:a16="http://schemas.microsoft.com/office/drawing/2014/main" id="{F70C0616-9730-203B-BB2C-39A108C32A87}"/>
              </a:ext>
            </a:extLst>
          </p:cNvPr>
          <p:cNvSpPr>
            <a:spLocks noGrp="1"/>
          </p:cNvSpPr>
          <p:nvPr>
            <p:ph idx="1"/>
          </p:nvPr>
        </p:nvSpPr>
        <p:spPr>
          <a:xfrm>
            <a:off x="304800" y="685800"/>
            <a:ext cx="7772401" cy="5257800"/>
          </a:xfrm>
        </p:spPr>
        <p:txBody>
          <a:bodyPr>
            <a:normAutofit fontScale="85000" lnSpcReduction="20000"/>
          </a:bodyPr>
          <a:lstStyle/>
          <a:p>
            <a:pPr algn="l">
              <a:buFont typeface="Arial" panose="020B0604020202020204" pitchFamily="34" charset="0"/>
              <a:buChar char="•"/>
            </a:pPr>
            <a:r>
              <a:rPr lang="en-US" sz="2100" b="0" i="0" dirty="0">
                <a:solidFill>
                  <a:srgbClr val="555555"/>
                </a:solidFill>
                <a:effectLst/>
                <a:latin typeface="Gotham Narrow SSm A"/>
              </a:rPr>
              <a:t>28 states include information about the risks of abortion.</a:t>
            </a:r>
          </a:p>
          <a:p>
            <a:pPr marL="742950" lvl="1" indent="-285750" algn="l">
              <a:buFont typeface="Arial" panose="020B0604020202020204" pitchFamily="34" charset="0"/>
              <a:buChar char="•"/>
            </a:pPr>
            <a:r>
              <a:rPr lang="en-US" sz="2100" b="0" i="0" dirty="0">
                <a:solidFill>
                  <a:srgbClr val="555555"/>
                </a:solidFill>
                <a:effectLst/>
                <a:latin typeface="Gotham Narrow SSm A"/>
              </a:rPr>
              <a:t>8 states require medically inaccurate information that a medication abortion can be stopped after the patient takes the first dose of pills.</a:t>
            </a:r>
          </a:p>
          <a:p>
            <a:pPr marL="742950" lvl="1" indent="-285750" algn="l">
              <a:buFont typeface="Arial" panose="020B0604020202020204" pitchFamily="34" charset="0"/>
              <a:buChar char="•"/>
            </a:pPr>
            <a:r>
              <a:rPr lang="en-US" sz="2100" b="0" i="0" dirty="0">
                <a:solidFill>
                  <a:srgbClr val="555555"/>
                </a:solidFill>
                <a:effectLst/>
                <a:latin typeface="Gotham Narrow SSm A"/>
              </a:rPr>
              <a:t>20 states include accurate information on the potential effect of abortion on future fertility; in 3 states, the written materials inaccurately portray this risk.</a:t>
            </a:r>
          </a:p>
          <a:p>
            <a:pPr marL="742950" lvl="1" indent="-285750" algn="l">
              <a:buFont typeface="Arial" panose="020B0604020202020204" pitchFamily="34" charset="0"/>
              <a:buChar char="•"/>
            </a:pPr>
            <a:r>
              <a:rPr lang="en-US" sz="2100" b="0" i="0" dirty="0">
                <a:solidFill>
                  <a:srgbClr val="555555"/>
                </a:solidFill>
                <a:effectLst/>
                <a:latin typeface="Gotham Narrow SSm A"/>
              </a:rPr>
              <a:t>5 of the 8 states that include information on breast cancer inaccurately assert a link between abortion and an increased risk of breast cancer.</a:t>
            </a:r>
          </a:p>
          <a:p>
            <a:pPr marL="742950" lvl="1" indent="-285750" algn="l">
              <a:buFont typeface="Arial" panose="020B0604020202020204" pitchFamily="34" charset="0"/>
              <a:buChar char="•"/>
            </a:pPr>
            <a:r>
              <a:rPr lang="en-US" sz="2100" b="0" i="0" dirty="0">
                <a:solidFill>
                  <a:srgbClr val="555555"/>
                </a:solidFill>
                <a:effectLst/>
                <a:latin typeface="Gotham Narrow SSm A"/>
              </a:rPr>
              <a:t>8 of the 22 states that include information on possible psychological responses to abortion stress negative emotional responses.</a:t>
            </a:r>
          </a:p>
          <a:p>
            <a:pPr algn="l">
              <a:buFont typeface="Arial" panose="020B0604020202020204" pitchFamily="34" charset="0"/>
              <a:buChar char="•"/>
            </a:pPr>
            <a:r>
              <a:rPr lang="en-US" sz="2100" b="0" i="0" dirty="0">
                <a:solidFill>
                  <a:srgbClr val="555555"/>
                </a:solidFill>
                <a:effectLst/>
                <a:latin typeface="Gotham Narrow SSm A"/>
              </a:rPr>
              <a:t>28 states include information on the health risks of continuing a pregnancy.</a:t>
            </a:r>
          </a:p>
          <a:p>
            <a:endParaRPr lang="en-US" dirty="0"/>
          </a:p>
        </p:txBody>
      </p:sp>
      <p:sp>
        <p:nvSpPr>
          <p:cNvPr id="4" name="Slide Number Placeholder 3">
            <a:extLst>
              <a:ext uri="{FF2B5EF4-FFF2-40B4-BE49-F238E27FC236}">
                <a16:creationId xmlns:a16="http://schemas.microsoft.com/office/drawing/2014/main" id="{5227B6EF-C435-CC9D-D904-A75D7C901BFD}"/>
              </a:ext>
            </a:extLst>
          </p:cNvPr>
          <p:cNvSpPr>
            <a:spLocks noGrp="1"/>
          </p:cNvSpPr>
          <p:nvPr>
            <p:ph type="sldNum" sz="quarter" idx="12"/>
          </p:nvPr>
        </p:nvSpPr>
        <p:spPr/>
        <p:txBody>
          <a:bodyPr/>
          <a:lstStyle/>
          <a:p>
            <a:pPr>
              <a:defRPr/>
            </a:pPr>
            <a:fld id="{6F376E3E-3113-4869-8E74-A9B4DE0BF850}" type="slidenum">
              <a:rPr lang="en-US" smtClean="0"/>
              <a:pPr>
                <a:defRPr/>
              </a:pPr>
              <a:t>16</a:t>
            </a:fld>
            <a:endParaRPr lang="en-US"/>
          </a:p>
        </p:txBody>
      </p:sp>
    </p:spTree>
    <p:extLst>
      <p:ext uri="{BB962C8B-B14F-4D97-AF65-F5344CB8AC3E}">
        <p14:creationId xmlns:p14="http://schemas.microsoft.com/office/powerpoint/2010/main" val="221567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533400" y="228600"/>
            <a:ext cx="8474075" cy="1219200"/>
          </a:xfrm>
        </p:spPr>
        <p:txBody>
          <a:bodyPr>
            <a:normAutofit/>
          </a:bodyPr>
          <a:lstStyle/>
          <a:p>
            <a:pPr algn="ctr" eaLnBrk="1" hangingPunct="1"/>
            <a:r>
              <a:rPr lang="en-US" sz="3200" b="1" dirty="0">
                <a:solidFill>
                  <a:schemeClr val="accent1"/>
                </a:solidFill>
              </a:rPr>
              <a:t>How Much Information do Women Want Relative to Elective Procedures?</a:t>
            </a:r>
          </a:p>
        </p:txBody>
      </p:sp>
      <p:graphicFrame>
        <p:nvGraphicFramePr>
          <p:cNvPr id="37897" name="Rectangle 3">
            <a:extLst>
              <a:ext uri="{FF2B5EF4-FFF2-40B4-BE49-F238E27FC236}">
                <a16:creationId xmlns:a16="http://schemas.microsoft.com/office/drawing/2014/main" id="{1D4D2050-F458-27B9-AB41-05F8D1C84C50}"/>
              </a:ext>
            </a:extLst>
          </p:cNvPr>
          <p:cNvGraphicFramePr>
            <a:graphicFrameLocks noGrp="1"/>
          </p:cNvGraphicFramePr>
          <p:nvPr>
            <p:ph idx="1"/>
            <p:extLst>
              <p:ext uri="{D42A27DB-BD31-4B8C-83A1-F6EECF244321}">
                <p14:modId xmlns:p14="http://schemas.microsoft.com/office/powerpoint/2010/main" val="2099860149"/>
              </p:ext>
            </p:extLst>
          </p:nvPr>
        </p:nvGraphicFramePr>
        <p:xfrm>
          <a:off x="685800" y="1541463"/>
          <a:ext cx="8001000" cy="3792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5344CA-42F7-4D3E-A40B-4FE880DDEC9B}" type="slidenum">
              <a:rPr lang="en-US" smtClean="0">
                <a:latin typeface="Arial" pitchFamily="34" charset="0"/>
              </a:rPr>
              <a:pPr/>
              <a:t>17</a:t>
            </a:fld>
            <a:endParaRPr lang="en-US">
              <a:latin typeface="Arial" pitchFamily="34" charset="0"/>
            </a:endParaRPr>
          </a:p>
        </p:txBody>
      </p:sp>
      <p:sp>
        <p:nvSpPr>
          <p:cNvPr id="37893" name="Text Box 4"/>
          <p:cNvSpPr txBox="1">
            <a:spLocks noChangeArrowheads="1"/>
          </p:cNvSpPr>
          <p:nvPr/>
        </p:nvSpPr>
        <p:spPr bwMode="auto">
          <a:xfrm>
            <a:off x="685800" y="4876801"/>
            <a:ext cx="7772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b="1" dirty="0">
                <a:latin typeface="Georgia" pitchFamily="18" charset="0"/>
              </a:rPr>
              <a:t>Source</a:t>
            </a:r>
            <a:r>
              <a:rPr lang="en-US" dirty="0">
                <a:latin typeface="Georgia" pitchFamily="18" charset="0"/>
              </a:rPr>
              <a:t>: </a:t>
            </a:r>
            <a:r>
              <a:rPr lang="en-US" b="0" i="0" dirty="0">
                <a:solidFill>
                  <a:srgbClr val="212121"/>
                </a:solidFill>
                <a:effectLst/>
                <a:latin typeface="Roboto" panose="02000000000000000000" pitchFamily="2" charset="0"/>
              </a:rPr>
              <a:t>Coleman, P. K., Reardon, D. C., &amp; Lee, M. B. (2006). Women's preferences for information and complication seriousness ratings related to elective medical procedures. </a:t>
            </a:r>
            <a:r>
              <a:rPr lang="en-US" b="0" i="1" dirty="0">
                <a:solidFill>
                  <a:srgbClr val="212121"/>
                </a:solidFill>
                <a:effectLst/>
                <a:latin typeface="Roboto" panose="02000000000000000000" pitchFamily="2" charset="0"/>
              </a:rPr>
              <a:t>Journal of medical ethics</a:t>
            </a:r>
            <a:r>
              <a:rPr lang="en-US" b="0" i="0" dirty="0">
                <a:solidFill>
                  <a:srgbClr val="212121"/>
                </a:solidFill>
                <a:effectLst/>
                <a:latin typeface="Roboto" panose="02000000000000000000" pitchFamily="2" charset="0"/>
              </a:rPr>
              <a:t>, </a:t>
            </a:r>
            <a:r>
              <a:rPr lang="en-US" b="0" i="1" dirty="0">
                <a:solidFill>
                  <a:srgbClr val="212121"/>
                </a:solidFill>
                <a:effectLst/>
                <a:latin typeface="Roboto" panose="02000000000000000000" pitchFamily="2" charset="0"/>
              </a:rPr>
              <a:t>32</a:t>
            </a:r>
            <a:r>
              <a:rPr lang="en-US" b="0" i="0" dirty="0">
                <a:solidFill>
                  <a:srgbClr val="212121"/>
                </a:solidFill>
                <a:effectLst/>
                <a:latin typeface="Roboto" panose="02000000000000000000" pitchFamily="2" charset="0"/>
              </a:rPr>
              <a:t>(8), 435–438.</a:t>
            </a:r>
            <a:endParaRPr lang="en-US" b="1" dirty="0">
              <a:latin typeface="Georg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381000"/>
            <a:ext cx="8534400" cy="1219200"/>
          </a:xfrm>
        </p:spPr>
        <p:txBody>
          <a:bodyPr>
            <a:normAutofit/>
          </a:bodyPr>
          <a:lstStyle/>
          <a:p>
            <a:pPr algn="ctr"/>
            <a:r>
              <a:rPr lang="en-US" sz="2800" b="1" dirty="0">
                <a:solidFill>
                  <a:schemeClr val="accent1"/>
                </a:solidFill>
              </a:rPr>
              <a:t>How Much Information do Women Want </a:t>
            </a:r>
            <a:br>
              <a:rPr lang="en-US" sz="2800" b="1" dirty="0">
                <a:solidFill>
                  <a:schemeClr val="accent1"/>
                </a:solidFill>
              </a:rPr>
            </a:br>
            <a:r>
              <a:rPr lang="en-US" sz="2800" b="1" dirty="0">
                <a:solidFill>
                  <a:schemeClr val="accent1"/>
                </a:solidFill>
              </a:rPr>
              <a:t>Relative to Elective Procedures?</a:t>
            </a:r>
            <a:endParaRPr lang="en-US" sz="2800" dirty="0">
              <a:solidFill>
                <a:schemeClr val="accent1"/>
              </a:solidFill>
            </a:endParaRPr>
          </a:p>
        </p:txBody>
      </p:sp>
      <p:graphicFrame>
        <p:nvGraphicFramePr>
          <p:cNvPr id="38917" name="Content Placeholder 2">
            <a:extLst>
              <a:ext uri="{FF2B5EF4-FFF2-40B4-BE49-F238E27FC236}">
                <a16:creationId xmlns:a16="http://schemas.microsoft.com/office/drawing/2014/main" id="{49057EF6-888C-FDAF-2743-7052F51F93EC}"/>
              </a:ext>
            </a:extLst>
          </p:cNvPr>
          <p:cNvGraphicFramePr>
            <a:graphicFrameLocks noGrp="1"/>
          </p:cNvGraphicFramePr>
          <p:nvPr>
            <p:ph sz="half" idx="1"/>
            <p:extLst>
              <p:ext uri="{D42A27DB-BD31-4B8C-83A1-F6EECF244321}">
                <p14:modId xmlns:p14="http://schemas.microsoft.com/office/powerpoint/2010/main" val="239588536"/>
              </p:ext>
            </p:extLst>
          </p:nvPr>
        </p:nvGraphicFramePr>
        <p:xfrm>
          <a:off x="914400" y="2129640"/>
          <a:ext cx="3906553" cy="392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Content Placeholder 1"/>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5181884" y="2285999"/>
            <a:ext cx="2742915" cy="3691721"/>
          </a:xfrm>
        </p:spPr>
      </p:pic>
      <p:sp>
        <p:nvSpPr>
          <p:cNvPr id="5" name="Slide Number Placeholder 4"/>
          <p:cNvSpPr>
            <a:spLocks noGrp="1"/>
          </p:cNvSpPr>
          <p:nvPr>
            <p:ph type="sldNum" sz="quarter" idx="12"/>
          </p:nvPr>
        </p:nvSpPr>
        <p:spPr/>
        <p:txBody>
          <a:bodyPr/>
          <a:lstStyle/>
          <a:p>
            <a:pPr>
              <a:defRPr/>
            </a:pPr>
            <a:fld id="{124EDCE2-2398-4BFC-A192-44DD29B41AF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40978" name="Picture 240977">
            <a:extLst>
              <a:ext uri="{FF2B5EF4-FFF2-40B4-BE49-F238E27FC236}">
                <a16:creationId xmlns:a16="http://schemas.microsoft.com/office/drawing/2014/main" id="{56C9FEF2-571A-41A4-8458-15ECC27E91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40980" name="Freeform 11">
            <a:extLst>
              <a:ext uri="{FF2B5EF4-FFF2-40B4-BE49-F238E27FC236}">
                <a16:creationId xmlns:a16="http://schemas.microsoft.com/office/drawing/2014/main" id="{32218886-CF96-4B72-B065-A5D51EE39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0982" name="Freeform 13">
            <a:extLst>
              <a:ext uri="{FF2B5EF4-FFF2-40B4-BE49-F238E27FC236}">
                <a16:creationId xmlns:a16="http://schemas.microsoft.com/office/drawing/2014/main" id="{B3045C5E-93FA-407D-BEA7-12245A36F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0984" name="Freeform 25">
            <a:extLst>
              <a:ext uri="{FF2B5EF4-FFF2-40B4-BE49-F238E27FC236}">
                <a16:creationId xmlns:a16="http://schemas.microsoft.com/office/drawing/2014/main" id="{3F0B046C-B5DA-47B6-8BB1-4722F4291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0986" name="Freeform 14">
            <a:extLst>
              <a:ext uri="{FF2B5EF4-FFF2-40B4-BE49-F238E27FC236}">
                <a16:creationId xmlns:a16="http://schemas.microsoft.com/office/drawing/2014/main" id="{5EE9E735-E260-432D-810C-BC6BEF5B1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40988" name="5-Point Star 24">
            <a:extLst>
              <a:ext uri="{FF2B5EF4-FFF2-40B4-BE49-F238E27FC236}">
                <a16:creationId xmlns:a16="http://schemas.microsoft.com/office/drawing/2014/main" id="{C35962A4-FCC1-47E8-9B3F-3C2739C0D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0990" name="Picture 240989">
            <a:extLst>
              <a:ext uri="{FF2B5EF4-FFF2-40B4-BE49-F238E27FC236}">
                <a16:creationId xmlns:a16="http://schemas.microsoft.com/office/drawing/2014/main" id="{127AEDD1-FD88-48D7-8260-0AA34DE0C1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40992" name="Rectangle 240991">
            <a:extLst>
              <a:ext uri="{FF2B5EF4-FFF2-40B4-BE49-F238E27FC236}">
                <a16:creationId xmlns:a16="http://schemas.microsoft.com/office/drawing/2014/main" id="{31E89F29-ADA4-40A8-80E1-48D600174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347474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994" name="Freeform 5">
            <a:extLst>
              <a:ext uri="{FF2B5EF4-FFF2-40B4-BE49-F238E27FC236}">
                <a16:creationId xmlns:a16="http://schemas.microsoft.com/office/drawing/2014/main" id="{C32AA8F8-450D-41DC-AE38-266ADD53A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 y="0"/>
            <a:ext cx="3219903"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9939" name="Rectangle 4"/>
          <p:cNvSpPr>
            <a:spLocks noChangeArrowheads="1"/>
          </p:cNvSpPr>
          <p:nvPr/>
        </p:nvSpPr>
        <p:spPr bwMode="auto">
          <a:xfrm>
            <a:off x="334997" y="1304458"/>
            <a:ext cx="2494987" cy="29017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lnSpcReduction="10000"/>
          </a:bodyPr>
          <a:lstStyle/>
          <a:p>
            <a:pPr algn="r" eaLnBrk="1" hangingPunct="1">
              <a:lnSpc>
                <a:spcPct val="90000"/>
              </a:lnSpc>
              <a:spcAft>
                <a:spcPts val="600"/>
              </a:spcAft>
            </a:pPr>
            <a:r>
              <a:rPr lang="en-US" sz="2700" cap="all" dirty="0">
                <a:solidFill>
                  <a:schemeClr val="accent1">
                    <a:lumMod val="60000"/>
                    <a:lumOff val="40000"/>
                  </a:schemeClr>
                </a:solidFill>
                <a:latin typeface="+mj-lt"/>
                <a:ea typeface="+mj-ea"/>
                <a:cs typeface="+mj-cs"/>
              </a:rPr>
              <a:t>Ratings of the seriousness of possible </a:t>
            </a:r>
          </a:p>
          <a:p>
            <a:pPr algn="r" eaLnBrk="1" hangingPunct="1">
              <a:lnSpc>
                <a:spcPct val="90000"/>
              </a:lnSpc>
              <a:spcAft>
                <a:spcPts val="600"/>
              </a:spcAft>
            </a:pPr>
            <a:r>
              <a:rPr lang="en-US" sz="2700" cap="all" dirty="0">
                <a:solidFill>
                  <a:schemeClr val="accent1">
                    <a:lumMod val="60000"/>
                    <a:lumOff val="40000"/>
                  </a:schemeClr>
                </a:solidFill>
                <a:latin typeface="+mj-lt"/>
                <a:ea typeface="+mj-ea"/>
                <a:cs typeface="+mj-cs"/>
              </a:rPr>
              <a:t>complications of elective treatments </a:t>
            </a:r>
          </a:p>
          <a:p>
            <a:pPr algn="r" eaLnBrk="1" hangingPunct="1">
              <a:lnSpc>
                <a:spcPct val="90000"/>
              </a:lnSpc>
              <a:spcAft>
                <a:spcPts val="600"/>
              </a:spcAft>
            </a:pPr>
            <a:r>
              <a:rPr lang="en-US" sz="2700" cap="all" dirty="0">
                <a:solidFill>
                  <a:schemeClr val="accent1">
                    <a:lumMod val="60000"/>
                    <a:lumOff val="40000"/>
                  </a:schemeClr>
                </a:solidFill>
                <a:latin typeface="+mj-lt"/>
                <a:ea typeface="+mj-ea"/>
                <a:cs typeface="+mj-cs"/>
              </a:rPr>
              <a:t>(1-10</a:t>
            </a:r>
            <a:r>
              <a:rPr lang="en-US" sz="2700" b="1" cap="all" dirty="0">
                <a:solidFill>
                  <a:schemeClr val="accent1">
                    <a:lumMod val="60000"/>
                    <a:lumOff val="40000"/>
                  </a:schemeClr>
                </a:solidFill>
                <a:latin typeface="+mj-lt"/>
                <a:ea typeface="+mj-ea"/>
                <a:cs typeface="+mj-cs"/>
              </a:rPr>
              <a:t>)</a:t>
            </a:r>
            <a:endParaRPr lang="en-US" sz="2700" cap="all" dirty="0">
              <a:solidFill>
                <a:schemeClr val="accent1">
                  <a:lumMod val="60000"/>
                  <a:lumOff val="40000"/>
                </a:schemeClr>
              </a:solidFill>
              <a:latin typeface="+mj-lt"/>
              <a:ea typeface="+mj-ea"/>
              <a:cs typeface="+mj-cs"/>
            </a:endParaRPr>
          </a:p>
          <a:p>
            <a:pPr algn="r" eaLnBrk="1" hangingPunct="1">
              <a:lnSpc>
                <a:spcPct val="90000"/>
              </a:lnSpc>
              <a:spcAft>
                <a:spcPts val="600"/>
              </a:spcAft>
            </a:pPr>
            <a:endParaRPr lang="en-US" sz="2700" cap="all" dirty="0">
              <a:solidFill>
                <a:schemeClr val="accent1">
                  <a:lumMod val="60000"/>
                  <a:lumOff val="40000"/>
                </a:schemeClr>
              </a:solidFill>
              <a:latin typeface="+mj-lt"/>
              <a:ea typeface="+mj-ea"/>
              <a:cs typeface="+mj-cs"/>
            </a:endParaRPr>
          </a:p>
        </p:txBody>
      </p:sp>
      <p:sp>
        <p:nvSpPr>
          <p:cNvPr id="240996" name="Rectangle 240995">
            <a:extLst>
              <a:ext uri="{FF2B5EF4-FFF2-40B4-BE49-F238E27FC236}">
                <a16:creationId xmlns:a16="http://schemas.microsoft.com/office/drawing/2014/main" id="{EB048815-C663-4C51-84E9-5C6EFDF17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 y="0"/>
            <a:ext cx="3186653"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0998" name="Rectangle 240997">
            <a:extLst>
              <a:ext uri="{FF2B5EF4-FFF2-40B4-BE49-F238E27FC236}">
                <a16:creationId xmlns:a16="http://schemas.microsoft.com/office/drawing/2014/main" id="{BF090243-7F93-456B-85D9-0D4D10696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2" y="5752622"/>
            <a:ext cx="3187661"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938" name="Slide Number Placeholder 2"/>
          <p:cNvSpPr>
            <a:spLocks noGrp="1"/>
          </p:cNvSpPr>
          <p:nvPr>
            <p:ph type="sldNum" sz="quarter" idx="12"/>
          </p:nvPr>
        </p:nvSpPr>
        <p:spPr bwMode="auto">
          <a:xfrm>
            <a:off x="2297995" y="5273671"/>
            <a:ext cx="525641" cy="46933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Aft>
                <a:spcPts val="600"/>
              </a:spcAft>
            </a:pPr>
            <a:fld id="{5CA16C0B-12C5-4303-803D-95C856C90867}" type="slidenum">
              <a:rPr lang="en-US" sz="1700">
                <a:solidFill>
                  <a:schemeClr val="tx1">
                    <a:lumMod val="75000"/>
                    <a:lumOff val="25000"/>
                  </a:schemeClr>
                </a:solidFill>
                <a:latin typeface="+mn-lt"/>
              </a:rPr>
              <a:pPr algn="r" eaLnBrk="1" hangingPunct="1">
                <a:spcAft>
                  <a:spcPts val="600"/>
                </a:spcAft>
              </a:pPr>
              <a:t>19</a:t>
            </a:fld>
            <a:endParaRPr lang="en-US" sz="1700">
              <a:solidFill>
                <a:schemeClr val="tx1">
                  <a:lumMod val="75000"/>
                  <a:lumOff val="25000"/>
                </a:schemeClr>
              </a:solidFill>
              <a:latin typeface="+mn-lt"/>
            </a:endParaRPr>
          </a:p>
        </p:txBody>
      </p:sp>
      <p:sp>
        <p:nvSpPr>
          <p:cNvPr id="241000" name="Rectangle 240999">
            <a:extLst>
              <a:ext uri="{FF2B5EF4-FFF2-40B4-BE49-F238E27FC236}">
                <a16:creationId xmlns:a16="http://schemas.microsoft.com/office/drawing/2014/main" id="{F84F3463-36D2-44CA-9A64-98004ECD8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8912" y="450792"/>
            <a:ext cx="4977617"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0973" name="Group 333"/>
          <p:cNvGraphicFramePr>
            <a:graphicFrameLocks noGrp="1"/>
          </p:cNvGraphicFramePr>
          <p:nvPr>
            <p:extLst>
              <p:ext uri="{D42A27DB-BD31-4B8C-83A1-F6EECF244321}">
                <p14:modId xmlns:p14="http://schemas.microsoft.com/office/powerpoint/2010/main" val="3323499739"/>
              </p:ext>
            </p:extLst>
          </p:nvPr>
        </p:nvGraphicFramePr>
        <p:xfrm>
          <a:off x="4282299" y="684680"/>
          <a:ext cx="4048532" cy="5482671"/>
        </p:xfrm>
        <a:graphic>
          <a:graphicData uri="http://schemas.openxmlformats.org/drawingml/2006/table">
            <a:tbl>
              <a:tblPr firstRow="1" bandRow="1">
                <a:solidFill>
                  <a:schemeClr val="tx1">
                    <a:lumMod val="75000"/>
                    <a:lumOff val="25000"/>
                  </a:schemeClr>
                </a:solidFill>
              </a:tblPr>
              <a:tblGrid>
                <a:gridCol w="2228051">
                  <a:extLst>
                    <a:ext uri="{9D8B030D-6E8A-4147-A177-3AD203B41FA5}">
                      <a16:colId xmlns:a16="http://schemas.microsoft.com/office/drawing/2014/main" val="20000"/>
                    </a:ext>
                  </a:extLst>
                </a:gridCol>
                <a:gridCol w="592180">
                  <a:extLst>
                    <a:ext uri="{9D8B030D-6E8A-4147-A177-3AD203B41FA5}">
                      <a16:colId xmlns:a16="http://schemas.microsoft.com/office/drawing/2014/main" val="20001"/>
                    </a:ext>
                  </a:extLst>
                </a:gridCol>
                <a:gridCol w="1228301">
                  <a:extLst>
                    <a:ext uri="{9D8B030D-6E8A-4147-A177-3AD203B41FA5}">
                      <a16:colId xmlns:a16="http://schemas.microsoft.com/office/drawing/2014/main" val="20002"/>
                    </a:ext>
                  </a:extLst>
                </a:gridCol>
              </a:tblGrid>
              <a:tr h="496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spc="0" normalizeH="0" baseline="0">
                          <a:ln>
                            <a:noFill/>
                          </a:ln>
                          <a:solidFill>
                            <a:schemeClr val="bg1"/>
                          </a:solidFill>
                          <a:effectLst/>
                          <a:latin typeface="Arial" pitchFamily="34" charset="0"/>
                          <a:cs typeface="Times New Roman" pitchFamily="18" charset="0"/>
                        </a:rPr>
                        <a:t>Complication</a:t>
                      </a:r>
                      <a:endParaRPr kumimoji="0" lang="en-US" sz="1100" b="0" i="0" u="none" strike="noStrike" cap="none" spc="0" normalizeH="0" baseline="0">
                        <a:ln>
                          <a:noFill/>
                        </a:ln>
                        <a:solidFill>
                          <a:schemeClr val="bg1"/>
                        </a:solidFill>
                        <a:effectLst/>
                        <a:latin typeface="Arial" pitchFamily="34" charset="0"/>
                      </a:endParaRPr>
                    </a:p>
                  </a:txBody>
                  <a:tcPr marL="91300" marR="70230" marT="70230" marB="70230" anchor="ctr" horzOverflow="overflow">
                    <a:lnL w="19050" cap="flat" cmpd="sng" algn="ctr">
                      <a:solidFill>
                        <a:schemeClr val="tx1"/>
                      </a:solidFill>
                      <a:prstDash val="solid"/>
                    </a:lnL>
                    <a:lnR w="12700" cmpd="sng">
                      <a:noFill/>
                    </a:lnR>
                    <a:lnT w="19050" cap="flat" cmpd="sng" algn="ctr">
                      <a:solidFill>
                        <a:schemeClr val="tx1"/>
                      </a:solidFill>
                      <a:prstDash val="solid"/>
                    </a:lnT>
                    <a:lnB w="38100" cmpd="sng">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spc="0" normalizeH="0" baseline="0">
                          <a:ln>
                            <a:noFill/>
                          </a:ln>
                          <a:solidFill>
                            <a:schemeClr val="bg1"/>
                          </a:solidFill>
                          <a:effectLst/>
                          <a:latin typeface="Arial" pitchFamily="34" charset="0"/>
                          <a:cs typeface="Times New Roman" pitchFamily="18" charset="0"/>
                        </a:rPr>
                        <a:t>Mean</a:t>
                      </a:r>
                      <a:endParaRPr kumimoji="0" lang="en-US" sz="1100" b="0" i="0" u="none" strike="noStrike" cap="none" spc="0" normalizeH="0" baseline="0">
                        <a:ln>
                          <a:noFill/>
                        </a:ln>
                        <a:solidFill>
                          <a:schemeClr val="bg1"/>
                        </a:solidFill>
                        <a:effectLst/>
                        <a:latin typeface="Arial" pitchFamily="34" charset="0"/>
                      </a:endParaRPr>
                    </a:p>
                  </a:txBody>
                  <a:tcPr marL="91300" marR="70230" marT="70230" marB="70230" anchor="ctr" horzOverflow="overflow">
                    <a:lnL w="12700" cmpd="sng">
                      <a:noFill/>
                    </a:lnL>
                    <a:lnR w="12700" cmpd="sng">
                      <a:noFill/>
                    </a:lnR>
                    <a:lnT w="19050" cap="flat" cmpd="sng" algn="ctr">
                      <a:solidFill>
                        <a:schemeClr val="tx1"/>
                      </a:solidFill>
                      <a:prstDash val="solid"/>
                    </a:lnT>
                    <a:lnB w="38100" cmpd="sng">
                      <a:noFill/>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spc="0" normalizeH="0" baseline="0">
                          <a:ln>
                            <a:noFill/>
                          </a:ln>
                          <a:solidFill>
                            <a:schemeClr val="bg1"/>
                          </a:solidFill>
                          <a:effectLst/>
                          <a:latin typeface="Arial" pitchFamily="34" charset="0"/>
                          <a:cs typeface="Times New Roman" pitchFamily="18" charset="0"/>
                        </a:rPr>
                        <a:t>Standard deviation</a:t>
                      </a:r>
                      <a:endParaRPr kumimoji="0" lang="en-US" sz="1100" b="0" i="0" u="none" strike="noStrike" cap="none" spc="0" normalizeH="0" baseline="0">
                        <a:ln>
                          <a:noFill/>
                        </a:ln>
                        <a:solidFill>
                          <a:schemeClr val="bg1"/>
                        </a:solidFill>
                        <a:effectLst/>
                        <a:latin typeface="Arial" pitchFamily="34" charset="0"/>
                      </a:endParaRPr>
                    </a:p>
                  </a:txBody>
                  <a:tcPr marL="91300" marR="70230" marT="70230" marB="70230" anchor="ctr" horzOverflow="overflow">
                    <a:lnL w="12700" cmpd="sng">
                      <a:noFill/>
                    </a:lnL>
                    <a:lnR w="12700" cmpd="sng">
                      <a:noFill/>
                    </a:lnR>
                    <a:lnT w="19050" cap="flat" cmpd="sng" algn="ctr">
                      <a:solidFill>
                        <a:schemeClr val="tx1"/>
                      </a:solidFill>
                      <a:prstDash val="solid"/>
                    </a:lnT>
                    <a:lnB w="38100" cmpd="sng">
                      <a:noFill/>
                    </a:lnB>
                    <a:lnTlToBr>
                      <a:noFill/>
                    </a:lnTlToBr>
                    <a:lnBlToTr>
                      <a:noFill/>
                    </a:lnBlToTr>
                    <a:solidFill>
                      <a:schemeClr val="tx1"/>
                    </a:solidFill>
                  </a:tcPr>
                </a:tc>
                <a:extLst>
                  <a:ext uri="{0D108BD9-81ED-4DB2-BD59-A6C34878D82A}">
                    <a16:rowId xmlns:a16="http://schemas.microsoft.com/office/drawing/2014/main" val="10000"/>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Death</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9.76</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.81</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1"/>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Heart disease</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8.98</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2.07</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extLst>
                  <a:ext uri="{0D108BD9-81ED-4DB2-BD59-A6C34878D82A}">
                    <a16:rowId xmlns:a16="http://schemas.microsoft.com/office/drawing/2014/main" val="10002"/>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Stroke </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8.93</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2.13</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3"/>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Suicidal thoughts</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8.71</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2.37</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extLst>
                  <a:ext uri="{0D108BD9-81ED-4DB2-BD59-A6C34878D82A}">
                    <a16:rowId xmlns:a16="http://schemas.microsoft.com/office/drawing/2014/main" val="10004"/>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Pneumonia</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8.64</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2.09</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5"/>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Pelvic inflammatory disease</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8.61</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2.32</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extLst>
                  <a:ext uri="{0D108BD9-81ED-4DB2-BD59-A6C34878D82A}">
                    <a16:rowId xmlns:a16="http://schemas.microsoft.com/office/drawing/2014/main" val="10006"/>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Psychiatric hospitalization</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8.56</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2.29</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7"/>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Miscarriage</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7.82</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3.04</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extLst>
                  <a:ext uri="{0D108BD9-81ED-4DB2-BD59-A6C34878D82A}">
                    <a16:rowId xmlns:a16="http://schemas.microsoft.com/office/drawing/2014/main" val="10008"/>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Sexual dysfunction</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7.74</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2.69</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09"/>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Anxiety</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7.54</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2.47</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extLst>
                  <a:ext uri="{0D108BD9-81ED-4DB2-BD59-A6C34878D82A}">
                    <a16:rowId xmlns:a16="http://schemas.microsoft.com/office/drawing/2014/main" val="10010"/>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Infertility</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7.14</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3.20</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11"/>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Insomnia</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7.04</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2.53</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extLst>
                  <a:ext uri="{0D108BD9-81ED-4DB2-BD59-A6C34878D82A}">
                    <a16:rowId xmlns:a16="http://schemas.microsoft.com/office/drawing/2014/main" val="10012"/>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Negative emotional reactions</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6.71</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2.69</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13"/>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Constipation/diarrhea</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6.50</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2.59</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lnTlToBr>
                      <a:noFill/>
                    </a:lnTlToBr>
                    <a:lnBlToTr>
                      <a:noFill/>
                    </a:lnBlToTr>
                    <a:solidFill>
                      <a:schemeClr val="tx1">
                        <a:lumMod val="85000"/>
                        <a:lumOff val="15000"/>
                      </a:schemeClr>
                    </a:solidFill>
                  </a:tcPr>
                </a:tc>
                <a:extLst>
                  <a:ext uri="{0D108BD9-81ED-4DB2-BD59-A6C34878D82A}">
                    <a16:rowId xmlns:a16="http://schemas.microsoft.com/office/drawing/2014/main" val="10014"/>
                  </a:ext>
                </a:extLst>
              </a:tr>
              <a:tr h="33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  Nightmares</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38100" cap="flat" cmpd="sng" algn="ctr">
                      <a:noFill/>
                      <a:prstDash val="solid"/>
                    </a:lnL>
                    <a:lnR w="6350" cap="flat" cmpd="sng" algn="ctr">
                      <a:solidFill>
                        <a:schemeClr val="tx1">
                          <a:lumMod val="50000"/>
                          <a:lumOff val="50000"/>
                        </a:schemeClr>
                      </a:solidFill>
                      <a:prstDash val="solid"/>
                    </a:lnR>
                    <a:lnT w="12700" cmpd="sng">
                      <a:noFill/>
                      <a:prstDash val="solid"/>
                    </a:lnT>
                    <a:lnB w="38100" cap="flat" cmpd="sng" algn="ctr">
                      <a:no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6.20</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38100" cap="flat" cmpd="sng" algn="ctr">
                      <a:noFill/>
                      <a:prstDash val="solid"/>
                    </a:lnB>
                    <a:lnTlToBr>
                      <a:noFill/>
                    </a:lnTlToBr>
                    <a:lnBlToTr>
                      <a:noFill/>
                    </a:lnBlToTr>
                    <a:solidFill>
                      <a:schemeClr val="tx1">
                        <a:lumMod val="75000"/>
                        <a:lumOff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spc="0" normalizeH="0" baseline="0">
                          <a:ln>
                            <a:noFill/>
                          </a:ln>
                          <a:solidFill>
                            <a:schemeClr val="bg1"/>
                          </a:solidFill>
                          <a:effectLst/>
                          <a:latin typeface="Arial" pitchFamily="34" charset="0"/>
                          <a:cs typeface="Times New Roman" pitchFamily="18" charset="0"/>
                        </a:rPr>
                        <a:t>2.34</a:t>
                      </a:r>
                      <a:endParaRPr kumimoji="0" lang="en-US" sz="1100" b="1" i="0" u="none" strike="noStrike" cap="none" spc="0" normalizeH="0" baseline="0">
                        <a:ln>
                          <a:noFill/>
                        </a:ln>
                        <a:solidFill>
                          <a:schemeClr val="bg1"/>
                        </a:solidFill>
                        <a:effectLst/>
                        <a:latin typeface="Arial" pitchFamily="34" charset="0"/>
                      </a:endParaRPr>
                    </a:p>
                  </a:txBody>
                  <a:tcPr marL="91300" marR="70230" marT="70230" marB="70230" horzOverflow="overflow">
                    <a:lnL w="6350" cap="flat" cmpd="sng" algn="ctr">
                      <a:solidFill>
                        <a:schemeClr val="tx1">
                          <a:lumMod val="50000"/>
                          <a:lumOff val="50000"/>
                        </a:schemeClr>
                      </a:solidFill>
                      <a:prstDash val="solid"/>
                    </a:lnL>
                    <a:lnR w="38100" cap="flat" cmpd="sng" algn="ctr">
                      <a:noFill/>
                      <a:prstDash val="solid"/>
                    </a:lnR>
                    <a:lnT w="12700" cmpd="sng">
                      <a:noFill/>
                      <a:prstDash val="solid"/>
                    </a:lnT>
                    <a:lnB w="38100" cap="flat" cmpd="sng" algn="ctr">
                      <a:noFill/>
                      <a:prstDash val="solid"/>
                    </a:lnB>
                    <a:lnTlToBr>
                      <a:noFill/>
                    </a:lnTlToBr>
                    <a:lnBlToTr>
                      <a:noFill/>
                    </a:lnBlToTr>
                    <a:solidFill>
                      <a:schemeClr val="tx1">
                        <a:lumMod val="75000"/>
                        <a:lumOff val="25000"/>
                      </a:schemeClr>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p:cNvSpPr>
            <a:spLocks noGrp="1"/>
          </p:cNvSpPr>
          <p:nvPr>
            <p:ph type="title"/>
          </p:nvPr>
        </p:nvSpPr>
        <p:spPr>
          <a:xfrm>
            <a:off x="2819400" y="3048000"/>
            <a:ext cx="6048375" cy="2770188"/>
          </a:xfrm>
        </p:spPr>
        <p:txBody>
          <a:bodyPr>
            <a:normAutofit/>
          </a:bodyPr>
          <a:lstStyle/>
          <a:p>
            <a:pPr eaLnBrk="1" hangingPunct="1"/>
            <a:r>
              <a:rPr lang="en-US" sz="2800" dirty="0"/>
              <a:t>Informed Consent Averted: What Women are Told and Should be Told Regarding Mental Health Risks for Surgical and Chemical Abortion</a:t>
            </a:r>
            <a:br>
              <a:rPr lang="en-US" sz="2800" dirty="0"/>
            </a:br>
            <a:endParaRPr lang="en-US" sz="2800" dirty="0"/>
          </a:p>
        </p:txBody>
      </p:sp>
      <p:pic>
        <p:nvPicPr>
          <p:cNvPr id="25604"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3635" b="13635"/>
          <a:stretch>
            <a:fillRect/>
          </a:stretch>
        </p:blipFill>
        <p:spPr>
          <a:xfrm>
            <a:off x="3581400" y="353377"/>
            <a:ext cx="4267200" cy="3102611"/>
          </a:xfrm>
        </p:spPr>
      </p:pic>
      <p:sp>
        <p:nvSpPr>
          <p:cNvPr id="25605" name="Text Placeholder 4"/>
          <p:cNvSpPr>
            <a:spLocks noGrp="1"/>
          </p:cNvSpPr>
          <p:nvPr>
            <p:ph type="body" sz="half" idx="2"/>
          </p:nvPr>
        </p:nvSpPr>
        <p:spPr>
          <a:xfrm>
            <a:off x="304800" y="838200"/>
            <a:ext cx="2743200" cy="5029200"/>
          </a:xfrm>
        </p:spPr>
        <p:txBody>
          <a:bodyPr>
            <a:normAutofit/>
          </a:bodyPr>
          <a:lstStyle/>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International Institute</a:t>
            </a:r>
          </a:p>
          <a:p>
            <a:pPr eaLnBrk="1" hangingPunct="1"/>
            <a:r>
              <a:rPr lang="en-US" dirty="0"/>
              <a:t>FOR REPRODUCTIVE LOSS </a:t>
            </a:r>
          </a:p>
          <a:p>
            <a:pPr eaLnBrk="1" hangingPunct="1"/>
            <a:r>
              <a:rPr lang="en-US" dirty="0"/>
              <a:t>Priscilla K. Coleman PhD </a:t>
            </a:r>
          </a:p>
          <a:p>
            <a:pPr eaLnBrk="1" hangingPunct="1"/>
            <a:endParaRPr lang="en-US" dirty="0"/>
          </a:p>
        </p:txBody>
      </p:sp>
      <p:sp>
        <p:nvSpPr>
          <p:cNvPr id="2" name="Slide Number Placeholder 1"/>
          <p:cNvSpPr>
            <a:spLocks noGrp="1"/>
          </p:cNvSpPr>
          <p:nvPr>
            <p:ph type="sldNum" sz="quarter" idx="12"/>
          </p:nvPr>
        </p:nvSpPr>
        <p:spPr/>
        <p:txBody>
          <a:bodyPr/>
          <a:lstStyle/>
          <a:p>
            <a:pPr>
              <a:defRPr/>
            </a:pPr>
            <a:fld id="{E6F64AAD-723F-4087-A075-3091425AA2D7}"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A34A26-8C1B-4AAD-9EA6-3B6A3AA1E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121C8873-D97B-452B-BF1E-467937DCE4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6644081"/>
            <a:chOff x="-25397" y="0"/>
            <a:chExt cx="12005350" cy="6644081"/>
          </a:xfrm>
        </p:grpSpPr>
        <p:sp useBgFill="1">
          <p:nvSpPr>
            <p:cNvPr id="14" name="Rectangle 13">
              <a:extLst>
                <a:ext uri="{FF2B5EF4-FFF2-40B4-BE49-F238E27FC236}">
                  <a16:creationId xmlns:a16="http://schemas.microsoft.com/office/drawing/2014/main" id="{DAEB7262-0956-4A86-8330-899057980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1">
              <a:extLst>
                <a:ext uri="{FF2B5EF4-FFF2-40B4-BE49-F238E27FC236}">
                  <a16:creationId xmlns:a16="http://schemas.microsoft.com/office/drawing/2014/main" id="{AC272077-E577-420C-9FF5-1584AFA19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Rectangle 15">
              <a:extLst>
                <a:ext uri="{FF2B5EF4-FFF2-40B4-BE49-F238E27FC236}">
                  <a16:creationId xmlns:a16="http://schemas.microsoft.com/office/drawing/2014/main" id="{61C2D3B0-6DCC-41C2-B673-18796E364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8" name="Picture 17">
            <a:extLst>
              <a:ext uri="{FF2B5EF4-FFF2-40B4-BE49-F238E27FC236}">
                <a16:creationId xmlns:a16="http://schemas.microsoft.com/office/drawing/2014/main" id="{34613DFD-35BD-4F1C-BCBE-6E6ED23EC5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0" name="Rectangle 19">
            <a:extLst>
              <a:ext uri="{FF2B5EF4-FFF2-40B4-BE49-F238E27FC236}">
                <a16:creationId xmlns:a16="http://schemas.microsoft.com/office/drawing/2014/main" id="{5559E914-E0BA-4B8B-8FDE-5804BC0A4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33681" r="29541" b="-2"/>
          <a:stretch/>
        </p:blipFill>
        <p:spPr>
          <a:xfrm>
            <a:off x="4745886" y="234347"/>
            <a:ext cx="3859770" cy="5903415"/>
          </a:xfrm>
          <a:prstGeom prst="rect">
            <a:avLst/>
          </a:prstGeom>
          <a:ln>
            <a:noFill/>
          </a:ln>
        </p:spPr>
      </p:pic>
      <p:sp>
        <p:nvSpPr>
          <p:cNvPr id="22" name="Freeform 9">
            <a:extLst>
              <a:ext uri="{FF2B5EF4-FFF2-40B4-BE49-F238E27FC236}">
                <a16:creationId xmlns:a16="http://schemas.microsoft.com/office/drawing/2014/main" id="{70C6DD41-4774-4EFF-8ECE-168B19F1B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4" name="Rectangle 23">
            <a:extLst>
              <a:ext uri="{FF2B5EF4-FFF2-40B4-BE49-F238E27FC236}">
                <a16:creationId xmlns:a16="http://schemas.microsoft.com/office/drawing/2014/main" id="{F4E4D31F-348A-4664-AA69-579EEB0A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14349" y="690479"/>
            <a:ext cx="3717956" cy="1146825"/>
          </a:xfrm>
        </p:spPr>
        <p:txBody>
          <a:bodyPr vert="horz" lIns="91440" tIns="45720" rIns="91440" bIns="45720" rtlCol="0" anchor="ctr">
            <a:normAutofit/>
          </a:bodyPr>
          <a:lstStyle/>
          <a:p>
            <a:r>
              <a:rPr lang="en-US" sz="2300" dirty="0">
                <a:solidFill>
                  <a:schemeClr val="bg1"/>
                </a:solidFill>
              </a:rPr>
              <a:t>How Much Information do Women Want Relative to Elective Procedures?</a:t>
            </a:r>
          </a:p>
        </p:txBody>
      </p:sp>
      <p:sp>
        <p:nvSpPr>
          <p:cNvPr id="5" name="Slide Number Placeholder 4"/>
          <p:cNvSpPr>
            <a:spLocks noGrp="1"/>
          </p:cNvSpPr>
          <p:nvPr>
            <p:ph type="sldNum" sz="quarter" idx="12"/>
          </p:nvPr>
        </p:nvSpPr>
        <p:spPr>
          <a:xfrm>
            <a:off x="3726993" y="76200"/>
            <a:ext cx="680390" cy="498470"/>
          </a:xfrm>
        </p:spPr>
        <p:txBody>
          <a:bodyPr vert="horz" lIns="91440" tIns="45720" rIns="91440" bIns="45720" rtlCol="0" anchor="ctr">
            <a:normAutofit/>
          </a:bodyPr>
          <a:lstStyle/>
          <a:p>
            <a:pPr algn="r" defTabSz="457200" eaLnBrk="1" hangingPunct="1">
              <a:lnSpc>
                <a:spcPct val="90000"/>
              </a:lnSpc>
              <a:spcAft>
                <a:spcPts val="600"/>
              </a:spcAft>
              <a:defRPr/>
            </a:pPr>
            <a:fld id="{26440B04-018C-4A0D-8B73-D15A3B66BE4E}" type="slidenum">
              <a:rPr lang="en-US" sz="2700">
                <a:solidFill>
                  <a:schemeClr val="bg1"/>
                </a:solidFill>
                <a:latin typeface="+mn-lt"/>
              </a:rPr>
              <a:pPr algn="r" defTabSz="457200" eaLnBrk="1" hangingPunct="1">
                <a:lnSpc>
                  <a:spcPct val="90000"/>
                </a:lnSpc>
                <a:spcAft>
                  <a:spcPts val="600"/>
                </a:spcAft>
                <a:defRPr/>
              </a:pPr>
              <a:t>20</a:t>
            </a:fld>
            <a:endParaRPr lang="en-US" sz="2700">
              <a:solidFill>
                <a:schemeClr val="bg1"/>
              </a:solidFill>
              <a:latin typeface="+mn-lt"/>
            </a:endParaRPr>
          </a:p>
        </p:txBody>
      </p:sp>
      <p:sp>
        <p:nvSpPr>
          <p:cNvPr id="4" name="Content Placeholder 3"/>
          <p:cNvSpPr>
            <a:spLocks noGrp="1"/>
          </p:cNvSpPr>
          <p:nvPr>
            <p:ph sz="half" idx="2"/>
          </p:nvPr>
        </p:nvSpPr>
        <p:spPr>
          <a:xfrm>
            <a:off x="514350" y="2063395"/>
            <a:ext cx="3717954" cy="3446103"/>
          </a:xfrm>
        </p:spPr>
        <p:txBody>
          <a:bodyPr vert="horz" lIns="91440" tIns="45720" rIns="91440" bIns="45720" rtlCol="0" anchor="ctr">
            <a:normAutofit/>
          </a:bodyPr>
          <a:lstStyle/>
          <a:p>
            <a:pPr marL="0"/>
            <a:endParaRPr lang="en-US" sz="1600" dirty="0">
              <a:solidFill>
                <a:schemeClr val="bg1"/>
              </a:solidFill>
            </a:endParaRPr>
          </a:p>
          <a:p>
            <a:pPr marL="0" indent="0">
              <a:buNone/>
            </a:pPr>
            <a:r>
              <a:rPr lang="en-US" sz="1800" i="1" dirty="0">
                <a:solidFill>
                  <a:schemeClr val="bg1"/>
                </a:solidFill>
              </a:rPr>
              <a:t>The average woman sampled indicated that she would like to receive as much or more information on complications associated with elective obstetrical and gynecological treatments, including abortion, as with other elective procedures. </a:t>
            </a:r>
          </a:p>
          <a:p>
            <a:endParaRPr lang="en-US" sz="1600" dirty="0">
              <a:solidFill>
                <a:schemeClr val="bg1"/>
              </a:solidFill>
            </a:endParaRPr>
          </a:p>
          <a:p>
            <a:pPr marL="0"/>
            <a:endParaRPr lang="en-US" sz="1600" dirty="0">
              <a:solidFill>
                <a:schemeClr val="bg1"/>
              </a:solidFill>
            </a:endParaRPr>
          </a:p>
        </p:txBody>
      </p:sp>
    </p:spTree>
    <p:extLst>
      <p:ext uri="{BB962C8B-B14F-4D97-AF65-F5344CB8AC3E}">
        <p14:creationId xmlns:p14="http://schemas.microsoft.com/office/powerpoint/2010/main" val="7179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1993" name="Picture 41992">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1995" name="Group 41994">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6644081"/>
            <a:chOff x="-25397" y="0"/>
            <a:chExt cx="12005350" cy="6644081"/>
          </a:xfrm>
        </p:grpSpPr>
        <p:sp useBgFill="1">
          <p:nvSpPr>
            <p:cNvPr id="41996" name="Rectangle 41995">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97"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1998" name="Rectangle 41997">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1986" name="Title 1"/>
          <p:cNvSpPr>
            <a:spLocks noGrp="1"/>
          </p:cNvSpPr>
          <p:nvPr>
            <p:ph type="title"/>
          </p:nvPr>
        </p:nvSpPr>
        <p:spPr>
          <a:xfrm>
            <a:off x="3821601" y="685800"/>
            <a:ext cx="4490411" cy="1151965"/>
          </a:xfrm>
        </p:spPr>
        <p:txBody>
          <a:bodyPr vert="horz" lIns="91440" tIns="45720" rIns="91440" bIns="45720" rtlCol="0" anchor="ctr">
            <a:normAutofit fontScale="90000"/>
          </a:bodyPr>
          <a:lstStyle/>
          <a:p>
            <a:br>
              <a:rPr lang="en-US" sz="1800" b="1" dirty="0">
                <a:solidFill>
                  <a:schemeClr val="accent1"/>
                </a:solidFill>
              </a:rPr>
            </a:br>
            <a:r>
              <a:rPr lang="en-US" sz="2400" b="1" dirty="0">
                <a:solidFill>
                  <a:schemeClr val="accent1"/>
                </a:solidFill>
              </a:rPr>
              <a:t>How Much Information do Women Want Relative to Elective Procedures? </a:t>
            </a:r>
            <a:endParaRPr lang="en-US" sz="2400" dirty="0">
              <a:solidFill>
                <a:schemeClr val="accent1"/>
              </a:solidFill>
            </a:endParaRPr>
          </a:p>
        </p:txBody>
      </p:sp>
      <p:sp>
        <p:nvSpPr>
          <p:cNvPr id="42000" name="Rectangle 41999">
            <a:extLst>
              <a:ext uri="{FF2B5EF4-FFF2-40B4-BE49-F238E27FC236}">
                <a16:creationId xmlns:a16="http://schemas.microsoft.com/office/drawing/2014/main" id="{3B4FA06E-48D2-4B97-8B83-EBF8C400A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180" y="457200"/>
            <a:ext cx="3075817"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rotWithShape="1">
          <a:blip r:embed="rId5" cstate="print">
            <a:extLst>
              <a:ext uri="{28A0092B-C50C-407E-A947-70E740481C1C}">
                <a14:useLocalDpi xmlns:a14="http://schemas.microsoft.com/office/drawing/2010/main" val="0"/>
              </a:ext>
            </a:extLst>
          </a:blip>
          <a:srcRect r="3477" b="-1"/>
          <a:stretch/>
        </p:blipFill>
        <p:spPr>
          <a:xfrm>
            <a:off x="563031" y="689358"/>
            <a:ext cx="2708457" cy="4219634"/>
          </a:xfrm>
          <a:prstGeom prst="rect">
            <a:avLst/>
          </a:prstGeom>
        </p:spPr>
      </p:pic>
      <p:sp>
        <p:nvSpPr>
          <p:cNvPr id="41988" name="Content Placeholder 3"/>
          <p:cNvSpPr>
            <a:spLocks noGrp="1"/>
          </p:cNvSpPr>
          <p:nvPr>
            <p:ph sz="half" idx="2"/>
          </p:nvPr>
        </p:nvSpPr>
        <p:spPr>
          <a:xfrm>
            <a:off x="3816894" y="2071048"/>
            <a:ext cx="4495117" cy="2837943"/>
          </a:xfrm>
        </p:spPr>
        <p:txBody>
          <a:bodyPr vert="horz" lIns="91440" tIns="45720" rIns="91440" bIns="45720" rtlCol="0" anchor="ctr">
            <a:normAutofit fontScale="92500"/>
          </a:bodyPr>
          <a:lstStyle/>
          <a:p>
            <a:pPr marL="0" indent="0">
              <a:buClr>
                <a:schemeClr val="accent1"/>
              </a:buClr>
              <a:buNone/>
            </a:pPr>
            <a:endParaRPr lang="en-US" dirty="0"/>
          </a:p>
          <a:p>
            <a:pPr marL="0" indent="0">
              <a:buClr>
                <a:schemeClr val="accent1"/>
              </a:buClr>
              <a:buNone/>
            </a:pPr>
            <a:r>
              <a:rPr lang="en-US" dirty="0"/>
              <a:t>Most women  in the study reported low incomes and the results contradict previous research suggesting that individuals with lower incomes tend to be more passive and lack interest in informed decision-making.</a:t>
            </a:r>
          </a:p>
          <a:p>
            <a:pPr>
              <a:buClr>
                <a:schemeClr val="accent1"/>
              </a:buClr>
            </a:pPr>
            <a:endParaRPr lang="en-US" dirty="0"/>
          </a:p>
          <a:p>
            <a:pPr>
              <a:buClr>
                <a:schemeClr val="accent1"/>
              </a:buClr>
            </a:pPr>
            <a:endParaRPr lang="en-US" dirty="0"/>
          </a:p>
        </p:txBody>
      </p:sp>
      <p:sp>
        <p:nvSpPr>
          <p:cNvPr id="5" name="Slide Number Placeholder 4"/>
          <p:cNvSpPr>
            <a:spLocks noGrp="1"/>
          </p:cNvSpPr>
          <p:nvPr>
            <p:ph type="sldNum" sz="quarter" idx="12"/>
          </p:nvPr>
        </p:nvSpPr>
        <p:spPr>
          <a:xfrm>
            <a:off x="4715340" y="5757334"/>
            <a:ext cx="680390" cy="498470"/>
          </a:xfrm>
        </p:spPr>
        <p:txBody>
          <a:bodyPr vert="horz" lIns="91440" tIns="45720" rIns="91440" bIns="45720" rtlCol="0" anchor="ctr">
            <a:normAutofit/>
          </a:bodyPr>
          <a:lstStyle/>
          <a:p>
            <a:pPr eaLnBrk="1" hangingPunct="1">
              <a:lnSpc>
                <a:spcPct val="90000"/>
              </a:lnSpc>
              <a:spcAft>
                <a:spcPts val="600"/>
              </a:spcAft>
              <a:defRPr/>
            </a:pPr>
            <a:fld id="{C2F93086-F86E-4E66-8CB5-EC2EA88D6199}" type="slidenum">
              <a:rPr lang="en-US" sz="2700" smtClean="0">
                <a:solidFill>
                  <a:schemeClr val="accent1">
                    <a:lumMod val="50000"/>
                  </a:schemeClr>
                </a:solidFill>
                <a:latin typeface="+mn-lt"/>
              </a:rPr>
              <a:pPr eaLnBrk="1" hangingPunct="1">
                <a:lnSpc>
                  <a:spcPct val="90000"/>
                </a:lnSpc>
                <a:spcAft>
                  <a:spcPts val="600"/>
                </a:spcAft>
                <a:defRPr/>
              </a:pPr>
              <a:t>21</a:t>
            </a:fld>
            <a:endParaRPr lang="en-US" sz="2700">
              <a:solidFill>
                <a:schemeClr val="accent1">
                  <a:lumMod val="50000"/>
                </a:schemeClr>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8000"/>
            <a:lum/>
          </a:blip>
          <a:srcRect/>
          <a:stretch>
            <a:fillRect l="-1000" r="-1000"/>
          </a:stretch>
        </a:blipFill>
        <a:effectLst/>
      </p:bgPr>
    </p:bg>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D801059-EBE3-41D7-81D9-DFAFBDD046ED}" type="slidenum">
              <a:rPr lang="en-US" smtClean="0">
                <a:solidFill>
                  <a:srgbClr val="FFFFFF"/>
                </a:solidFill>
              </a:rPr>
              <a:pPr/>
              <a:t>22</a:t>
            </a:fld>
            <a:endParaRPr lang="en-US">
              <a:solidFill>
                <a:srgbClr val="FFFFFF"/>
              </a:solidFill>
            </a:endParaRPr>
          </a:p>
        </p:txBody>
      </p:sp>
      <p:sp>
        <p:nvSpPr>
          <p:cNvPr id="40963" name="Rectangle 2"/>
          <p:cNvSpPr>
            <a:spLocks noChangeArrowheads="1"/>
          </p:cNvSpPr>
          <p:nvPr/>
        </p:nvSpPr>
        <p:spPr bwMode="auto">
          <a:xfrm>
            <a:off x="685800" y="2362200"/>
            <a:ext cx="792480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pPr>
            <a:endParaRPr lang="en-US" sz="2800" dirty="0"/>
          </a:p>
          <a:p>
            <a:pPr algn="ctr" eaLnBrk="1" hangingPunct="1">
              <a:lnSpc>
                <a:spcPct val="90000"/>
              </a:lnSpc>
            </a:pPr>
            <a:endParaRPr lang="en-US" sz="2800" dirty="0"/>
          </a:p>
          <a:p>
            <a:pPr algn="ctr" eaLnBrk="1" hangingPunct="1">
              <a:lnSpc>
                <a:spcPct val="90000"/>
              </a:lnSpc>
            </a:pPr>
            <a:r>
              <a:rPr lang="en-US" sz="2800" b="1" dirty="0">
                <a:solidFill>
                  <a:schemeClr val="accent1"/>
                </a:solidFill>
                <a:latin typeface="Georgia" pitchFamily="18" charset="0"/>
              </a:rPr>
              <a:t>The results of this study strongly indicate that women considering an elective treatment wish to be provided with a complete picture of risks, even if relatively uncommon or minor.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41" name="Picture 44040">
            <a:extLst>
              <a:ext uri="{FF2B5EF4-FFF2-40B4-BE49-F238E27FC236}">
                <a16:creationId xmlns:a16="http://schemas.microsoft.com/office/drawing/2014/main" id="{61AAE666-D450-4D46-B3F5-E098145E86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4043" name="Freeform 11">
            <a:extLst>
              <a:ext uri="{FF2B5EF4-FFF2-40B4-BE49-F238E27FC236}">
                <a16:creationId xmlns:a16="http://schemas.microsoft.com/office/drawing/2014/main" id="{035AEC3B-8780-40F2-8E36-164A29102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045" name="Freeform 13">
            <a:extLst>
              <a:ext uri="{FF2B5EF4-FFF2-40B4-BE49-F238E27FC236}">
                <a16:creationId xmlns:a16="http://schemas.microsoft.com/office/drawing/2014/main" id="{54AA3E27-98A5-4774-AC72-D8E00FEC6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047" name="Freeform 25">
            <a:extLst>
              <a:ext uri="{FF2B5EF4-FFF2-40B4-BE49-F238E27FC236}">
                <a16:creationId xmlns:a16="http://schemas.microsoft.com/office/drawing/2014/main" id="{9795977E-891E-4A10-B802-1E5BF3642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049" name="Freeform 14">
            <a:extLst>
              <a:ext uri="{FF2B5EF4-FFF2-40B4-BE49-F238E27FC236}">
                <a16:creationId xmlns:a16="http://schemas.microsoft.com/office/drawing/2014/main" id="{6B918539-48DD-4DE8-ABA3-5281D70C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4051" name="5-Point Star 24">
            <a:extLst>
              <a:ext uri="{FF2B5EF4-FFF2-40B4-BE49-F238E27FC236}">
                <a16:creationId xmlns:a16="http://schemas.microsoft.com/office/drawing/2014/main" id="{0AB3BB71-4233-49EC-85FA-3CBE6B7C4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4036"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18838" r="11162"/>
          <a:stretch/>
        </p:blipFill>
        <p:spPr>
          <a:xfrm>
            <a:off x="20" y="10"/>
            <a:ext cx="9143980" cy="6857990"/>
          </a:xfrm>
          <a:prstGeom prst="rect">
            <a:avLst/>
          </a:prstGeom>
        </p:spPr>
      </p:pic>
      <p:sp>
        <p:nvSpPr>
          <p:cNvPr id="44053" name="Rectangle 44052">
            <a:extLst>
              <a:ext uri="{FF2B5EF4-FFF2-40B4-BE49-F238E27FC236}">
                <a16:creationId xmlns:a16="http://schemas.microsoft.com/office/drawing/2014/main" id="{CBF37E64-678E-4AAC-82EB-281D0E37B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0505"/>
            <a:ext cx="6924174" cy="241668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86570" y="3593432"/>
            <a:ext cx="5817287" cy="1508162"/>
          </a:xfrm>
        </p:spPr>
        <p:txBody>
          <a:bodyPr vert="horz" lIns="91440" tIns="45720" rIns="91440" bIns="45720" rtlCol="0" anchor="b">
            <a:noAutofit/>
          </a:bodyPr>
          <a:lstStyle/>
          <a:p>
            <a:pPr algn="r" fontAlgn="auto">
              <a:spcAft>
                <a:spcPts val="0"/>
              </a:spcAft>
              <a:defRPr/>
            </a:pPr>
            <a:br>
              <a:rPr lang="en-US" sz="3200" dirty="0">
                <a:solidFill>
                  <a:schemeClr val="tx1"/>
                </a:solidFill>
              </a:rPr>
            </a:br>
            <a:r>
              <a:rPr lang="en-US" sz="3200" dirty="0">
                <a:solidFill>
                  <a:schemeClr val="tx1"/>
                </a:solidFill>
              </a:rPr>
              <a:t>Is Informed Consent Regarding Mental Health Risks of Abortion Common Practice? </a:t>
            </a:r>
          </a:p>
        </p:txBody>
      </p:sp>
      <p:sp>
        <p:nvSpPr>
          <p:cNvPr id="44055" name="5-Point Star 12">
            <a:extLst>
              <a:ext uri="{FF2B5EF4-FFF2-40B4-BE49-F238E27FC236}">
                <a16:creationId xmlns:a16="http://schemas.microsoft.com/office/drawing/2014/main" id="{3F315017-1C57-42D9-9FFB-A9CFD97F9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692" y="3874678"/>
            <a:ext cx="591206" cy="730476"/>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Slide Number Placeholder 3"/>
          <p:cNvSpPr>
            <a:spLocks noGrp="1"/>
          </p:cNvSpPr>
          <p:nvPr>
            <p:ph type="sldNum" sz="quarter" idx="12"/>
          </p:nvPr>
        </p:nvSpPr>
        <p:spPr>
          <a:xfrm>
            <a:off x="178083" y="3990681"/>
            <a:ext cx="630424" cy="498470"/>
          </a:xfrm>
        </p:spPr>
        <p:txBody>
          <a:bodyPr vert="horz" lIns="91440" tIns="45720" rIns="91440" bIns="45720" rtlCol="0" anchor="ctr">
            <a:normAutofit/>
          </a:bodyPr>
          <a:lstStyle/>
          <a:p>
            <a:pPr defTabSz="457200" eaLnBrk="1" hangingPunct="1">
              <a:spcAft>
                <a:spcPts val="600"/>
              </a:spcAft>
              <a:defRPr/>
            </a:pPr>
            <a:fld id="{8B074342-4261-4D30-8253-7B3EB0DAD2C4}" type="slidenum">
              <a:rPr lang="en-US" sz="1700">
                <a:solidFill>
                  <a:srgbClr val="FFFFFF"/>
                </a:solidFill>
                <a:latin typeface="+mn-lt"/>
              </a:rPr>
              <a:pPr defTabSz="457200" eaLnBrk="1" hangingPunct="1">
                <a:spcAft>
                  <a:spcPts val="600"/>
                </a:spcAft>
                <a:defRPr/>
              </a:pPr>
              <a:t>23</a:t>
            </a:fld>
            <a:endParaRPr lang="en-US" sz="1700">
              <a:solidFill>
                <a:srgbClr val="FFFFFF"/>
              </a:solidFill>
              <a:latin typeface="+mn-lt"/>
            </a:endParaRPr>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5097" name="Picture 45096">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5099" name="Rectangle 45098">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101"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5103" name="Rectangle 45102">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058" name="Rectangle 2"/>
          <p:cNvSpPr>
            <a:spLocks noGrp="1" noRot="1" noChangeArrowheads="1"/>
          </p:cNvSpPr>
          <p:nvPr>
            <p:ph type="title"/>
          </p:nvPr>
        </p:nvSpPr>
        <p:spPr>
          <a:xfrm>
            <a:off x="514351" y="685800"/>
            <a:ext cx="2536460" cy="4846967"/>
          </a:xfrm>
        </p:spPr>
        <p:txBody>
          <a:bodyPr>
            <a:normAutofit/>
          </a:bodyPr>
          <a:lstStyle/>
          <a:p>
            <a:pPr eaLnBrk="1" hangingPunct="1"/>
            <a:r>
              <a:rPr lang="en-US" sz="3600">
                <a:solidFill>
                  <a:srgbClr val="FFFFFF"/>
                </a:solidFill>
              </a:rPr>
              <a:t>What is the Typical Nature of </a:t>
            </a:r>
            <a:br>
              <a:rPr lang="en-US" sz="3600">
                <a:solidFill>
                  <a:srgbClr val="FFFFFF"/>
                </a:solidFill>
              </a:rPr>
            </a:br>
            <a:r>
              <a:rPr lang="en-US" sz="3600">
                <a:solidFill>
                  <a:srgbClr val="FFFFFF"/>
                </a:solidFill>
              </a:rPr>
              <a:t>Pre-Abortion Services in the US Today?</a:t>
            </a:r>
          </a:p>
        </p:txBody>
      </p:sp>
      <p:sp>
        <p:nvSpPr>
          <p:cNvPr id="45059" name="Slide Number Placeholder 4"/>
          <p:cNvSpPr>
            <a:spLocks noGrp="1"/>
          </p:cNvSpPr>
          <p:nvPr>
            <p:ph type="sldNum" sz="quarter" idx="12"/>
          </p:nvPr>
        </p:nvSpPr>
        <p:spPr bwMode="auto">
          <a:xfrm>
            <a:off x="7894664" y="5757334"/>
            <a:ext cx="680389" cy="4984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0" bIns="45720" numCol="1" anchorCtr="0" compatLnSpc="1">
            <a:prstTxWarp prst="textNoShape">
              <a:avLst/>
            </a:prstTxWarp>
            <a:norm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600"/>
              </a:spcAft>
            </a:pPr>
            <a:fld id="{218210FE-9B58-4D96-8AA9-350865DD082F}" type="slidenum">
              <a:rPr lang="en-US" sz="1600">
                <a:solidFill>
                  <a:schemeClr val="bg2">
                    <a:lumMod val="75000"/>
                  </a:schemeClr>
                </a:solidFill>
                <a:latin typeface="Arial" pitchFamily="34" charset="0"/>
              </a:rPr>
              <a:pPr>
                <a:spcAft>
                  <a:spcPts val="600"/>
                </a:spcAft>
              </a:pPr>
              <a:t>24</a:t>
            </a:fld>
            <a:endParaRPr lang="en-US" sz="1600">
              <a:solidFill>
                <a:schemeClr val="bg2">
                  <a:lumMod val="75000"/>
                </a:schemeClr>
              </a:solidFill>
              <a:latin typeface="Arial" pitchFamily="34" charset="0"/>
            </a:endParaRPr>
          </a:p>
        </p:txBody>
      </p:sp>
      <p:graphicFrame>
        <p:nvGraphicFramePr>
          <p:cNvPr id="45093" name="Rectangle 3">
            <a:extLst>
              <a:ext uri="{FF2B5EF4-FFF2-40B4-BE49-F238E27FC236}">
                <a16:creationId xmlns:a16="http://schemas.microsoft.com/office/drawing/2014/main" id="{83C724C7-E9C1-3DF9-2CC5-61A872789A89}"/>
              </a:ext>
            </a:extLst>
          </p:cNvPr>
          <p:cNvGraphicFramePr>
            <a:graphicFrameLocks noGrp="1"/>
          </p:cNvGraphicFramePr>
          <p:nvPr>
            <p:ph idx="1"/>
            <p:extLst>
              <p:ext uri="{D42A27DB-BD31-4B8C-83A1-F6EECF244321}">
                <p14:modId xmlns:p14="http://schemas.microsoft.com/office/powerpoint/2010/main" val="1236400872"/>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45065" name="Freeform: Shape 45064">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5067" name="Freeform: Shape 45066">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058" name="Rectangle 2"/>
          <p:cNvSpPr>
            <a:spLocks noGrp="1" noRot="1" noChangeArrowheads="1"/>
          </p:cNvSpPr>
          <p:nvPr>
            <p:ph type="title"/>
          </p:nvPr>
        </p:nvSpPr>
        <p:spPr>
          <a:xfrm>
            <a:off x="965199" y="762000"/>
            <a:ext cx="7213600" cy="1342768"/>
          </a:xfrm>
        </p:spPr>
        <p:txBody>
          <a:bodyPr>
            <a:normAutofit/>
          </a:bodyPr>
          <a:lstStyle/>
          <a:p>
            <a:pPr algn="ctr" eaLnBrk="1" hangingPunct="1"/>
            <a:r>
              <a:rPr lang="en-US" sz="3300" dirty="0"/>
              <a:t>What is the Nature of </a:t>
            </a:r>
            <a:br>
              <a:rPr lang="en-US" sz="3300" dirty="0"/>
            </a:br>
            <a:r>
              <a:rPr lang="en-US" sz="3300" dirty="0"/>
              <a:t>Pre-Abortion Services in the US Today?</a:t>
            </a:r>
            <a:endParaRPr lang="en-US" sz="3300" dirty="0">
              <a:latin typeface="Arial" pitchFamily="34" charset="0"/>
            </a:endParaRPr>
          </a:p>
        </p:txBody>
      </p:sp>
      <p:sp>
        <p:nvSpPr>
          <p:cNvPr id="45060" name="Rectangle 3"/>
          <p:cNvSpPr>
            <a:spLocks noGrp="1" noChangeArrowheads="1"/>
          </p:cNvSpPr>
          <p:nvPr>
            <p:ph idx="1"/>
          </p:nvPr>
        </p:nvSpPr>
        <p:spPr>
          <a:xfrm>
            <a:off x="965199" y="2104768"/>
            <a:ext cx="7340599" cy="4049183"/>
          </a:xfrm>
        </p:spPr>
        <p:txBody>
          <a:bodyPr>
            <a:normAutofit lnSpcReduction="10000"/>
          </a:bodyPr>
          <a:lstStyle/>
          <a:p>
            <a:pPr eaLnBrk="1" hangingPunct="1">
              <a:lnSpc>
                <a:spcPct val="110000"/>
              </a:lnSpc>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Infrequent evaluation of pre-abortion psychological functioning and typically no assessment of predisposing risk factors for psychological problems.</a:t>
            </a:r>
          </a:p>
          <a:p>
            <a:pPr marL="0" indent="0" eaLnBrk="1" hangingPunct="1">
              <a:lnSpc>
                <a:spcPct val="110000"/>
              </a:lnSpc>
              <a:buNone/>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eaLnBrk="1" hangingPunct="1">
              <a:lnSpc>
                <a:spcPct val="110000"/>
              </a:lnSpc>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Often minimal or no opportunity to ask questions.</a:t>
            </a:r>
          </a:p>
          <a:p>
            <a:pPr eaLnBrk="1" hangingPunct="1">
              <a:lnSpc>
                <a:spcPct val="110000"/>
              </a:lnSpc>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eaLnBrk="1" hangingPunct="1">
              <a:lnSpc>
                <a:spcPct val="110000"/>
              </a:lnSpc>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Minimization of risks &amp; maximization of benefits.</a:t>
            </a:r>
          </a:p>
          <a:p>
            <a:pPr eaLnBrk="1" hangingPunct="1">
              <a:lnSpc>
                <a:spcPct val="110000"/>
              </a:lnSpc>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eaLnBrk="1" hangingPunct="1">
              <a:lnSpc>
                <a:spcPct val="110000"/>
              </a:lnSpc>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Usually, no assessment of pregnancy context or  screening for sexual assault.</a:t>
            </a:r>
          </a:p>
          <a:p>
            <a:pPr eaLnBrk="1" hangingPunct="1">
              <a:lnSpc>
                <a:spcPct val="110000"/>
              </a:lnSpc>
            </a:pPr>
            <a:endParaRPr lang="en-US" sz="1600" dirty="0">
              <a:solidFill>
                <a:schemeClr val="tx1">
                  <a:lumMod val="85000"/>
                  <a:lumOff val="15000"/>
                </a:schemeClr>
              </a:solidFill>
            </a:endParaRPr>
          </a:p>
        </p:txBody>
      </p:sp>
      <p:sp>
        <p:nvSpPr>
          <p:cNvPr id="45059" name="Slide Number Placeholder 4"/>
          <p:cNvSpPr>
            <a:spLocks noGrp="1"/>
          </p:cNvSpPr>
          <p:nvPr>
            <p:ph type="sldNum" sz="quarter" idx="12"/>
          </p:nvPr>
        </p:nvSpPr>
        <p:spPr bwMode="auto">
          <a:xfrm>
            <a:off x="7981010" y="6412211"/>
            <a:ext cx="680389" cy="30944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0" bIns="45720" numCol="1" anchor="t" anchorCtr="0" compatLnSpc="1">
            <a:prstTxWarp prst="textNoShape">
              <a:avLst/>
            </a:prstTxWarp>
            <a:norm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spcAft>
                <a:spcPts val="600"/>
              </a:spcAft>
            </a:pPr>
            <a:fld id="{218210FE-9B58-4D96-8AA9-350865DD082F}" type="slidenum">
              <a:rPr lang="en-US" sz="1200">
                <a:solidFill>
                  <a:srgbClr val="FFFFFF"/>
                </a:solidFill>
                <a:latin typeface="Arial" pitchFamily="34" charset="0"/>
              </a:rPr>
              <a:pPr algn="r">
                <a:spcAft>
                  <a:spcPts val="600"/>
                </a:spcAft>
              </a:pPr>
              <a:t>25</a:t>
            </a:fld>
            <a:endParaRPr lang="en-US" sz="1200">
              <a:solidFill>
                <a:srgbClr val="FFFFFF"/>
              </a:solidFill>
              <a:latin typeface="Arial" pitchFamily="34" charset="0"/>
            </a:endParaRPr>
          </a:p>
        </p:txBody>
      </p:sp>
    </p:spTree>
    <p:extLst>
      <p:ext uri="{BB962C8B-B14F-4D97-AF65-F5344CB8AC3E}">
        <p14:creationId xmlns:p14="http://schemas.microsoft.com/office/powerpoint/2010/main" val="184467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F376E3E-3113-4869-8E74-A9B4DE0BF850}" type="slidenum">
              <a:rPr lang="en-US" smtClean="0"/>
              <a:pPr>
                <a:defRPr/>
              </a:pPr>
              <a:t>26</a:t>
            </a:fld>
            <a:endParaRPr lang="en-US"/>
          </a:p>
        </p:txBody>
      </p:sp>
      <p:sp>
        <p:nvSpPr>
          <p:cNvPr id="3" name="Content Placeholder 2"/>
          <p:cNvSpPr>
            <a:spLocks noGrp="1"/>
          </p:cNvSpPr>
          <p:nvPr>
            <p:ph sz="quarter" idx="4294967295"/>
          </p:nvPr>
        </p:nvSpPr>
        <p:spPr>
          <a:xfrm>
            <a:off x="990601" y="3733800"/>
            <a:ext cx="8153400" cy="2365375"/>
          </a:xfrm>
        </p:spPr>
        <p:txBody>
          <a:bodyPr>
            <a:normAutofit/>
          </a:bodyPr>
          <a:lstStyle/>
          <a:p>
            <a:pPr marL="0" indent="0">
              <a:buNone/>
            </a:pPr>
            <a:r>
              <a:rPr lang="en-US" sz="4000" i="1" dirty="0"/>
              <a:t>What do Women Have to Say </a:t>
            </a:r>
          </a:p>
          <a:p>
            <a:pPr marL="0" indent="0">
              <a:buNone/>
            </a:pPr>
            <a:r>
              <a:rPr lang="en-US" sz="4000" i="1" dirty="0"/>
              <a:t>About the Quality of Counseling Received? </a:t>
            </a:r>
          </a:p>
        </p:txBody>
      </p:sp>
    </p:spTree>
    <p:extLst>
      <p:ext uri="{BB962C8B-B14F-4D97-AF65-F5344CB8AC3E}">
        <p14:creationId xmlns:p14="http://schemas.microsoft.com/office/powerpoint/2010/main" val="3760211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AC1AB-F50B-BDCF-D2D8-505F925352E5}"/>
              </a:ext>
            </a:extLst>
          </p:cNvPr>
          <p:cNvSpPr>
            <a:spLocks noGrp="1"/>
          </p:cNvSpPr>
          <p:nvPr>
            <p:ph type="title"/>
          </p:nvPr>
        </p:nvSpPr>
        <p:spPr>
          <a:xfrm>
            <a:off x="5715000" y="762000"/>
            <a:ext cx="2895600" cy="4724400"/>
          </a:xfrm>
          <a:solidFill>
            <a:schemeClr val="accent2">
              <a:lumMod val="40000"/>
              <a:lumOff val="60000"/>
            </a:schemeClr>
          </a:solidFill>
        </p:spPr>
        <p:txBody>
          <a:bodyPr/>
          <a:lstStyle/>
          <a:p>
            <a:r>
              <a:rPr lang="en-US" sz="3600" dirty="0"/>
              <a:t>Data from a National online Survey of 987 women by Dr. Priscilla Coleman </a:t>
            </a:r>
          </a:p>
        </p:txBody>
      </p:sp>
      <p:sp>
        <p:nvSpPr>
          <p:cNvPr id="2" name="Slide Number Placeholder 1">
            <a:extLst>
              <a:ext uri="{FF2B5EF4-FFF2-40B4-BE49-F238E27FC236}">
                <a16:creationId xmlns:a16="http://schemas.microsoft.com/office/drawing/2014/main" id="{1C2E262B-02FB-F0AE-CAA4-804E4B5C8F00}"/>
              </a:ext>
            </a:extLst>
          </p:cNvPr>
          <p:cNvSpPr>
            <a:spLocks noGrp="1"/>
          </p:cNvSpPr>
          <p:nvPr>
            <p:ph type="sldNum" sz="quarter" idx="12"/>
          </p:nvPr>
        </p:nvSpPr>
        <p:spPr/>
        <p:txBody>
          <a:bodyPr/>
          <a:lstStyle/>
          <a:p>
            <a:pPr>
              <a:defRPr/>
            </a:pPr>
            <a:fld id="{08FDBF44-B8CA-47E9-84B7-B01C3DAD8E56}" type="slidenum">
              <a:rPr lang="en-US" smtClean="0"/>
              <a:pPr>
                <a:defRPr/>
              </a:pPr>
              <a:t>27</a:t>
            </a:fld>
            <a:endParaRPr lang="en-US"/>
          </a:p>
        </p:txBody>
      </p:sp>
    </p:spTree>
    <p:extLst>
      <p:ext uri="{BB962C8B-B14F-4D97-AF65-F5344CB8AC3E}">
        <p14:creationId xmlns:p14="http://schemas.microsoft.com/office/powerpoint/2010/main" val="199719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79685" y="430967"/>
            <a:ext cx="8283315" cy="6001643"/>
          </a:xfrm>
          <a:prstGeom prst="rect">
            <a:avLst/>
          </a:prstGeom>
        </p:spPr>
        <p:txBody>
          <a:bodyPr wrap="square">
            <a:spAutoFit/>
          </a:bodyPr>
          <a:lstStyle/>
          <a:p>
            <a:endParaRPr lang="en-US" sz="2400" dirty="0">
              <a:latin typeface="Georgia" pitchFamily="18" charset="0"/>
            </a:endParaRPr>
          </a:p>
          <a:p>
            <a:r>
              <a:rPr lang="en-US" sz="2400" dirty="0">
                <a:latin typeface="Georgia" pitchFamily="18" charset="0"/>
              </a:rPr>
              <a:t>1) </a:t>
            </a:r>
            <a:r>
              <a:rPr lang="en-US" sz="2400" i="1" dirty="0">
                <a:solidFill>
                  <a:srgbClr val="00B0F0"/>
                </a:solidFill>
                <a:latin typeface="Georgia" pitchFamily="18" charset="0"/>
              </a:rPr>
              <a:t>I felt the abortion counselor just wanted me to go through with the procedure. </a:t>
            </a:r>
            <a:r>
              <a:rPr lang="en-US" sz="2400" dirty="0">
                <a:latin typeface="Georgia" pitchFamily="18" charset="0"/>
              </a:rPr>
              <a:t>58% Agreed or Strongly Agreed.</a:t>
            </a:r>
          </a:p>
          <a:p>
            <a:endParaRPr lang="en-US" sz="2400" dirty="0">
              <a:latin typeface="Georgia" pitchFamily="18" charset="0"/>
            </a:endParaRPr>
          </a:p>
          <a:p>
            <a:r>
              <a:rPr lang="en-US" sz="2400" dirty="0">
                <a:latin typeface="Georgia" pitchFamily="18" charset="0"/>
              </a:rPr>
              <a:t>2) </a:t>
            </a:r>
            <a:r>
              <a:rPr lang="en-US" sz="2400" i="1" dirty="0">
                <a:solidFill>
                  <a:srgbClr val="00B0F0"/>
                </a:solidFill>
                <a:latin typeface="Georgia" pitchFamily="18" charset="0"/>
              </a:rPr>
              <a:t>The counseling I received at the abortion facility was brief.</a:t>
            </a:r>
            <a:r>
              <a:rPr lang="en-US" sz="2400" i="1" dirty="0">
                <a:latin typeface="Georgia" pitchFamily="18" charset="0"/>
              </a:rPr>
              <a:t> </a:t>
            </a:r>
            <a:r>
              <a:rPr lang="en-US" sz="2400" dirty="0">
                <a:latin typeface="Georgia" pitchFamily="18" charset="0"/>
              </a:rPr>
              <a:t>85% Agreed or Strongly Agreed.</a:t>
            </a:r>
          </a:p>
          <a:p>
            <a:endParaRPr lang="en-US" sz="2400" dirty="0">
              <a:latin typeface="Georgia" pitchFamily="18" charset="0"/>
            </a:endParaRPr>
          </a:p>
          <a:p>
            <a:r>
              <a:rPr lang="en-US" sz="2400" dirty="0">
                <a:latin typeface="Georgia" pitchFamily="18" charset="0"/>
              </a:rPr>
              <a:t>3) </a:t>
            </a:r>
            <a:r>
              <a:rPr lang="en-US" sz="2400" i="1" dirty="0">
                <a:solidFill>
                  <a:srgbClr val="00B0F0"/>
                </a:solidFill>
                <a:latin typeface="Georgia" pitchFamily="18" charset="0"/>
              </a:rPr>
              <a:t>The counselor(s) at the abortion facility did not ask about any pressure I may have felt to abort</a:t>
            </a:r>
            <a:r>
              <a:rPr lang="en-US" sz="2400" i="1" dirty="0">
                <a:latin typeface="Georgia" pitchFamily="18" charset="0"/>
              </a:rPr>
              <a:t>. </a:t>
            </a:r>
            <a:r>
              <a:rPr lang="en-US" sz="2400" dirty="0">
                <a:latin typeface="Georgia" pitchFamily="18" charset="0"/>
              </a:rPr>
              <a:t>79% Agreed or Strongly Agreed.</a:t>
            </a:r>
          </a:p>
          <a:p>
            <a:endParaRPr lang="en-US" sz="2400" dirty="0">
              <a:latin typeface="Georgia" pitchFamily="18" charset="0"/>
            </a:endParaRPr>
          </a:p>
          <a:p>
            <a:r>
              <a:rPr lang="en-US" sz="2400" dirty="0">
                <a:latin typeface="Georgia" pitchFamily="18" charset="0"/>
              </a:rPr>
              <a:t>4) </a:t>
            </a:r>
            <a:r>
              <a:rPr lang="en-US" sz="2400" i="1" dirty="0">
                <a:solidFill>
                  <a:srgbClr val="00B0F0"/>
                </a:solidFill>
                <a:latin typeface="Georgia" pitchFamily="18" charset="0"/>
              </a:rPr>
              <a:t>The counselors at the abortion facility seemed cold and uninterested in me</a:t>
            </a:r>
            <a:r>
              <a:rPr lang="en-US" sz="2400" dirty="0">
                <a:solidFill>
                  <a:srgbClr val="00B0F0"/>
                </a:solidFill>
                <a:latin typeface="Georgia" pitchFamily="18" charset="0"/>
              </a:rPr>
              <a:t>.  </a:t>
            </a:r>
            <a:r>
              <a:rPr lang="en-US" sz="2400" dirty="0">
                <a:latin typeface="Georgia" pitchFamily="18" charset="0"/>
              </a:rPr>
              <a:t>58% Agreed or Strongly Agreed</a:t>
            </a:r>
          </a:p>
          <a:p>
            <a:endParaRPr lang="en-US" sz="2400" dirty="0">
              <a:latin typeface="Georgia" pitchFamily="18" charset="0"/>
            </a:endParaRPr>
          </a:p>
          <a:p>
            <a:endParaRPr lang="en-US" sz="2400" dirty="0">
              <a:latin typeface="Georgia" pitchFamily="18" charset="0"/>
            </a:endParaRPr>
          </a:p>
        </p:txBody>
      </p:sp>
    </p:spTree>
    <p:extLst>
      <p:ext uri="{BB962C8B-B14F-4D97-AF65-F5344CB8AC3E}">
        <p14:creationId xmlns:p14="http://schemas.microsoft.com/office/powerpoint/2010/main" val="286531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457200"/>
            <a:ext cx="8077200" cy="6154043"/>
          </a:xfrm>
          <a:prstGeom prst="rect">
            <a:avLst/>
          </a:prstGeom>
        </p:spPr>
        <p:txBody>
          <a:bodyPr wrap="square">
            <a:spAutoFit/>
          </a:bodyPr>
          <a:lstStyle/>
          <a:p>
            <a:endParaRPr lang="en-US" sz="2400" dirty="0">
              <a:latin typeface="Georgia" pitchFamily="18" charset="0"/>
            </a:endParaRPr>
          </a:p>
          <a:p>
            <a:r>
              <a:rPr lang="en-US" sz="2400" dirty="0">
                <a:latin typeface="Georgia" pitchFamily="18" charset="0"/>
              </a:rPr>
              <a:t>5) </a:t>
            </a:r>
            <a:r>
              <a:rPr lang="en-US" sz="2400" i="1" dirty="0">
                <a:solidFill>
                  <a:srgbClr val="00B0F0"/>
                </a:solidFill>
                <a:latin typeface="Georgia" pitchFamily="18" charset="0"/>
              </a:rPr>
              <a:t>I was counseled at the abortion facility with sensitivity to my feelings and unique life circumstances. </a:t>
            </a:r>
            <a:r>
              <a:rPr lang="en-US" sz="2400" dirty="0">
                <a:latin typeface="Georgia" pitchFamily="18" charset="0"/>
              </a:rPr>
              <a:t>6% Agreed or Strongly Agreed. </a:t>
            </a:r>
          </a:p>
          <a:p>
            <a:endParaRPr lang="en-US" sz="2400" dirty="0">
              <a:latin typeface="Georgia" pitchFamily="18" charset="0"/>
            </a:endParaRPr>
          </a:p>
          <a:p>
            <a:r>
              <a:rPr lang="en-US" sz="2400" dirty="0">
                <a:latin typeface="Georgia" pitchFamily="18" charset="0"/>
              </a:rPr>
              <a:t>6) </a:t>
            </a:r>
            <a:r>
              <a:rPr lang="en-US" sz="2400" i="1" dirty="0">
                <a:solidFill>
                  <a:srgbClr val="00B0F0"/>
                </a:solidFill>
                <a:latin typeface="Georgia" pitchFamily="18" charset="0"/>
              </a:rPr>
              <a:t>I felt I could trust the counselors at the abortion facility to provide accurate information</a:t>
            </a:r>
            <a:r>
              <a:rPr lang="en-US" sz="2400" i="1" dirty="0">
                <a:latin typeface="Georgia" pitchFamily="18" charset="0"/>
              </a:rPr>
              <a:t>. </a:t>
            </a:r>
            <a:r>
              <a:rPr lang="en-US" sz="2400" dirty="0">
                <a:latin typeface="Georgia" pitchFamily="18" charset="0"/>
              </a:rPr>
              <a:t>32% Agreed or Strongly Agreed.</a:t>
            </a:r>
          </a:p>
          <a:p>
            <a:endParaRPr lang="en-US" sz="2400" dirty="0">
              <a:latin typeface="Georgia" pitchFamily="18" charset="0"/>
            </a:endParaRPr>
          </a:p>
          <a:p>
            <a:r>
              <a:rPr lang="en-US" sz="2400" dirty="0">
                <a:latin typeface="Georgia" pitchFamily="18" charset="0"/>
              </a:rPr>
              <a:t>7) </a:t>
            </a:r>
            <a:r>
              <a:rPr lang="en-US" sz="2400" i="1" dirty="0">
                <a:solidFill>
                  <a:srgbClr val="00B0F0"/>
                </a:solidFill>
                <a:latin typeface="Georgia" pitchFamily="18" charset="0"/>
              </a:rPr>
              <a:t>I was not encouraged by the abortion counselor(s) to explore all options.</a:t>
            </a:r>
            <a:r>
              <a:rPr lang="en-US" sz="2400" dirty="0">
                <a:solidFill>
                  <a:srgbClr val="00B0F0"/>
                </a:solidFill>
                <a:latin typeface="Georgia" pitchFamily="18" charset="0"/>
              </a:rPr>
              <a:t>  </a:t>
            </a:r>
            <a:r>
              <a:rPr lang="en-US" sz="2400" dirty="0">
                <a:latin typeface="Georgia" pitchFamily="18" charset="0"/>
              </a:rPr>
              <a:t>Agreed or Strongly Agreed 83%</a:t>
            </a:r>
          </a:p>
          <a:p>
            <a:endParaRPr lang="en-US" sz="2400" dirty="0">
              <a:latin typeface="Georgia" pitchFamily="18" charset="0"/>
            </a:endParaRPr>
          </a:p>
          <a:p>
            <a:r>
              <a:rPr lang="en-US" sz="2400" dirty="0">
                <a:latin typeface="Georgia" pitchFamily="18" charset="0"/>
              </a:rPr>
              <a:t>8) </a:t>
            </a:r>
            <a:r>
              <a:rPr lang="en-US" sz="2400" dirty="0">
                <a:solidFill>
                  <a:srgbClr val="00B0F0"/>
                </a:solidFill>
                <a:latin typeface="Georgia" pitchFamily="18" charset="0"/>
              </a:rPr>
              <a:t>I was not provided practical information at the clinic on options other than aborting</a:t>
            </a:r>
            <a:r>
              <a:rPr lang="en-US" sz="2400" dirty="0">
                <a:latin typeface="Georgia" pitchFamily="18" charset="0"/>
              </a:rPr>
              <a:t>. Agreed or Strongly Agreed 87%</a:t>
            </a:r>
          </a:p>
          <a:p>
            <a:endParaRPr lang="en-US" sz="2400" dirty="0">
              <a:latin typeface="Georgia" pitchFamily="18" charset="0"/>
            </a:endParaRPr>
          </a:p>
        </p:txBody>
      </p:sp>
    </p:spTree>
    <p:extLst>
      <p:ext uri="{BB962C8B-B14F-4D97-AF65-F5344CB8AC3E}">
        <p14:creationId xmlns:p14="http://schemas.microsoft.com/office/powerpoint/2010/main" val="11571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solidFill>
                  <a:srgbClr val="7B9899"/>
                </a:solidFill>
              </a:rPr>
              <a:t>What is Informed Consent?</a:t>
            </a:r>
          </a:p>
        </p:txBody>
      </p:sp>
      <p:sp>
        <p:nvSpPr>
          <p:cNvPr id="7" name="Content Placeholder 6"/>
          <p:cNvSpPr>
            <a:spLocks noGrp="1"/>
          </p:cNvSpPr>
          <p:nvPr>
            <p:ph idx="1"/>
          </p:nvPr>
        </p:nvSpPr>
        <p:spPr/>
        <p:txBody>
          <a:bodyPr>
            <a:normAutofit fontScale="92500" lnSpcReduction="20000"/>
          </a:bodyPr>
          <a:lstStyle/>
          <a:p>
            <a:pPr marL="0" indent="0" eaLnBrk="1" fontAlgn="auto" hangingPunct="1">
              <a:spcAft>
                <a:spcPts val="0"/>
              </a:spcAft>
              <a:buFont typeface="Wingdings 2"/>
              <a:buNone/>
              <a:defRPr/>
            </a:pPr>
            <a:r>
              <a:rPr lang="en-US" sz="3200" dirty="0"/>
              <a:t>Informed consent occurs when the individual has a </a:t>
            </a:r>
            <a:r>
              <a:rPr lang="en-US" sz="3200" i="1" dirty="0"/>
              <a:t>clear understanding of the known facts, personal implications, and future consequences of an action.  </a:t>
            </a:r>
            <a:r>
              <a:rPr lang="en-US" sz="3200" dirty="0"/>
              <a:t>In the realm of informed consent for medical procedures, there is relative consensus regarding the definition and basic elements.</a:t>
            </a:r>
          </a:p>
        </p:txBody>
      </p:sp>
      <p:sp>
        <p:nvSpPr>
          <p:cNvPr id="4" name="Slide Number Placeholder 3"/>
          <p:cNvSpPr>
            <a:spLocks noGrp="1"/>
          </p:cNvSpPr>
          <p:nvPr>
            <p:ph type="sldNum" sz="quarter" idx="12"/>
          </p:nvPr>
        </p:nvSpPr>
        <p:spPr/>
        <p:txBody>
          <a:bodyPr/>
          <a:lstStyle/>
          <a:p>
            <a:pPr>
              <a:defRPr/>
            </a:pPr>
            <a:fld id="{B3F8F988-DECB-4F8F-95DA-BBB92BAAF8CB}"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57266" y="374756"/>
            <a:ext cx="8686800" cy="5909310"/>
          </a:xfrm>
          <a:prstGeom prst="rect">
            <a:avLst/>
          </a:prstGeom>
        </p:spPr>
        <p:txBody>
          <a:bodyPr wrap="square">
            <a:spAutoFit/>
          </a:bodyPr>
          <a:lstStyle/>
          <a:p>
            <a:endParaRPr lang="en-US" sz="2400" dirty="0">
              <a:latin typeface="Georgia" pitchFamily="18" charset="0"/>
            </a:endParaRPr>
          </a:p>
          <a:p>
            <a:r>
              <a:rPr lang="en-US" sz="2400" dirty="0">
                <a:latin typeface="Georgia" pitchFamily="18" charset="0"/>
              </a:rPr>
              <a:t>9) </a:t>
            </a:r>
            <a:r>
              <a:rPr lang="en-US" sz="2400" i="1" dirty="0">
                <a:solidFill>
                  <a:srgbClr val="00B0F0"/>
                </a:solidFill>
                <a:latin typeface="Georgia" pitchFamily="18" charset="0"/>
              </a:rPr>
              <a:t>I was told by the abortion counselor(s) that </a:t>
            </a:r>
            <a:r>
              <a:rPr lang="en-US" sz="2400" i="1" dirty="0" err="1">
                <a:solidFill>
                  <a:srgbClr val="00B0F0"/>
                </a:solidFill>
                <a:latin typeface="Georgia" pitchFamily="18" charset="0"/>
              </a:rPr>
              <a:t>i</a:t>
            </a:r>
            <a:r>
              <a:rPr lang="en-US" sz="2400" i="1" dirty="0">
                <a:solidFill>
                  <a:srgbClr val="00B0F0"/>
                </a:solidFill>
                <a:latin typeface="Georgia" pitchFamily="18" charset="0"/>
              </a:rPr>
              <a:t> could expect to feel fine after the procedure.</a:t>
            </a:r>
            <a:r>
              <a:rPr lang="en-US" sz="2400" dirty="0">
                <a:solidFill>
                  <a:srgbClr val="00B0F0"/>
                </a:solidFill>
                <a:latin typeface="Georgia" pitchFamily="18" charset="0"/>
              </a:rPr>
              <a:t>   </a:t>
            </a:r>
            <a:r>
              <a:rPr lang="en-US" sz="2400" dirty="0">
                <a:latin typeface="Georgia" pitchFamily="18" charset="0"/>
              </a:rPr>
              <a:t>Agreed or Strongly Agreed 72%</a:t>
            </a:r>
          </a:p>
          <a:p>
            <a:endParaRPr lang="en-US" sz="2400" dirty="0">
              <a:latin typeface="Georgia" pitchFamily="18" charset="0"/>
            </a:endParaRPr>
          </a:p>
          <a:p>
            <a:r>
              <a:rPr lang="en-US" sz="2400" dirty="0">
                <a:latin typeface="Georgia" pitchFamily="18" charset="0"/>
              </a:rPr>
              <a:t>10) </a:t>
            </a:r>
            <a:r>
              <a:rPr lang="en-US" sz="2400" i="1" dirty="0">
                <a:solidFill>
                  <a:srgbClr val="00B0F0"/>
                </a:solidFill>
                <a:latin typeface="Georgia" pitchFamily="18" charset="0"/>
              </a:rPr>
              <a:t>At the abortion facility I was not provided with any information regarding the emotional or psychological risks associated with abortion</a:t>
            </a:r>
            <a:r>
              <a:rPr lang="en-US" sz="2400" i="1" dirty="0">
                <a:latin typeface="Georgia" pitchFamily="18" charset="0"/>
              </a:rPr>
              <a:t>. </a:t>
            </a:r>
            <a:r>
              <a:rPr lang="en-US" sz="2400" dirty="0">
                <a:latin typeface="Georgia" pitchFamily="18" charset="0"/>
              </a:rPr>
              <a:t>Agreed or Strongly Agreed 90%</a:t>
            </a:r>
          </a:p>
          <a:p>
            <a:endParaRPr lang="en-US" sz="2400" dirty="0">
              <a:latin typeface="Georgia" pitchFamily="18" charset="0"/>
            </a:endParaRPr>
          </a:p>
          <a:p>
            <a:r>
              <a:rPr lang="en-US" sz="2400" dirty="0">
                <a:latin typeface="Georgia" pitchFamily="18" charset="0"/>
              </a:rPr>
              <a:t>11) </a:t>
            </a:r>
            <a:r>
              <a:rPr lang="en-US" sz="2400" i="1" dirty="0">
                <a:solidFill>
                  <a:srgbClr val="00B0F0"/>
                </a:solidFill>
                <a:latin typeface="Georgia" pitchFamily="18" charset="0"/>
              </a:rPr>
              <a:t>The counseling that I was provided at the abortion facility was adequate.  </a:t>
            </a:r>
            <a:r>
              <a:rPr lang="en-US" sz="2400" dirty="0">
                <a:latin typeface="Georgia" pitchFamily="18" charset="0"/>
              </a:rPr>
              <a:t>Agreed or Strongly Agreed 5.5% </a:t>
            </a:r>
          </a:p>
          <a:p>
            <a:endParaRPr lang="en-US" sz="2400" dirty="0">
              <a:latin typeface="Georgia" pitchFamily="18" charset="0"/>
            </a:endParaRPr>
          </a:p>
          <a:p>
            <a:r>
              <a:rPr lang="en-US" sz="2400" dirty="0">
                <a:latin typeface="Georgia" pitchFamily="18" charset="0"/>
              </a:rPr>
              <a:t>12) </a:t>
            </a:r>
            <a:r>
              <a:rPr lang="en-US" sz="2400" i="1" dirty="0">
                <a:solidFill>
                  <a:srgbClr val="00B0F0"/>
                </a:solidFill>
                <a:latin typeface="Georgia" pitchFamily="18" charset="0"/>
              </a:rPr>
              <a:t>The abortion doctor spent time with me explaining the procedure before performing the abortion. </a:t>
            </a:r>
            <a:r>
              <a:rPr lang="en-US" sz="2400" dirty="0">
                <a:latin typeface="Georgia" pitchFamily="18" charset="0"/>
              </a:rPr>
              <a:t>Agreed or Strongly Agreed 12%</a:t>
            </a:r>
          </a:p>
          <a:p>
            <a:endParaRPr lang="en-US" dirty="0"/>
          </a:p>
        </p:txBody>
      </p:sp>
    </p:spTree>
    <p:extLst>
      <p:ext uri="{BB962C8B-B14F-4D97-AF65-F5344CB8AC3E}">
        <p14:creationId xmlns:p14="http://schemas.microsoft.com/office/powerpoint/2010/main" val="3218249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A2F2D1F-402A-4949-8198-610E7E165AE7}" type="slidenum">
              <a:rPr lang="en-US" smtClean="0"/>
              <a:pPr>
                <a:defRPr/>
              </a:pPr>
              <a:t>31</a:t>
            </a:fld>
            <a:endParaRPr lang="en-US"/>
          </a:p>
        </p:txBody>
      </p:sp>
      <p:sp>
        <p:nvSpPr>
          <p:cNvPr id="3" name="Title 2"/>
          <p:cNvSpPr>
            <a:spLocks noGrp="1"/>
          </p:cNvSpPr>
          <p:nvPr>
            <p:ph type="title" idx="4294967295"/>
          </p:nvPr>
        </p:nvSpPr>
        <p:spPr>
          <a:xfrm>
            <a:off x="1066800" y="152400"/>
            <a:ext cx="8382000" cy="3893604"/>
          </a:xfrm>
        </p:spPr>
        <p:txBody>
          <a:bodyPr/>
          <a:lstStyle/>
          <a:p>
            <a:r>
              <a:rPr lang="en-US" sz="3200" b="1" i="1" dirty="0">
                <a:solidFill>
                  <a:schemeClr val="accent1"/>
                </a:solidFill>
              </a:rPr>
              <a:t>What do Studies Suggest </a:t>
            </a:r>
            <a:br>
              <a:rPr lang="en-US" sz="3200" b="1" i="1" dirty="0">
                <a:solidFill>
                  <a:schemeClr val="accent1"/>
                </a:solidFill>
              </a:rPr>
            </a:br>
            <a:r>
              <a:rPr lang="en-US" sz="3200" b="1" i="1" dirty="0">
                <a:solidFill>
                  <a:schemeClr val="accent1"/>
                </a:solidFill>
              </a:rPr>
              <a:t>Regarding the Association </a:t>
            </a:r>
            <a:br>
              <a:rPr lang="en-US" sz="3200" b="1" i="1" dirty="0">
                <a:solidFill>
                  <a:schemeClr val="accent1"/>
                </a:solidFill>
              </a:rPr>
            </a:br>
            <a:r>
              <a:rPr lang="en-US" sz="3200" b="1" i="1" dirty="0">
                <a:solidFill>
                  <a:schemeClr val="accent1"/>
                </a:solidFill>
              </a:rPr>
              <a:t>Between Inadequate Pre-Abortion </a:t>
            </a:r>
            <a:br>
              <a:rPr lang="en-US" sz="3200" b="1" i="1" dirty="0">
                <a:solidFill>
                  <a:schemeClr val="accent1"/>
                </a:solidFill>
              </a:rPr>
            </a:br>
            <a:r>
              <a:rPr lang="en-US" sz="3200" b="1" i="1" dirty="0">
                <a:solidFill>
                  <a:schemeClr val="accent1"/>
                </a:solidFill>
              </a:rPr>
              <a:t>Counseling and Women’s Mental Health?</a:t>
            </a:r>
          </a:p>
        </p:txBody>
      </p:sp>
    </p:spTree>
    <p:extLst>
      <p:ext uri="{BB962C8B-B14F-4D97-AF65-F5344CB8AC3E}">
        <p14:creationId xmlns:p14="http://schemas.microsoft.com/office/powerpoint/2010/main" val="3150053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76AD251-3534-41C0-8F0E-3866A04EE375}" type="slidenum">
              <a:rPr lang="en-US" smtClean="0">
                <a:latin typeface="Arial" pitchFamily="34" charset="0"/>
              </a:rPr>
              <a:pPr/>
              <a:t>32</a:t>
            </a:fld>
            <a:endParaRPr lang="en-US">
              <a:latin typeface="Arial" pitchFamily="34" charset="0"/>
            </a:endParaRPr>
          </a:p>
        </p:txBody>
      </p:sp>
      <p:graphicFrame>
        <p:nvGraphicFramePr>
          <p:cNvPr id="122882" name="Group 2"/>
          <p:cNvGraphicFramePr>
            <a:graphicFrameLocks noGrp="1"/>
          </p:cNvGraphicFramePr>
          <p:nvPr/>
        </p:nvGraphicFramePr>
        <p:xfrm>
          <a:off x="2057400" y="1828800"/>
          <a:ext cx="5272088" cy="3749676"/>
        </p:xfrm>
        <a:graphic>
          <a:graphicData uri="http://schemas.openxmlformats.org/drawingml/2006/table">
            <a:tbl>
              <a:tblPr/>
              <a:tblGrid>
                <a:gridCol w="2573338">
                  <a:extLst>
                    <a:ext uri="{9D8B030D-6E8A-4147-A177-3AD203B41FA5}">
                      <a16:colId xmlns:a16="http://schemas.microsoft.com/office/drawing/2014/main" val="20000"/>
                    </a:ext>
                  </a:extLst>
                </a:gridCol>
                <a:gridCol w="1443037">
                  <a:extLst>
                    <a:ext uri="{9D8B030D-6E8A-4147-A177-3AD203B41FA5}">
                      <a16:colId xmlns:a16="http://schemas.microsoft.com/office/drawing/2014/main" val="20001"/>
                    </a:ext>
                  </a:extLst>
                </a:gridCol>
                <a:gridCol w="1255713">
                  <a:extLst>
                    <a:ext uri="{9D8B030D-6E8A-4147-A177-3AD203B41FA5}">
                      <a16:colId xmlns:a16="http://schemas.microsoft.com/office/drawing/2014/main" val="20002"/>
                    </a:ext>
                  </a:extLst>
                </a:gridCol>
              </a:tblGrid>
              <a:tr h="3353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600" b="0"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pitchFamily="34" charset="0"/>
                        </a:rPr>
                        <a:t>U.S.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pitchFamily="34" charset="0"/>
                        </a:rPr>
                        <a:t>Russia</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2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Had counseling beforehand</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64%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Needed more time to decide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52%</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33%</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Counseled on alternatives</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49%</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Pressured to abort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64%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37%</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Believed abortion immoral</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2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Believed preabortion counseling adequate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11%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63%</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Partner supportive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24%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Ambivalent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54%</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rPr>
                        <a:t>38%</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9197" name="Text Box 44"/>
          <p:cNvSpPr txBox="1">
            <a:spLocks noChangeArrowheads="1"/>
          </p:cNvSpPr>
          <p:nvPr/>
        </p:nvSpPr>
        <p:spPr bwMode="auto">
          <a:xfrm>
            <a:off x="1012825" y="754063"/>
            <a:ext cx="729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endParaRPr lang="en-US">
              <a:latin typeface="Garamond" pitchFamily="18" charset="0"/>
            </a:endParaRPr>
          </a:p>
        </p:txBody>
      </p:sp>
      <p:sp>
        <p:nvSpPr>
          <p:cNvPr id="49198" name="Text Box 45"/>
          <p:cNvSpPr txBox="1">
            <a:spLocks noChangeArrowheads="1"/>
          </p:cNvSpPr>
          <p:nvPr/>
        </p:nvSpPr>
        <p:spPr bwMode="auto">
          <a:xfrm>
            <a:off x="0" y="3810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800" b="1" dirty="0">
                <a:latin typeface="Arial" pitchFamily="34" charset="0"/>
              </a:rPr>
              <a:t>Cross-Cultural Study: Pre-abortion Circumstance Variables Among 548 Women Who </a:t>
            </a:r>
          </a:p>
          <a:p>
            <a:pPr algn="ctr"/>
            <a:r>
              <a:rPr lang="en-US" sz="2800" b="1" dirty="0">
                <a:latin typeface="Arial" pitchFamily="34" charset="0"/>
              </a:rPr>
              <a:t>Aborted in the U.S. &amp; Russia</a:t>
            </a:r>
          </a:p>
        </p:txBody>
      </p:sp>
      <p:sp>
        <p:nvSpPr>
          <p:cNvPr id="49199" name="Text Box 46"/>
          <p:cNvSpPr txBox="1">
            <a:spLocks noChangeArrowheads="1"/>
          </p:cNvSpPr>
          <p:nvPr/>
        </p:nvSpPr>
        <p:spPr bwMode="auto">
          <a:xfrm>
            <a:off x="2819400" y="6491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atin typeface="Garamond" pitchFamily="18" charset="0"/>
            </a:endParaRPr>
          </a:p>
        </p:txBody>
      </p:sp>
      <p:sp>
        <p:nvSpPr>
          <p:cNvPr id="49200" name="Text Box 47"/>
          <p:cNvSpPr txBox="1">
            <a:spLocks noChangeArrowheads="1"/>
          </p:cNvSpPr>
          <p:nvPr/>
        </p:nvSpPr>
        <p:spPr bwMode="auto">
          <a:xfrm>
            <a:off x="228600" y="5653088"/>
            <a:ext cx="464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100" b="0" i="0" dirty="0">
                <a:solidFill>
                  <a:schemeClr val="bg1"/>
                </a:solidFill>
                <a:effectLst/>
                <a:latin typeface="BlinkMacSystemFont"/>
              </a:rPr>
              <a:t>Rue, V. M., Coleman, P. K., Rue, J. J., &amp; Reardon, D. C. (2004). Induced abortion and traumatic stress: a preliminary comparison of American and Russian women. </a:t>
            </a:r>
            <a:r>
              <a:rPr lang="en-US" sz="1100" b="0" i="1" dirty="0">
                <a:solidFill>
                  <a:schemeClr val="bg1"/>
                </a:solidFill>
                <a:effectLst/>
                <a:latin typeface="BlinkMacSystemFont"/>
              </a:rPr>
              <a:t>Medical science monitor : international medical journal of experimental and clinical research</a:t>
            </a:r>
            <a:r>
              <a:rPr lang="en-US" sz="1100" b="0" i="0" dirty="0">
                <a:solidFill>
                  <a:schemeClr val="bg1"/>
                </a:solidFill>
                <a:effectLst/>
                <a:latin typeface="BlinkMacSystemFont"/>
              </a:rPr>
              <a:t>, </a:t>
            </a:r>
            <a:r>
              <a:rPr lang="en-US" sz="1100" b="0" i="1" dirty="0">
                <a:solidFill>
                  <a:schemeClr val="bg1"/>
                </a:solidFill>
                <a:effectLst/>
                <a:latin typeface="BlinkMacSystemFont"/>
              </a:rPr>
              <a:t>10</a:t>
            </a:r>
            <a:r>
              <a:rPr lang="en-US" sz="1100" b="0" i="0" dirty="0">
                <a:solidFill>
                  <a:schemeClr val="bg1"/>
                </a:solidFill>
                <a:effectLst/>
                <a:latin typeface="BlinkMacSystemFont"/>
              </a:rPr>
              <a:t>(10), SR5–SR16.</a:t>
            </a:r>
            <a:endParaRPr lang="en-US" sz="1100" dirty="0">
              <a:solidFill>
                <a:schemeClr val="bg1"/>
              </a:solidFill>
              <a:latin typeface="Garamond" pitchFamily="18" charset="0"/>
            </a:endParaRPr>
          </a:p>
        </p:txBody>
      </p:sp>
      <p:sp>
        <p:nvSpPr>
          <p:cNvPr id="49201" name="Text Box 48"/>
          <p:cNvSpPr txBox="1">
            <a:spLocks noChangeArrowheads="1"/>
          </p:cNvSpPr>
          <p:nvPr/>
        </p:nvSpPr>
        <p:spPr bwMode="auto">
          <a:xfrm>
            <a:off x="2286000" y="6297613"/>
            <a:ext cx="32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atin typeface="Garamond" pitchFamily="18" charset="0"/>
            </a:endParaRPr>
          </a:p>
        </p:txBody>
      </p:sp>
      <p:sp>
        <p:nvSpPr>
          <p:cNvPr id="49202" name="AutoShape 49"/>
          <p:cNvSpPr>
            <a:spLocks noChangeArrowheads="1"/>
          </p:cNvSpPr>
          <p:nvPr/>
        </p:nvSpPr>
        <p:spPr bwMode="auto">
          <a:xfrm>
            <a:off x="990600" y="36576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3" name="AutoShape 50"/>
          <p:cNvSpPr>
            <a:spLocks noChangeArrowheads="1"/>
          </p:cNvSpPr>
          <p:nvPr/>
        </p:nvSpPr>
        <p:spPr bwMode="auto">
          <a:xfrm>
            <a:off x="990600" y="36576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4" name="AutoShape 51"/>
          <p:cNvSpPr>
            <a:spLocks noChangeArrowheads="1"/>
          </p:cNvSpPr>
          <p:nvPr/>
        </p:nvSpPr>
        <p:spPr bwMode="auto">
          <a:xfrm>
            <a:off x="1066800" y="51816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205" name="AutoShape 52"/>
          <p:cNvSpPr>
            <a:spLocks noChangeArrowheads="1"/>
          </p:cNvSpPr>
          <p:nvPr/>
        </p:nvSpPr>
        <p:spPr bwMode="auto">
          <a:xfrm>
            <a:off x="990600" y="2286000"/>
            <a:ext cx="838200" cy="304800"/>
          </a:xfrm>
          <a:prstGeom prst="rightArrow">
            <a:avLst>
              <a:gd name="adj1" fmla="val 50000"/>
              <a:gd name="adj2" fmla="val 6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9A34A26-8C1B-4AAD-9EA6-3B6A3AA1E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121C8873-D97B-452B-BF1E-467937DCE4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6644081"/>
            <a:chOff x="-25397" y="0"/>
            <a:chExt cx="12005350" cy="6644081"/>
          </a:xfrm>
        </p:grpSpPr>
        <p:sp useBgFill="1">
          <p:nvSpPr>
            <p:cNvPr id="17" name="Rectangle 16">
              <a:extLst>
                <a:ext uri="{FF2B5EF4-FFF2-40B4-BE49-F238E27FC236}">
                  <a16:creationId xmlns:a16="http://schemas.microsoft.com/office/drawing/2014/main" id="{DAEB7262-0956-4A86-8330-899057980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1">
              <a:extLst>
                <a:ext uri="{FF2B5EF4-FFF2-40B4-BE49-F238E27FC236}">
                  <a16:creationId xmlns:a16="http://schemas.microsoft.com/office/drawing/2014/main" id="{AC272077-E577-420C-9FF5-1584AFA19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Rectangle 18">
              <a:extLst>
                <a:ext uri="{FF2B5EF4-FFF2-40B4-BE49-F238E27FC236}">
                  <a16:creationId xmlns:a16="http://schemas.microsoft.com/office/drawing/2014/main" id="{61C2D3B0-6DCC-41C2-B673-18796E364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21" name="Picture 20">
            <a:extLst>
              <a:ext uri="{FF2B5EF4-FFF2-40B4-BE49-F238E27FC236}">
                <a16:creationId xmlns:a16="http://schemas.microsoft.com/office/drawing/2014/main" id="{34613DFD-35BD-4F1C-BCBE-6E6ED23EC5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3" name="Rectangle 22">
            <a:extLst>
              <a:ext uri="{FF2B5EF4-FFF2-40B4-BE49-F238E27FC236}">
                <a16:creationId xmlns:a16="http://schemas.microsoft.com/office/drawing/2014/main" id="{5559E914-E0BA-4B8B-8FDE-5804BC0A4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Content Placeholder 8" descr="A person sitting in a chair&#10;&#10;Description automatically generated">
            <a:extLst>
              <a:ext uri="{FF2B5EF4-FFF2-40B4-BE49-F238E27FC236}">
                <a16:creationId xmlns:a16="http://schemas.microsoft.com/office/drawing/2014/main" id="{19C13C6E-1CBB-F861-D528-001AF2DDE3B2}"/>
              </a:ext>
            </a:extLst>
          </p:cNvPr>
          <p:cNvPicPr>
            <a:picLocks noGrp="1" noChangeAspect="1"/>
          </p:cNvPicPr>
          <p:nvPr>
            <p:ph sz="half" idx="1"/>
          </p:nvPr>
        </p:nvPicPr>
        <p:blipFill rotWithShape="1">
          <a:blip r:embed="rId5" cstate="print">
            <a:extLst>
              <a:ext uri="{28A0092B-C50C-407E-A947-70E740481C1C}">
                <a14:useLocalDpi xmlns:a14="http://schemas.microsoft.com/office/drawing/2010/main" val="0"/>
              </a:ext>
            </a:extLst>
          </a:blip>
          <a:srcRect r="2053" b="3"/>
          <a:stretch/>
        </p:blipFill>
        <p:spPr>
          <a:xfrm>
            <a:off x="4745886" y="234347"/>
            <a:ext cx="3859770" cy="5903415"/>
          </a:xfrm>
          <a:prstGeom prst="rect">
            <a:avLst/>
          </a:prstGeom>
          <a:ln>
            <a:noFill/>
          </a:ln>
        </p:spPr>
      </p:pic>
      <p:sp>
        <p:nvSpPr>
          <p:cNvPr id="25" name="Freeform 9">
            <a:extLst>
              <a:ext uri="{FF2B5EF4-FFF2-40B4-BE49-F238E27FC236}">
                <a16:creationId xmlns:a16="http://schemas.microsoft.com/office/drawing/2014/main" id="{70C6DD41-4774-4EFF-8ECE-168B19F1B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7" name="Rectangle 26">
            <a:extLst>
              <a:ext uri="{FF2B5EF4-FFF2-40B4-BE49-F238E27FC236}">
                <a16:creationId xmlns:a16="http://schemas.microsoft.com/office/drawing/2014/main" id="{F4E4D31F-348A-4664-AA69-579EEB0A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14349" y="690479"/>
            <a:ext cx="3717956" cy="1146825"/>
          </a:xfrm>
        </p:spPr>
        <p:txBody>
          <a:bodyPr vert="horz" lIns="91440" tIns="45720" rIns="91440" bIns="45720" rtlCol="0" anchor="ctr">
            <a:normAutofit/>
          </a:bodyPr>
          <a:lstStyle/>
          <a:p>
            <a:r>
              <a:rPr lang="en-US" sz="3600" b="1">
                <a:solidFill>
                  <a:schemeClr val="bg1"/>
                </a:solidFill>
              </a:rPr>
              <a:t>Cross-Cultural Study</a:t>
            </a:r>
            <a:endParaRPr lang="en-US" sz="3600">
              <a:solidFill>
                <a:schemeClr val="bg1"/>
              </a:solidFill>
            </a:endParaRPr>
          </a:p>
        </p:txBody>
      </p:sp>
      <p:sp>
        <p:nvSpPr>
          <p:cNvPr id="5" name="Slide Number Placeholder 4"/>
          <p:cNvSpPr>
            <a:spLocks noGrp="1"/>
          </p:cNvSpPr>
          <p:nvPr>
            <p:ph type="sldNum" sz="quarter" idx="12"/>
          </p:nvPr>
        </p:nvSpPr>
        <p:spPr>
          <a:xfrm>
            <a:off x="3726993" y="76200"/>
            <a:ext cx="680390" cy="498470"/>
          </a:xfrm>
        </p:spPr>
        <p:txBody>
          <a:bodyPr vert="horz" lIns="91440" tIns="45720" rIns="91440" bIns="45720" rtlCol="0" anchor="ctr">
            <a:normAutofit/>
          </a:bodyPr>
          <a:lstStyle/>
          <a:p>
            <a:pPr algn="r" defTabSz="457200" eaLnBrk="1" hangingPunct="1">
              <a:lnSpc>
                <a:spcPct val="90000"/>
              </a:lnSpc>
              <a:spcAft>
                <a:spcPts val="600"/>
              </a:spcAft>
              <a:defRPr/>
            </a:pPr>
            <a:fld id="{26440B04-018C-4A0D-8B73-D15A3B66BE4E}" type="slidenum">
              <a:rPr lang="en-US" sz="2700">
                <a:solidFill>
                  <a:schemeClr val="bg1"/>
                </a:solidFill>
                <a:latin typeface="+mn-lt"/>
              </a:rPr>
              <a:pPr algn="r" defTabSz="457200" eaLnBrk="1" hangingPunct="1">
                <a:lnSpc>
                  <a:spcPct val="90000"/>
                </a:lnSpc>
                <a:spcAft>
                  <a:spcPts val="600"/>
                </a:spcAft>
                <a:defRPr/>
              </a:pPr>
              <a:t>33</a:t>
            </a:fld>
            <a:endParaRPr lang="en-US" sz="2700">
              <a:solidFill>
                <a:schemeClr val="bg1"/>
              </a:solidFill>
              <a:latin typeface="+mn-lt"/>
            </a:endParaRPr>
          </a:p>
        </p:txBody>
      </p:sp>
      <p:sp>
        <p:nvSpPr>
          <p:cNvPr id="4" name="Content Placeholder 3"/>
          <p:cNvSpPr>
            <a:spLocks noGrp="1"/>
          </p:cNvSpPr>
          <p:nvPr>
            <p:ph sz="half" idx="2"/>
          </p:nvPr>
        </p:nvSpPr>
        <p:spPr>
          <a:xfrm>
            <a:off x="514350" y="2063395"/>
            <a:ext cx="3717954" cy="3446103"/>
          </a:xfrm>
        </p:spPr>
        <p:txBody>
          <a:bodyPr vert="horz" lIns="91440" tIns="45720" rIns="91440" bIns="45720" rtlCol="0" anchor="ctr">
            <a:normAutofit/>
          </a:bodyPr>
          <a:lstStyle/>
          <a:p>
            <a:pPr marL="0"/>
            <a:endParaRPr lang="en-US" sz="1600" dirty="0">
              <a:solidFill>
                <a:schemeClr val="bg1"/>
              </a:solidFill>
            </a:endParaRPr>
          </a:p>
          <a:p>
            <a:pPr marL="0" indent="0">
              <a:buNone/>
            </a:pPr>
            <a:r>
              <a:rPr lang="en-US" dirty="0">
                <a:solidFill>
                  <a:schemeClr val="bg1"/>
                </a:solidFill>
              </a:rPr>
              <a:t>After controlling for demographic and pre-abortion factors, not having received counseling before the procedure was predictive of post-abortion Post-Traumatic Stress Disorder  Scores (PTSD).</a:t>
            </a:r>
          </a:p>
          <a:p>
            <a:endParaRPr lang="en-US" sz="1600" dirty="0">
              <a:solidFill>
                <a:schemeClr val="bg1"/>
              </a:solidFill>
            </a:endParaRPr>
          </a:p>
        </p:txBody>
      </p:sp>
    </p:spTree>
    <p:extLst>
      <p:ext uri="{BB962C8B-B14F-4D97-AF65-F5344CB8AC3E}">
        <p14:creationId xmlns:p14="http://schemas.microsoft.com/office/powerpoint/2010/main" val="1492392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6440B04-018C-4A0D-8B73-D15A3B66BE4E}" type="slidenum">
              <a:rPr lang="en-US" smtClean="0"/>
              <a:pPr>
                <a:defRPr/>
              </a:pPr>
              <a:t>34</a:t>
            </a:fld>
            <a:endParaRPr lang="en-US"/>
          </a:p>
        </p:txBody>
      </p:sp>
      <p:sp>
        <p:nvSpPr>
          <p:cNvPr id="2" name="Title 1"/>
          <p:cNvSpPr>
            <a:spLocks noGrp="1"/>
          </p:cNvSpPr>
          <p:nvPr>
            <p:ph type="title" idx="4294967295"/>
          </p:nvPr>
        </p:nvSpPr>
        <p:spPr>
          <a:xfrm>
            <a:off x="6019800" y="1295400"/>
            <a:ext cx="3124200" cy="609600"/>
          </a:xfrm>
        </p:spPr>
        <p:txBody>
          <a:bodyPr>
            <a:normAutofit fontScale="90000"/>
          </a:bodyPr>
          <a:lstStyle/>
          <a:p>
            <a:r>
              <a:rPr lang="en-US" sz="2800" dirty="0">
                <a:solidFill>
                  <a:schemeClr val="bg1"/>
                </a:solidFill>
              </a:rPr>
              <a:t>Another Study Examining the Link Between</a:t>
            </a:r>
            <a:br>
              <a:rPr lang="en-US" sz="2800" dirty="0">
                <a:solidFill>
                  <a:schemeClr val="bg1"/>
                </a:solidFill>
              </a:rPr>
            </a:br>
            <a:r>
              <a:rPr lang="en-US" sz="2800" dirty="0">
                <a:solidFill>
                  <a:schemeClr val="bg1"/>
                </a:solidFill>
              </a:rPr>
              <a:t>Unmet Counseling Needs and PTSD  </a:t>
            </a:r>
          </a:p>
        </p:txBody>
      </p:sp>
      <p:sp>
        <p:nvSpPr>
          <p:cNvPr id="3" name="Content Placeholder 2"/>
          <p:cNvSpPr>
            <a:spLocks noGrp="1"/>
          </p:cNvSpPr>
          <p:nvPr>
            <p:ph sz="half" idx="4294967295"/>
          </p:nvPr>
        </p:nvSpPr>
        <p:spPr>
          <a:xfrm>
            <a:off x="457200" y="5135846"/>
            <a:ext cx="8153400" cy="883953"/>
          </a:xfrm>
        </p:spPr>
        <p:txBody>
          <a:bodyPr>
            <a:normAutofit fontScale="92500" lnSpcReduction="10000"/>
          </a:bodyPr>
          <a:lstStyle/>
          <a:p>
            <a:pPr marL="0" indent="0">
              <a:buNone/>
            </a:pPr>
            <a:r>
              <a:rPr lang="en-US" sz="1600" dirty="0">
                <a:solidFill>
                  <a:schemeClr val="bg1"/>
                </a:solidFill>
              </a:rPr>
              <a:t>Coyle, C., Coleman, P., &amp; Rue, V. (2010) Inadequate Pre-abortion  Counseling and Decision Conflict as Predictors of Subsequent  Relationship Difficulties and Psychological Stress in Men and  Women. Traumatology: An International Journal, 16, 16-30.  </a:t>
            </a:r>
          </a:p>
          <a:p>
            <a:endParaRPr lang="en-US" dirty="0"/>
          </a:p>
        </p:txBody>
      </p:sp>
      <p:sp>
        <p:nvSpPr>
          <p:cNvPr id="4" name="Content Placeholder 3"/>
          <p:cNvSpPr>
            <a:spLocks noGrp="1"/>
          </p:cNvSpPr>
          <p:nvPr>
            <p:ph sz="half" idx="4294967295"/>
          </p:nvPr>
        </p:nvSpPr>
        <p:spPr>
          <a:xfrm>
            <a:off x="1828800" y="1143000"/>
            <a:ext cx="6781800" cy="5734291"/>
          </a:xfrm>
        </p:spPr>
        <p:txBody>
          <a:bodyPr>
            <a:normAutofit/>
          </a:bodyPr>
          <a:lstStyle/>
          <a:p>
            <a:pPr marL="0" indent="0">
              <a:buNone/>
            </a:pPr>
            <a:r>
              <a:rPr lang="en-US" dirty="0">
                <a:solidFill>
                  <a:schemeClr val="bg1"/>
                </a:solidFill>
              </a:rPr>
              <a:t>Perceptions of pre-abortion counseling inadequacy predicted relationship problems, PTSD symptoms of intrusion, avoidance, hyper-arousal, and meeting full diagnostic criteria for PTSD with controls for demographic and personal/situational variables.</a:t>
            </a:r>
          </a:p>
          <a:p>
            <a:pPr marL="0" indent="0">
              <a:buNone/>
            </a:pPr>
            <a:endParaRPr lang="en-US" b="1" dirty="0"/>
          </a:p>
        </p:txBody>
      </p:sp>
    </p:spTree>
    <p:extLst>
      <p:ext uri="{BB962C8B-B14F-4D97-AF65-F5344CB8AC3E}">
        <p14:creationId xmlns:p14="http://schemas.microsoft.com/office/powerpoint/2010/main" val="2579661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6"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rot="21420000">
            <a:off x="421697" y="655592"/>
            <a:ext cx="4071367" cy="3278684"/>
          </a:xfrm>
        </p:spPr>
        <p:txBody>
          <a:bodyPr vert="horz" lIns="91440" tIns="45720" rIns="91440" bIns="45720" rtlCol="0" anchor="b">
            <a:normAutofit/>
          </a:bodyPr>
          <a:lstStyle/>
          <a:p>
            <a:pPr algn="r"/>
            <a:r>
              <a:rPr lang="en-US" sz="4000" b="1" dirty="0">
                <a:solidFill>
                  <a:schemeClr val="accent1"/>
                </a:solidFill>
              </a:rPr>
              <a:t>What exactly are women currently being </a:t>
            </a:r>
            <a:br>
              <a:rPr lang="en-US" sz="4000" b="1" dirty="0">
                <a:solidFill>
                  <a:schemeClr val="accent1"/>
                </a:solidFill>
              </a:rPr>
            </a:br>
            <a:r>
              <a:rPr lang="en-US" sz="4000" b="1" dirty="0">
                <a:solidFill>
                  <a:schemeClr val="accent1"/>
                </a:solidFill>
              </a:rPr>
              <a:t>told in U.S. clinics?</a:t>
            </a:r>
          </a:p>
        </p:txBody>
      </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rot="21420000">
            <a:off x="4828380" y="702296"/>
            <a:ext cx="3156163" cy="3156163"/>
          </a:xfrm>
          <a:prstGeom prst="rect">
            <a:avLst/>
          </a:prstGeom>
        </p:spPr>
      </p:pic>
      <p:sp>
        <p:nvSpPr>
          <p:cNvPr id="4" name="Slide Number Placeholder 3"/>
          <p:cNvSpPr>
            <a:spLocks noGrp="1"/>
          </p:cNvSpPr>
          <p:nvPr>
            <p:ph type="sldNum" sz="quarter" idx="12"/>
          </p:nvPr>
        </p:nvSpPr>
        <p:spPr>
          <a:xfrm rot="21420000">
            <a:off x="7725367" y="5144982"/>
            <a:ext cx="680390" cy="498470"/>
          </a:xfrm>
        </p:spPr>
        <p:txBody>
          <a:bodyPr vert="horz" lIns="91440" tIns="45720" rIns="91440" bIns="45720" rtlCol="0" anchor="ctr">
            <a:normAutofit/>
          </a:bodyPr>
          <a:lstStyle/>
          <a:p>
            <a:pPr algn="r" eaLnBrk="1" hangingPunct="1">
              <a:spcAft>
                <a:spcPts val="600"/>
              </a:spcAft>
              <a:defRPr/>
            </a:pPr>
            <a:fld id="{6F376E3E-3113-4869-8E74-A9B4DE0BF850}" type="slidenum">
              <a:rPr lang="en-US" sz="2400">
                <a:solidFill>
                  <a:schemeClr val="bg1"/>
                </a:solidFill>
                <a:latin typeface="+mn-lt"/>
              </a:rPr>
              <a:pPr algn="r" eaLnBrk="1" hangingPunct="1">
                <a:spcAft>
                  <a:spcPts val="600"/>
                </a:spcAft>
                <a:defRPr/>
              </a:pPr>
              <a:t>35</a:t>
            </a:fld>
            <a:endParaRPr lang="en-US" sz="2400">
              <a:solidFill>
                <a:schemeClr val="bg1"/>
              </a:solidFill>
              <a:latin typeface="+mn-lt"/>
            </a:endParaRPr>
          </a:p>
        </p:txBody>
      </p:sp>
    </p:spTree>
    <p:extLst>
      <p:ext uri="{BB962C8B-B14F-4D97-AF65-F5344CB8AC3E}">
        <p14:creationId xmlns:p14="http://schemas.microsoft.com/office/powerpoint/2010/main" val="2440418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a:xfrm>
            <a:off x="533400" y="2057400"/>
            <a:ext cx="2590800" cy="2514600"/>
          </a:xfrm>
        </p:spPr>
        <p:txBody>
          <a:bodyPr wrap="square" anchor="b">
            <a:normAutofit/>
          </a:bodyPr>
          <a:lstStyle/>
          <a:p>
            <a:pPr eaLnBrk="1" fontAlgn="auto" hangingPunct="1">
              <a:lnSpc>
                <a:spcPct val="90000"/>
              </a:lnSpc>
              <a:spcAft>
                <a:spcPts val="0"/>
              </a:spcAft>
              <a:tabLst>
                <a:tab pos="690563" algn="l"/>
              </a:tabLst>
              <a:defRPr/>
            </a:pPr>
            <a:r>
              <a:rPr lang="en-US" sz="2800" dirty="0">
                <a:solidFill>
                  <a:schemeClr val="tx1"/>
                </a:solidFill>
              </a:rPr>
              <a:t>How “Voluntary” is Consent </a:t>
            </a:r>
            <a:br>
              <a:rPr lang="en-US" sz="2800" dirty="0">
                <a:solidFill>
                  <a:schemeClr val="tx1"/>
                </a:solidFill>
              </a:rPr>
            </a:br>
            <a:r>
              <a:rPr lang="en-US" sz="2800" dirty="0">
                <a:solidFill>
                  <a:schemeClr val="tx1"/>
                </a:solidFill>
              </a:rPr>
              <a:t>for Abortion in Contemporary Society?</a:t>
            </a:r>
          </a:p>
        </p:txBody>
      </p:sp>
      <p:sp>
        <p:nvSpPr>
          <p:cNvPr id="43011" name="Slide Number Placeholder 4"/>
          <p:cNvSpPr>
            <a:spLocks noGrp="1"/>
          </p:cNvSpPr>
          <p:nvPr>
            <p:ph type="sldNum" sz="quarter" idx="12"/>
          </p:nvPr>
        </p:nvSpPr>
        <p:spPr bwMode="auto">
          <a:xfrm>
            <a:off x="4362450" y="1027113"/>
            <a:ext cx="457200" cy="441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0" bIns="45720" numCol="1" anchor="ctr" anchorCtr="0" compatLnSpc="1">
            <a:prstTxWarp prst="textNoShape">
              <a:avLst/>
            </a:prstTxWarp>
            <a:norm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600"/>
              </a:spcAft>
            </a:pPr>
            <a:fld id="{FCD4D00A-22E7-4101-A2D5-7EF36F8DC3DC}" type="slidenum">
              <a:rPr lang="en-US" smtClean="0">
                <a:solidFill>
                  <a:srgbClr val="0BD0D9">
                    <a:shade val="75000"/>
                  </a:srgbClr>
                </a:solidFill>
              </a:rPr>
              <a:pPr>
                <a:spcAft>
                  <a:spcPts val="600"/>
                </a:spcAft>
              </a:pPr>
              <a:t>36</a:t>
            </a:fld>
            <a:endParaRPr lang="en-US" dirty="0">
              <a:solidFill>
                <a:srgbClr val="0BD0D9">
                  <a:shade val="75000"/>
                </a:srgbClr>
              </a:solidFill>
            </a:endParaRPr>
          </a:p>
        </p:txBody>
      </p:sp>
      <p:graphicFrame>
        <p:nvGraphicFramePr>
          <p:cNvPr id="212996" name="Rectangle 3">
            <a:extLst>
              <a:ext uri="{FF2B5EF4-FFF2-40B4-BE49-F238E27FC236}">
                <a16:creationId xmlns:a16="http://schemas.microsoft.com/office/drawing/2014/main" id="{DE638A94-EA43-830F-AAEA-1CDD4D80DD66}"/>
              </a:ext>
            </a:extLst>
          </p:cNvPr>
          <p:cNvGraphicFramePr>
            <a:graphicFrameLocks noGrp="1"/>
          </p:cNvGraphicFramePr>
          <p:nvPr>
            <p:ph sz="quarter" idx="1"/>
            <p:extLst>
              <p:ext uri="{D42A27DB-BD31-4B8C-83A1-F6EECF244321}">
                <p14:modId xmlns:p14="http://schemas.microsoft.com/office/powerpoint/2010/main" val="1579316794"/>
              </p:ext>
            </p:extLst>
          </p:nvPr>
        </p:nvGraphicFramePr>
        <p:xfrm>
          <a:off x="2667000" y="1219200"/>
          <a:ext cx="6629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6802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rPr>
              <a:t>Misinformed Consent</a:t>
            </a:r>
          </a:p>
        </p:txBody>
      </p:sp>
      <p:sp>
        <p:nvSpPr>
          <p:cNvPr id="3" name="Content Placeholder 2"/>
          <p:cNvSpPr>
            <a:spLocks noGrp="1"/>
          </p:cNvSpPr>
          <p:nvPr>
            <p:ph idx="1"/>
          </p:nvPr>
        </p:nvSpPr>
        <p:spPr>
          <a:xfrm>
            <a:off x="533400" y="1524000"/>
            <a:ext cx="8001000" cy="4572000"/>
          </a:xfrm>
        </p:spPr>
        <p:txBody>
          <a:bodyPr/>
          <a:lstStyle/>
          <a:p>
            <a:pPr marL="0" indent="0">
              <a:buNone/>
            </a:pPr>
            <a:r>
              <a:rPr lang="en-US" sz="2400" dirty="0"/>
              <a:t>Insufficient information and inappropriate counseling often by non-professionals is likely to lead to decisions to abort that are inconsistent with women’s value systems, initiate negative psychological reactions, lead to a lifetime of suffering, or even factor into a premature death. Women are not given sufficient time to make a comfortable decision, and they rarely have opportunity to ask questions in a private, individualized context. </a:t>
            </a:r>
          </a:p>
          <a:p>
            <a:endParaRPr lang="en-US" dirty="0"/>
          </a:p>
        </p:txBody>
      </p:sp>
      <p:sp>
        <p:nvSpPr>
          <p:cNvPr id="4" name="Slide Number Placeholder 3"/>
          <p:cNvSpPr>
            <a:spLocks noGrp="1"/>
          </p:cNvSpPr>
          <p:nvPr>
            <p:ph type="sldNum" sz="quarter" idx="12"/>
          </p:nvPr>
        </p:nvSpPr>
        <p:spPr/>
        <p:txBody>
          <a:bodyPr/>
          <a:lstStyle/>
          <a:p>
            <a:pPr>
              <a:defRPr/>
            </a:pPr>
            <a:fld id="{6F376E3E-3113-4869-8E74-A9B4DE0BF850}" type="slidenum">
              <a:rPr lang="en-US" smtClean="0"/>
              <a:pPr>
                <a:defRPr/>
              </a:pPr>
              <a:t>37</a:t>
            </a:fld>
            <a:endParaRPr lang="en-US"/>
          </a:p>
        </p:txBody>
      </p:sp>
    </p:spTree>
    <p:extLst>
      <p:ext uri="{BB962C8B-B14F-4D97-AF65-F5344CB8AC3E}">
        <p14:creationId xmlns:p14="http://schemas.microsoft.com/office/powerpoint/2010/main" val="1795358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6644081"/>
            <a:chOff x="-25397" y="0"/>
            <a:chExt cx="12005350" cy="6644081"/>
          </a:xfrm>
        </p:grpSpPr>
        <p:sp useBgFill="1">
          <p:nvSpPr>
            <p:cNvPr id="31" name="Rectangle 30">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3" name="Rectangle 32">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3821601" y="685800"/>
            <a:ext cx="4490411" cy="1151965"/>
          </a:xfrm>
        </p:spPr>
        <p:txBody>
          <a:bodyPr vert="horz" lIns="91440" tIns="45720" rIns="91440" bIns="45720" rtlCol="0" anchor="ctr">
            <a:normAutofit/>
          </a:bodyPr>
          <a:lstStyle/>
          <a:p>
            <a:r>
              <a:rPr lang="en-US" sz="3800">
                <a:solidFill>
                  <a:schemeClr val="accent1"/>
                </a:solidFill>
              </a:rPr>
              <a:t>In the words of one Abortion Doctor…</a:t>
            </a:r>
          </a:p>
        </p:txBody>
      </p:sp>
      <p:sp>
        <p:nvSpPr>
          <p:cNvPr id="34" name="Rectangle 33">
            <a:extLst>
              <a:ext uri="{FF2B5EF4-FFF2-40B4-BE49-F238E27FC236}">
                <a16:creationId xmlns:a16="http://schemas.microsoft.com/office/drawing/2014/main" id="{3B4FA06E-48D2-4B97-8B83-EBF8C400A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180" y="457200"/>
            <a:ext cx="3075817"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erson reading a newspaper&#10;&#10;Description automatically generated">
            <a:extLst>
              <a:ext uri="{FF2B5EF4-FFF2-40B4-BE49-F238E27FC236}">
                <a16:creationId xmlns:a16="http://schemas.microsoft.com/office/drawing/2014/main" id="{ED05CFFA-D306-71C1-6711-5588EE2E4FEA}"/>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847" r="2992" b="-1"/>
          <a:stretch/>
        </p:blipFill>
        <p:spPr>
          <a:xfrm>
            <a:off x="563031" y="689358"/>
            <a:ext cx="2708457" cy="4219634"/>
          </a:xfrm>
          <a:prstGeom prst="rect">
            <a:avLst/>
          </a:prstGeom>
        </p:spPr>
      </p:pic>
      <p:sp>
        <p:nvSpPr>
          <p:cNvPr id="3" name="Content Placeholder 2"/>
          <p:cNvSpPr>
            <a:spLocks noGrp="1"/>
          </p:cNvSpPr>
          <p:nvPr>
            <p:ph sz="half" idx="1"/>
          </p:nvPr>
        </p:nvSpPr>
        <p:spPr>
          <a:xfrm>
            <a:off x="3816894" y="2071048"/>
            <a:ext cx="4495117" cy="2837943"/>
          </a:xfrm>
        </p:spPr>
        <p:txBody>
          <a:bodyPr vert="horz" lIns="91440" tIns="45720" rIns="91440" bIns="45720" rtlCol="0" anchor="ctr">
            <a:normAutofit/>
          </a:bodyPr>
          <a:lstStyle/>
          <a:p>
            <a:pPr marL="0" indent="0">
              <a:buClr>
                <a:schemeClr val="accent1"/>
              </a:buClr>
              <a:buNone/>
            </a:pPr>
            <a:r>
              <a:rPr lang="en-US" dirty="0"/>
              <a:t>Warren Hern, told the New York Times, </a:t>
            </a:r>
            <a:r>
              <a:rPr lang="en-US" i="1" dirty="0"/>
              <a:t>"As a society, I think we've been in denial about the risks of abortion both because of ideology, and because of economics. There are a lot of respectable doctors doing a lousy job."</a:t>
            </a:r>
          </a:p>
        </p:txBody>
      </p:sp>
      <p:sp>
        <p:nvSpPr>
          <p:cNvPr id="5" name="Slide Number Placeholder 4"/>
          <p:cNvSpPr>
            <a:spLocks noGrp="1"/>
          </p:cNvSpPr>
          <p:nvPr>
            <p:ph type="sldNum" sz="quarter" idx="12"/>
          </p:nvPr>
        </p:nvSpPr>
        <p:spPr>
          <a:xfrm>
            <a:off x="4715340" y="5757334"/>
            <a:ext cx="680390" cy="498470"/>
          </a:xfrm>
        </p:spPr>
        <p:txBody>
          <a:bodyPr vert="horz" lIns="91440" tIns="45720" rIns="91440" bIns="45720" rtlCol="0" anchor="ctr">
            <a:normAutofit/>
          </a:bodyPr>
          <a:lstStyle/>
          <a:p>
            <a:pPr eaLnBrk="1" hangingPunct="1">
              <a:lnSpc>
                <a:spcPct val="90000"/>
              </a:lnSpc>
              <a:spcAft>
                <a:spcPts val="600"/>
              </a:spcAft>
              <a:defRPr/>
            </a:pPr>
            <a:fld id="{26440B04-018C-4A0D-8B73-D15A3B66BE4E}" type="slidenum">
              <a:rPr lang="en-US" sz="2700" smtClean="0">
                <a:solidFill>
                  <a:schemeClr val="accent1">
                    <a:lumMod val="50000"/>
                  </a:schemeClr>
                </a:solidFill>
                <a:latin typeface="+mn-lt"/>
              </a:rPr>
              <a:pPr eaLnBrk="1" hangingPunct="1">
                <a:lnSpc>
                  <a:spcPct val="90000"/>
                </a:lnSpc>
                <a:spcAft>
                  <a:spcPts val="600"/>
                </a:spcAft>
                <a:defRPr/>
              </a:pPr>
              <a:t>38</a:t>
            </a:fld>
            <a:endParaRPr lang="en-US" sz="2700">
              <a:solidFill>
                <a:schemeClr val="accent1">
                  <a:lumMod val="50000"/>
                </a:schemeClr>
              </a:solidFill>
              <a:latin typeface="+mn-lt"/>
            </a:endParaRPr>
          </a:p>
        </p:txBody>
      </p:sp>
    </p:spTree>
    <p:extLst>
      <p:ext uri="{BB962C8B-B14F-4D97-AF65-F5344CB8AC3E}">
        <p14:creationId xmlns:p14="http://schemas.microsoft.com/office/powerpoint/2010/main" val="3739173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3752" cy="1447800"/>
          </a:xfrm>
        </p:spPr>
        <p:txBody>
          <a:bodyPr/>
          <a:lstStyle/>
          <a:p>
            <a:pPr algn="ctr"/>
            <a:r>
              <a:rPr lang="en-US" sz="3200" dirty="0">
                <a:solidFill>
                  <a:schemeClr val="accent2">
                    <a:lumMod val="50000"/>
                  </a:schemeClr>
                </a:solidFill>
              </a:rPr>
              <a:t>Women’s Voices </a:t>
            </a:r>
            <a:br>
              <a:rPr lang="en-US" sz="3200" dirty="0">
                <a:solidFill>
                  <a:schemeClr val="accent2">
                    <a:lumMod val="50000"/>
                  </a:schemeClr>
                </a:solidFill>
              </a:rPr>
            </a:br>
            <a:r>
              <a:rPr lang="en-US" sz="3200" dirty="0">
                <a:solidFill>
                  <a:schemeClr val="accent2">
                    <a:lumMod val="50000"/>
                  </a:schemeClr>
                </a:solidFill>
              </a:rPr>
              <a:t>From Dr. Coleman’s Online Survey</a:t>
            </a:r>
          </a:p>
        </p:txBody>
      </p:sp>
      <p:sp>
        <p:nvSpPr>
          <p:cNvPr id="3" name="Content Placeholder 2"/>
          <p:cNvSpPr>
            <a:spLocks noGrp="1"/>
          </p:cNvSpPr>
          <p:nvPr>
            <p:ph sz="half" idx="1"/>
          </p:nvPr>
        </p:nvSpPr>
        <p:spPr>
          <a:xfrm>
            <a:off x="533400" y="1219200"/>
            <a:ext cx="3810000" cy="4648200"/>
          </a:xfrm>
        </p:spPr>
        <p:txBody>
          <a:bodyPr/>
          <a:lstStyle/>
          <a:p>
            <a:pPr marL="0" indent="0">
              <a:buNone/>
            </a:pPr>
            <a:endParaRPr lang="en-US" dirty="0"/>
          </a:p>
          <a:p>
            <a:pPr marL="0" indent="0">
              <a:buNone/>
            </a:pPr>
            <a:r>
              <a:rPr lang="en-US" i="1" dirty="0"/>
              <a:t>“The clinic personnel were very careful to never say the word abortion or offer any options. They could see I was young and scared and alone and they just said, "we can take care of this for you, lots of women do this and it's fine, there are no repercussions, it is very simple".</a:t>
            </a:r>
          </a:p>
          <a:p>
            <a:endParaRPr lang="en-US" i="1" dirty="0"/>
          </a:p>
        </p:txBody>
      </p:sp>
      <p:sp>
        <p:nvSpPr>
          <p:cNvPr id="5" name="Slide Number Placeholder 4"/>
          <p:cNvSpPr>
            <a:spLocks noGrp="1"/>
          </p:cNvSpPr>
          <p:nvPr>
            <p:ph type="sldNum" sz="quarter" idx="12"/>
          </p:nvPr>
        </p:nvSpPr>
        <p:spPr/>
        <p:txBody>
          <a:bodyPr/>
          <a:lstStyle/>
          <a:p>
            <a:pPr>
              <a:defRPr/>
            </a:pPr>
            <a:fld id="{26440B04-018C-4A0D-8B73-D15A3B66BE4E}" type="slidenum">
              <a:rPr lang="en-US" smtClean="0"/>
              <a:pPr>
                <a:defRPr/>
              </a:pPr>
              <a:t>39</a:t>
            </a:fld>
            <a:endParaRPr lang="en-US"/>
          </a:p>
        </p:txBody>
      </p:sp>
      <p:pic>
        <p:nvPicPr>
          <p:cNvPr id="9" name="Content Placeholder 8" descr="A person in a car looking out the window&#10;&#10;Description automatically generated">
            <a:extLst>
              <a:ext uri="{FF2B5EF4-FFF2-40B4-BE49-F238E27FC236}">
                <a16:creationId xmlns:a16="http://schemas.microsoft.com/office/drawing/2014/main" id="{EE46F659-FD9C-4A44-7240-F73DE292E6A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57800" y="2016130"/>
            <a:ext cx="2629382" cy="2819400"/>
          </a:xfrm>
        </p:spPr>
      </p:pic>
    </p:spTree>
    <p:extLst>
      <p:ext uri="{BB962C8B-B14F-4D97-AF65-F5344CB8AC3E}">
        <p14:creationId xmlns:p14="http://schemas.microsoft.com/office/powerpoint/2010/main" val="119153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solidFill>
                  <a:srgbClr val="7B9899"/>
                </a:solidFill>
              </a:rPr>
              <a:t>What is Informed Consent?</a:t>
            </a:r>
          </a:p>
        </p:txBody>
      </p:sp>
      <p:sp>
        <p:nvSpPr>
          <p:cNvPr id="27652" name="Content Placeholder 6"/>
          <p:cNvSpPr>
            <a:spLocks noGrp="1"/>
          </p:cNvSpPr>
          <p:nvPr>
            <p:ph idx="1"/>
          </p:nvPr>
        </p:nvSpPr>
        <p:spPr>
          <a:xfrm>
            <a:off x="381000" y="685801"/>
            <a:ext cx="8348663" cy="5181599"/>
          </a:xfrm>
        </p:spPr>
        <p:txBody>
          <a:bodyPr>
            <a:normAutofit/>
          </a:bodyPr>
          <a:lstStyle/>
          <a:p>
            <a:pPr marL="0" indent="0" eaLnBrk="1" hangingPunct="1">
              <a:buFont typeface="Wingdings 2" pitchFamily="18" charset="2"/>
              <a:buNone/>
            </a:pPr>
            <a:endParaRPr lang="en-US" sz="3600" dirty="0"/>
          </a:p>
          <a:p>
            <a:pPr marL="0" indent="0" eaLnBrk="1" hangingPunct="1">
              <a:buFont typeface="Wingdings 2" pitchFamily="18" charset="2"/>
              <a:buNone/>
            </a:pPr>
            <a:r>
              <a:rPr lang="en-US" sz="3200" dirty="0"/>
              <a:t>“Informed consent in medicine is the process of communication between a patient and physician that results in the patient’s authorization or agreement to undergo a specific medical intervention.” [AMA  </a:t>
            </a: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08C0579-8166-4C3B-A0C3-7DAF2EFB8823}" type="slidenum">
              <a:rPr lang="en-US" smtClean="0">
                <a:solidFill>
                  <a:srgbClr val="7B9899"/>
                </a:solidFill>
              </a:rPr>
              <a:pPr/>
              <a:t>4</a:t>
            </a:fld>
            <a:endParaRPr lang="en-US">
              <a:solidFill>
                <a:srgbClr val="7B989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854813" cy="1685366"/>
          </a:xfrm>
        </p:spPr>
        <p:txBody>
          <a:bodyPr/>
          <a:lstStyle/>
          <a:p>
            <a:pPr algn="ctr"/>
            <a:r>
              <a:rPr lang="en-US" dirty="0">
                <a:solidFill>
                  <a:schemeClr val="accent2">
                    <a:lumMod val="50000"/>
                  </a:schemeClr>
                </a:solidFill>
              </a:rPr>
              <a:t>Women’s Voices </a:t>
            </a:r>
          </a:p>
        </p:txBody>
      </p:sp>
      <p:sp>
        <p:nvSpPr>
          <p:cNvPr id="5" name="Slide Number Placeholder 4"/>
          <p:cNvSpPr>
            <a:spLocks noGrp="1"/>
          </p:cNvSpPr>
          <p:nvPr>
            <p:ph type="sldNum" sz="quarter" idx="12"/>
          </p:nvPr>
        </p:nvSpPr>
        <p:spPr/>
        <p:txBody>
          <a:bodyPr/>
          <a:lstStyle/>
          <a:p>
            <a:pPr>
              <a:defRPr/>
            </a:pPr>
            <a:fld id="{26440B04-018C-4A0D-8B73-D15A3B66BE4E}" type="slidenum">
              <a:rPr lang="en-US" smtClean="0">
                <a:solidFill>
                  <a:srgbClr val="0BD0D9">
                    <a:shade val="75000"/>
                  </a:srgbClr>
                </a:solidFill>
              </a:rPr>
              <a:pPr>
                <a:defRPr/>
              </a:pPr>
              <a:t>40</a:t>
            </a:fld>
            <a:endParaRPr lang="en-US">
              <a:solidFill>
                <a:srgbClr val="0BD0D9">
                  <a:shade val="75000"/>
                </a:srgbClr>
              </a:solidFill>
            </a:endParaRPr>
          </a:p>
        </p:txBody>
      </p:sp>
      <p:sp>
        <p:nvSpPr>
          <p:cNvPr id="3" name="Content Placeholder 2"/>
          <p:cNvSpPr>
            <a:spLocks noGrp="1"/>
          </p:cNvSpPr>
          <p:nvPr>
            <p:ph sz="half" idx="4294967295"/>
          </p:nvPr>
        </p:nvSpPr>
        <p:spPr>
          <a:xfrm>
            <a:off x="0" y="1371600"/>
            <a:ext cx="4038600" cy="4681538"/>
          </a:xfrm>
        </p:spPr>
        <p:txBody>
          <a:bodyPr/>
          <a:lstStyle/>
          <a:p>
            <a:pPr marL="0" indent="0">
              <a:buNone/>
            </a:pPr>
            <a:endParaRPr lang="en-US" dirty="0"/>
          </a:p>
          <a:p>
            <a:endParaRPr lang="en-US" dirty="0"/>
          </a:p>
        </p:txBody>
      </p:sp>
      <p:sp>
        <p:nvSpPr>
          <p:cNvPr id="6" name="Rectangle 5"/>
          <p:cNvSpPr/>
          <p:nvPr/>
        </p:nvSpPr>
        <p:spPr>
          <a:xfrm>
            <a:off x="533399" y="1676399"/>
            <a:ext cx="7778613" cy="3539430"/>
          </a:xfrm>
          <a:prstGeom prst="rect">
            <a:avLst/>
          </a:prstGeom>
        </p:spPr>
        <p:txBody>
          <a:bodyPr wrap="square">
            <a:spAutoFit/>
          </a:bodyPr>
          <a:lstStyle/>
          <a:p>
            <a:r>
              <a:rPr lang="en-US" sz="2800" i="1" dirty="0">
                <a:latin typeface="+mj-lt"/>
              </a:rPr>
              <a:t>“I was so close to running out of the clinic the whole time I waited for the procedure. The clinic personnel presented me with NO factual information...nothing. They were very cool/robot-like. Even the information on the procedure and what to expect afterward was very brief. I think if </a:t>
            </a:r>
            <a:r>
              <a:rPr lang="en-US" sz="2800" i="1" dirty="0" err="1">
                <a:latin typeface="+mj-lt"/>
              </a:rPr>
              <a:t>i</a:t>
            </a:r>
            <a:r>
              <a:rPr lang="en-US" sz="2800" i="1" dirty="0">
                <a:latin typeface="+mj-lt"/>
              </a:rPr>
              <a:t> had been given more accurate information, and a warmer, concerned response it could have made a difference in my decision.”</a:t>
            </a:r>
          </a:p>
        </p:txBody>
      </p:sp>
    </p:spTree>
    <p:extLst>
      <p:ext uri="{BB962C8B-B14F-4D97-AF65-F5344CB8AC3E}">
        <p14:creationId xmlns:p14="http://schemas.microsoft.com/office/powerpoint/2010/main" val="1713257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4601" y="685800"/>
            <a:ext cx="4327411" cy="1151965"/>
          </a:xfrm>
        </p:spPr>
        <p:txBody>
          <a:bodyPr>
            <a:normAutofit/>
          </a:bodyPr>
          <a:lstStyle/>
          <a:p>
            <a:r>
              <a:rPr lang="en-US"/>
              <a:t>Women’s Voices</a:t>
            </a:r>
          </a:p>
        </p:txBody>
      </p:sp>
      <p:pic>
        <p:nvPicPr>
          <p:cNvPr id="6" name="Picture 5" descr="Desk with stethoscope and computer keyboard">
            <a:extLst>
              <a:ext uri="{FF2B5EF4-FFF2-40B4-BE49-F238E27FC236}">
                <a16:creationId xmlns:a16="http://schemas.microsoft.com/office/drawing/2014/main" id="{F00EB4CE-DCFB-B289-A191-40724F61EA12}"/>
              </a:ext>
            </a:extLst>
          </p:cNvPr>
          <p:cNvPicPr>
            <a:picLocks noChangeAspect="1"/>
          </p:cNvPicPr>
          <p:nvPr/>
        </p:nvPicPr>
        <p:blipFill rotWithShape="1">
          <a:blip r:embed="rId3"/>
          <a:srcRect l="56493" r="1542" b="-1"/>
          <a:stretch/>
        </p:blipFill>
        <p:spPr>
          <a:xfrm>
            <a:off x="303169" y="10"/>
            <a:ext cx="3332988" cy="5301586"/>
          </a:xfrm>
          <a:prstGeom prst="rect">
            <a:avLst/>
          </a:prstGeom>
          <a:ln w="57150" cmpd="thinThick">
            <a:solidFill>
              <a:schemeClr val="bg1">
                <a:lumMod val="50000"/>
              </a:schemeClr>
            </a:solidFill>
            <a:miter lim="800000"/>
          </a:ln>
        </p:spPr>
      </p:pic>
      <p:sp>
        <p:nvSpPr>
          <p:cNvPr id="3" name="Content Placeholder 2"/>
          <p:cNvSpPr>
            <a:spLocks noGrp="1"/>
          </p:cNvSpPr>
          <p:nvPr>
            <p:ph idx="1"/>
          </p:nvPr>
        </p:nvSpPr>
        <p:spPr>
          <a:xfrm>
            <a:off x="3984600" y="1600200"/>
            <a:ext cx="4327411" cy="4267200"/>
          </a:xfrm>
        </p:spPr>
        <p:txBody>
          <a:bodyPr>
            <a:normAutofit/>
          </a:bodyPr>
          <a:lstStyle/>
          <a:p>
            <a:pPr marL="0" indent="0">
              <a:lnSpc>
                <a:spcPct val="110000"/>
              </a:lnSpc>
              <a:buNone/>
            </a:pPr>
            <a:r>
              <a:rPr lang="en-US" sz="1600" b="1" i="1" dirty="0"/>
              <a:t>“The clinic had a room full of clients, about 27. We were separated immediately from our support/family and in a room full of strangers. The staff was condescending, made clients feel foolish. They used the girls who had a previous abortion to tell us it wasn't that bad. Then we were put in groups of 5 and had group counseling which lasted about 5 </a:t>
            </a:r>
            <a:r>
              <a:rPr lang="en-US" sz="1600" b="1" i="1" dirty="0" err="1"/>
              <a:t>minutes,and</a:t>
            </a:r>
            <a:r>
              <a:rPr lang="en-US" sz="1600" b="1" i="1" dirty="0"/>
              <a:t> was more about going around the room and minimizing our personal responsibility and justifying in our own minds why we had to have an abortion. Never was any option discussed or were we offered that we could make another choice.”</a:t>
            </a:r>
          </a:p>
          <a:p>
            <a:pPr>
              <a:lnSpc>
                <a:spcPct val="110000"/>
              </a:lnSpc>
            </a:pPr>
            <a:endParaRPr lang="en-US" sz="1400" dirty="0"/>
          </a:p>
        </p:txBody>
      </p:sp>
      <p:sp>
        <p:nvSpPr>
          <p:cNvPr id="4" name="Slide Number Placeholder 3"/>
          <p:cNvSpPr>
            <a:spLocks noGrp="1"/>
          </p:cNvSpPr>
          <p:nvPr>
            <p:ph type="sldNum" sz="quarter" idx="12"/>
          </p:nvPr>
        </p:nvSpPr>
        <p:spPr>
          <a:xfrm>
            <a:off x="4715340" y="5757334"/>
            <a:ext cx="680390" cy="498470"/>
          </a:xfrm>
        </p:spPr>
        <p:txBody>
          <a:bodyPr>
            <a:normAutofit/>
          </a:bodyPr>
          <a:lstStyle/>
          <a:p>
            <a:pPr>
              <a:lnSpc>
                <a:spcPct val="90000"/>
              </a:lnSpc>
              <a:spcAft>
                <a:spcPts val="600"/>
              </a:spcAft>
              <a:defRPr/>
            </a:pPr>
            <a:fld id="{6F376E3E-3113-4869-8E74-A9B4DE0BF850}" type="slidenum">
              <a:rPr lang="en-US" smtClean="0"/>
              <a:pPr>
                <a:lnSpc>
                  <a:spcPct val="90000"/>
                </a:lnSpc>
                <a:spcAft>
                  <a:spcPts val="600"/>
                </a:spcAft>
                <a:defRPr/>
              </a:pPr>
              <a:t>41</a:t>
            </a:fld>
            <a:endParaRPr lang="en-US"/>
          </a:p>
        </p:txBody>
      </p:sp>
    </p:spTree>
    <p:extLst>
      <p:ext uri="{BB962C8B-B14F-4D97-AF65-F5344CB8AC3E}">
        <p14:creationId xmlns:p14="http://schemas.microsoft.com/office/powerpoint/2010/main" val="12554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6644081"/>
            <a:chOff x="-25397" y="0"/>
            <a:chExt cx="12005350" cy="6644081"/>
          </a:xfrm>
        </p:grpSpPr>
        <p:sp useBgFill="1">
          <p:nvSpPr>
            <p:cNvPr id="11" name="Rectangle 10">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5" name="Freeform: Shape 14">
            <a:extLst>
              <a:ext uri="{FF2B5EF4-FFF2-40B4-BE49-F238E27FC236}">
                <a16:creationId xmlns:a16="http://schemas.microsoft.com/office/drawing/2014/main" id="{1C1CD6AA-C6A5-4977-A468-8B03371D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46000">
                <a:schemeClr val="accent6">
                  <a:lumMod val="89000"/>
                </a:schemeClr>
              </a:gs>
              <a:gs pos="81000">
                <a:srgbClr val="231F2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Freeform: Shape 16">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Rectangle 2"/>
          <p:cNvSpPr/>
          <p:nvPr/>
        </p:nvSpPr>
        <p:spPr>
          <a:xfrm>
            <a:off x="742010" y="850805"/>
            <a:ext cx="7639990" cy="5122919"/>
          </a:xfrm>
          <a:prstGeom prst="rect">
            <a:avLst/>
          </a:prstGeom>
        </p:spPr>
        <p:txBody>
          <a:bodyPr vert="horz" lIns="91440" tIns="45720" rIns="91440" bIns="45720" rtlCol="0" anchor="ctr">
            <a:noAutofit/>
          </a:bodyPr>
          <a:lstStyle/>
          <a:p>
            <a:pPr eaLnBrk="1" hangingPunct="1">
              <a:lnSpc>
                <a:spcPct val="120000"/>
              </a:lnSpc>
              <a:spcAft>
                <a:spcPts val="600"/>
              </a:spcAft>
              <a:buClr>
                <a:schemeClr val="accent1"/>
              </a:buClr>
              <a:buSzPct val="160000"/>
            </a:pPr>
            <a:r>
              <a:rPr lang="en-US" sz="2000" i="1" cap="all" dirty="0">
                <a:solidFill>
                  <a:schemeClr val="tx1">
                    <a:lumMod val="95000"/>
                    <a:lumOff val="5000"/>
                  </a:schemeClr>
                </a:solidFill>
                <a:latin typeface="+mn-lt"/>
              </a:rPr>
              <a:t>“The entire process was hard. Sitting in the waiting room...no one looking at each other. Feeling so ashamed. The staff being so cold and disconnected. The "hurry up" attitude of the nurses. The total rudeness of the doctor who didn't even take off his surgical mask to introduce himself to me....his roughness and detachment. He didn't say a word to me...just directed the nurses what to do. The post-op "care" was awful. No one spoke. They just said to get dressed and leave when I was able...but that I had to kind of hurry up. No support for those of us who were crying. Had some complications afterwards and ended up sitting on a bench in a hallway waiting to be checked by a doctor for over 3 hours. Then someone noticed me and said..."oh, we didn't know you were here"...and then rushed me into an exam room. The doctor again was rude and unconcerned.”</a:t>
            </a:r>
          </a:p>
        </p:txBody>
      </p:sp>
      <p:sp>
        <p:nvSpPr>
          <p:cNvPr id="2" name="Slide Number Placeholder 1"/>
          <p:cNvSpPr>
            <a:spLocks noGrp="1"/>
          </p:cNvSpPr>
          <p:nvPr>
            <p:ph type="sldNum" sz="quarter" idx="12"/>
          </p:nvPr>
        </p:nvSpPr>
        <p:spPr>
          <a:xfrm>
            <a:off x="7981010" y="6412211"/>
            <a:ext cx="680389" cy="309442"/>
          </a:xfrm>
        </p:spPr>
        <p:txBody>
          <a:bodyPr vert="horz" lIns="91440" tIns="45720" rIns="91440" bIns="45720" rtlCol="0" anchor="t">
            <a:normAutofit/>
          </a:bodyPr>
          <a:lstStyle/>
          <a:p>
            <a:pPr algn="r" defTabSz="457200" eaLnBrk="1" hangingPunct="1">
              <a:spcAft>
                <a:spcPts val="600"/>
              </a:spcAft>
              <a:defRPr/>
            </a:pPr>
            <a:fld id="{CA2F2D1F-402A-4949-8198-610E7E165AE7}" type="slidenum">
              <a:rPr lang="en-US" sz="1200" kern="1200" cap="all" baseline="0">
                <a:solidFill>
                  <a:srgbClr val="FFFFFF"/>
                </a:solidFill>
                <a:latin typeface="+mn-lt"/>
                <a:ea typeface="+mn-ea"/>
                <a:cs typeface="+mn-cs"/>
              </a:rPr>
              <a:pPr algn="r" defTabSz="457200" eaLnBrk="1" hangingPunct="1">
                <a:spcAft>
                  <a:spcPts val="600"/>
                </a:spcAft>
                <a:defRPr/>
              </a:pPr>
              <a:t>42</a:t>
            </a:fld>
            <a:endParaRPr lang="en-US" sz="1200" kern="1200" cap="all" baseline="0">
              <a:solidFill>
                <a:srgbClr val="FFFFFF"/>
              </a:solidFill>
              <a:latin typeface="+mn-lt"/>
              <a:ea typeface="+mn-ea"/>
              <a:cs typeface="+mn-cs"/>
            </a:endParaRPr>
          </a:p>
        </p:txBody>
      </p:sp>
    </p:spTree>
    <p:extLst>
      <p:ext uri="{BB962C8B-B14F-4D97-AF65-F5344CB8AC3E}">
        <p14:creationId xmlns:p14="http://schemas.microsoft.com/office/powerpoint/2010/main" val="400223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A34A26-8C1B-4AAD-9EA6-3B6A3AA1ED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121C8873-D97B-452B-BF1E-467937DCE4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047" y="0"/>
            <a:ext cx="9004011" cy="6644081"/>
            <a:chOff x="-25397" y="0"/>
            <a:chExt cx="12005350" cy="6644081"/>
          </a:xfrm>
        </p:grpSpPr>
        <p:sp useBgFill="1">
          <p:nvSpPr>
            <p:cNvPr id="14" name="Rectangle 13">
              <a:extLst>
                <a:ext uri="{FF2B5EF4-FFF2-40B4-BE49-F238E27FC236}">
                  <a16:creationId xmlns:a16="http://schemas.microsoft.com/office/drawing/2014/main" id="{DAEB7262-0956-4A86-8330-899057980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1">
              <a:extLst>
                <a:ext uri="{FF2B5EF4-FFF2-40B4-BE49-F238E27FC236}">
                  <a16:creationId xmlns:a16="http://schemas.microsoft.com/office/drawing/2014/main" id="{AC272077-E577-420C-9FF5-1584AFA19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Rectangle 15">
              <a:extLst>
                <a:ext uri="{FF2B5EF4-FFF2-40B4-BE49-F238E27FC236}">
                  <a16:creationId xmlns:a16="http://schemas.microsoft.com/office/drawing/2014/main" id="{61C2D3B0-6DCC-41C2-B673-18796E364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18" name="Picture 17">
            <a:extLst>
              <a:ext uri="{FF2B5EF4-FFF2-40B4-BE49-F238E27FC236}">
                <a16:creationId xmlns:a16="http://schemas.microsoft.com/office/drawing/2014/main" id="{34613DFD-35BD-4F1C-BCBE-6E6ED23EC5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0" name="Rectangle 19">
            <a:extLst>
              <a:ext uri="{FF2B5EF4-FFF2-40B4-BE49-F238E27FC236}">
                <a16:creationId xmlns:a16="http://schemas.microsoft.com/office/drawing/2014/main" id="{5559E914-E0BA-4B8B-8FDE-5804BC0A4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2265" r="41969" b="2"/>
          <a:stretch/>
        </p:blipFill>
        <p:spPr>
          <a:xfrm>
            <a:off x="4745886" y="234347"/>
            <a:ext cx="3859770" cy="5903415"/>
          </a:xfrm>
          <a:prstGeom prst="rect">
            <a:avLst/>
          </a:prstGeom>
          <a:ln>
            <a:noFill/>
          </a:ln>
        </p:spPr>
      </p:pic>
      <p:sp>
        <p:nvSpPr>
          <p:cNvPr id="22" name="Freeform 9">
            <a:extLst>
              <a:ext uri="{FF2B5EF4-FFF2-40B4-BE49-F238E27FC236}">
                <a16:creationId xmlns:a16="http://schemas.microsoft.com/office/drawing/2014/main" id="{70C6DD41-4774-4EFF-8ECE-168B19F1B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4" name="Rectangle 23">
            <a:extLst>
              <a:ext uri="{FF2B5EF4-FFF2-40B4-BE49-F238E27FC236}">
                <a16:creationId xmlns:a16="http://schemas.microsoft.com/office/drawing/2014/main" id="{F4E4D31F-348A-4664-AA69-579EEB0A9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14349" y="690479"/>
            <a:ext cx="3717956" cy="1146825"/>
          </a:xfrm>
        </p:spPr>
        <p:txBody>
          <a:bodyPr vert="horz" lIns="91440" tIns="45720" rIns="91440" bIns="45720" rtlCol="0" anchor="ctr">
            <a:normAutofit/>
          </a:bodyPr>
          <a:lstStyle/>
          <a:p>
            <a:r>
              <a:rPr lang="en-US" sz="3900">
                <a:solidFill>
                  <a:schemeClr val="bg1"/>
                </a:solidFill>
              </a:rPr>
              <a:t>Women’s Voices </a:t>
            </a:r>
          </a:p>
        </p:txBody>
      </p:sp>
      <p:sp>
        <p:nvSpPr>
          <p:cNvPr id="5" name="Slide Number Placeholder 4"/>
          <p:cNvSpPr>
            <a:spLocks noGrp="1"/>
          </p:cNvSpPr>
          <p:nvPr>
            <p:ph type="sldNum" sz="quarter" idx="12"/>
          </p:nvPr>
        </p:nvSpPr>
        <p:spPr>
          <a:xfrm>
            <a:off x="3726993" y="76200"/>
            <a:ext cx="680390" cy="498470"/>
          </a:xfrm>
        </p:spPr>
        <p:txBody>
          <a:bodyPr vert="horz" lIns="91440" tIns="45720" rIns="91440" bIns="45720" rtlCol="0" anchor="ctr">
            <a:normAutofit/>
          </a:bodyPr>
          <a:lstStyle/>
          <a:p>
            <a:pPr algn="r" defTabSz="457200" eaLnBrk="1" hangingPunct="1">
              <a:lnSpc>
                <a:spcPct val="90000"/>
              </a:lnSpc>
              <a:spcAft>
                <a:spcPts val="600"/>
              </a:spcAft>
              <a:defRPr/>
            </a:pPr>
            <a:fld id="{26440B04-018C-4A0D-8B73-D15A3B66BE4E}" type="slidenum">
              <a:rPr lang="en-US" sz="2700">
                <a:solidFill>
                  <a:schemeClr val="bg1"/>
                </a:solidFill>
                <a:latin typeface="+mn-lt"/>
              </a:rPr>
              <a:pPr algn="r" defTabSz="457200" eaLnBrk="1" hangingPunct="1">
                <a:lnSpc>
                  <a:spcPct val="90000"/>
                </a:lnSpc>
                <a:spcAft>
                  <a:spcPts val="600"/>
                </a:spcAft>
                <a:defRPr/>
              </a:pPr>
              <a:t>43</a:t>
            </a:fld>
            <a:endParaRPr lang="en-US" sz="2700">
              <a:solidFill>
                <a:schemeClr val="bg1"/>
              </a:solidFill>
              <a:latin typeface="+mn-lt"/>
            </a:endParaRPr>
          </a:p>
        </p:txBody>
      </p:sp>
      <p:sp>
        <p:nvSpPr>
          <p:cNvPr id="4" name="Content Placeholder 3"/>
          <p:cNvSpPr>
            <a:spLocks noGrp="1"/>
          </p:cNvSpPr>
          <p:nvPr>
            <p:ph sz="half" idx="2"/>
          </p:nvPr>
        </p:nvSpPr>
        <p:spPr>
          <a:xfrm>
            <a:off x="514350" y="2063395"/>
            <a:ext cx="3717954" cy="3446103"/>
          </a:xfrm>
        </p:spPr>
        <p:txBody>
          <a:bodyPr vert="horz" lIns="91440" tIns="45720" rIns="91440" bIns="45720" rtlCol="0" anchor="ctr">
            <a:normAutofit/>
          </a:bodyPr>
          <a:lstStyle/>
          <a:p>
            <a:pPr marL="0" indent="0">
              <a:buNone/>
            </a:pPr>
            <a:r>
              <a:rPr lang="en-US" sz="2400" dirty="0">
                <a:solidFill>
                  <a:schemeClr val="bg1"/>
                </a:solidFill>
              </a:rPr>
              <a:t>“I needed to be supported in my freedom to choose to remain pregnant, to be cared for as the mother I already was, and defended and protected from his coercion.”</a:t>
            </a:r>
          </a:p>
          <a:p>
            <a:pPr marL="0"/>
            <a:endParaRPr lang="en-US" sz="1600" dirty="0">
              <a:solidFill>
                <a:schemeClr val="bg1"/>
              </a:solidFill>
            </a:endParaRPr>
          </a:p>
        </p:txBody>
      </p:sp>
    </p:spTree>
    <p:extLst>
      <p:ext uri="{BB962C8B-B14F-4D97-AF65-F5344CB8AC3E}">
        <p14:creationId xmlns:p14="http://schemas.microsoft.com/office/powerpoint/2010/main" val="3141909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42101A-DC64-0994-D314-39E285618A40}"/>
              </a:ext>
            </a:extLst>
          </p:cNvPr>
          <p:cNvSpPr>
            <a:spLocks noGrp="1"/>
          </p:cNvSpPr>
          <p:nvPr>
            <p:ph type="sldNum" sz="quarter" idx="12"/>
          </p:nvPr>
        </p:nvSpPr>
        <p:spPr/>
        <p:txBody>
          <a:bodyPr/>
          <a:lstStyle/>
          <a:p>
            <a:pPr>
              <a:defRPr/>
            </a:pPr>
            <a:fld id="{08FDBF44-B8CA-47E9-84B7-B01C3DAD8E56}" type="slidenum">
              <a:rPr lang="en-US" smtClean="0"/>
              <a:pPr>
                <a:defRPr/>
              </a:pPr>
              <a:t>44</a:t>
            </a:fld>
            <a:endParaRPr lang="en-US"/>
          </a:p>
        </p:txBody>
      </p:sp>
      <p:sp>
        <p:nvSpPr>
          <p:cNvPr id="4" name="TextBox 3">
            <a:extLst>
              <a:ext uri="{FF2B5EF4-FFF2-40B4-BE49-F238E27FC236}">
                <a16:creationId xmlns:a16="http://schemas.microsoft.com/office/drawing/2014/main" id="{4FD88534-2237-6993-DD95-B8F4F8A21B52}"/>
              </a:ext>
            </a:extLst>
          </p:cNvPr>
          <p:cNvSpPr txBox="1"/>
          <p:nvPr/>
        </p:nvSpPr>
        <p:spPr>
          <a:xfrm>
            <a:off x="228600" y="152400"/>
            <a:ext cx="8382000" cy="5582682"/>
          </a:xfrm>
          <a:prstGeom prst="rect">
            <a:avLst/>
          </a:prstGeom>
          <a:noFill/>
        </p:spPr>
        <p:txBody>
          <a:bodyPr wrap="square">
            <a:spAutoFit/>
          </a:bodyPr>
          <a:lstStyle/>
          <a:p>
            <a:pPr marL="0" marR="0" algn="ctr">
              <a:lnSpc>
                <a:spcPct val="106000"/>
              </a:lnSpc>
              <a:spcBef>
                <a:spcPts val="0"/>
              </a:spcBef>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Key Sources</a:t>
            </a:r>
          </a:p>
          <a:p>
            <a:pPr marL="0" marR="0">
              <a:lnSpc>
                <a:spcPct val="106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Coleman, P. K., Reardon, D. C., &amp; Lee, M. B. (2006). Women's preferences for information and complication seriousness ratings related to elective medical procedures. Journal of Medical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thics, 32(8), 435–438.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fr-FR"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Coyle</a:t>
            </a:r>
            <a:r>
              <a:rPr lang="fr-FR" sz="1800" kern="0" dirty="0">
                <a:effectLst/>
                <a:latin typeface="Times New Roman" panose="02020603050405020304" pitchFamily="18" charset="0"/>
                <a:ea typeface="Times New Roman" panose="02020603050405020304" pitchFamily="18" charset="0"/>
                <a:cs typeface="Times New Roman" panose="02020603050405020304" pitchFamily="18" charset="0"/>
              </a:rPr>
              <a:t>, C. T., Coleman, P. K., &amp; Rue, V. M. (2010).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Inadequate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preabortion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counseling and decision conflict as predictors of subsequent relationship difficulties and psychological stress in men and women. Traumatology, 16(1), 16–30.</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Glaser, J., Nouri, S., Fernandez, A.,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Sudore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R. L., Schillinger, D., Klein-</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Fedyshin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 &amp; Schenker, Y. (2020). Interventions to Improve Patient Comprehension in Informed Consent for Medical and Surgical Procedures: An Updated Systematic Review. Medical Decision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aking: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nternational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J</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ournal of the Society for Medical Decision Making, 40(2), 119–143.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Informed consent. ACOG Committee Opinion No. 439. American College of Obstetricians and Gynecologists.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Obstet</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Gynecol</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2009;114:401–8.</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Institute of Medicine (US) Committee on Quality of Health Care in America. (2001). Crossing the Quality Chasm: A New Health System for the 21st Century. National Academies Press (US).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3770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43C5E-B402-A3AE-465E-09B25AD77461}"/>
              </a:ext>
            </a:extLst>
          </p:cNvPr>
          <p:cNvSpPr>
            <a:spLocks noGrp="1"/>
          </p:cNvSpPr>
          <p:nvPr>
            <p:ph type="sldNum" sz="quarter" idx="12"/>
          </p:nvPr>
        </p:nvSpPr>
        <p:spPr/>
        <p:txBody>
          <a:bodyPr/>
          <a:lstStyle/>
          <a:p>
            <a:pPr>
              <a:defRPr/>
            </a:pPr>
            <a:fld id="{08FDBF44-B8CA-47E9-84B7-B01C3DAD8E56}" type="slidenum">
              <a:rPr lang="en-US" smtClean="0"/>
              <a:pPr>
                <a:defRPr/>
              </a:pPr>
              <a:t>45</a:t>
            </a:fld>
            <a:endParaRPr lang="en-US"/>
          </a:p>
        </p:txBody>
      </p:sp>
      <p:sp>
        <p:nvSpPr>
          <p:cNvPr id="4" name="TextBox 3">
            <a:extLst>
              <a:ext uri="{FF2B5EF4-FFF2-40B4-BE49-F238E27FC236}">
                <a16:creationId xmlns:a16="http://schemas.microsoft.com/office/drawing/2014/main" id="{BCD5145C-927D-1BFF-1753-50AFC72566E2}"/>
              </a:ext>
            </a:extLst>
          </p:cNvPr>
          <p:cNvSpPr txBox="1"/>
          <p:nvPr/>
        </p:nvSpPr>
        <p:spPr>
          <a:xfrm>
            <a:off x="228600" y="228600"/>
            <a:ext cx="8458200" cy="5460790"/>
          </a:xfrm>
          <a:prstGeom prst="rect">
            <a:avLst/>
          </a:prstGeom>
          <a:noFill/>
        </p:spPr>
        <p:txBody>
          <a:bodyPr wrap="square">
            <a:spAutoFit/>
          </a:bodyPr>
          <a:lstStyle/>
          <a:p>
            <a:pPr marL="0" marR="0">
              <a:lnSpc>
                <a:spcPct val="106000"/>
              </a:lnSpc>
              <a:spcBef>
                <a:spcPts val="0"/>
              </a:spcBef>
              <a:spcAft>
                <a:spcPts val="800"/>
              </a:spcAft>
            </a:pP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Kinnersley</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P., Phillips, K., Savage, K., Kelly, M. J., Farrell, E., Morgan, B.,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Whistance</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R., Lewis, V., Mann, M. K., Stephens, B. L.,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Blazeby</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J., Elwyn, G., &amp; Edwards, A. G. (2013). Interventions to promote informed consent for patients undergoing surgical and other invasive healthcare procedures. The </a:t>
            </a: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Cochrane Database of Systematic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R</a:t>
            </a:r>
            <a:r>
              <a:rPr lang="en-US" sz="1800" kern="0">
                <a:effectLst/>
                <a:latin typeface="Times New Roman" panose="02020603050405020304" pitchFamily="18" charset="0"/>
                <a:ea typeface="Times New Roman" panose="02020603050405020304" pitchFamily="18" charset="0"/>
                <a:cs typeface="Times New Roman" panose="02020603050405020304" pitchFamily="18" charset="0"/>
              </a:rPr>
              <a:t>eviews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(7), CD009445.</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Moore, A. M., </a:t>
            </a:r>
            <a:r>
              <a:rPr lang="en-US"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Frohwirth</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L., &amp; Blades, N. (2011). What women want from abortion counseling in the United States: a qualitative study of abortion patients in 2008. Social Work in Health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are, 50(6), 424–442.</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Rue, V. M., Coleman, P. K., Rue, J. J., &amp; Reardon, D. C. (2004). Induced abortion and traumatic stress: a preliminary comparison of American and Russian women. Medical Science Monitor: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nternational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edical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J</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ournal of Experimental and Clinical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R</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esearch, 10(10), SR5–SR16.</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Ruland C. M. (2004). Improving patient safety through informatics tools for shared decision making and risk communication. International Journal of Medical </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I</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nformatics, 73(7-8), 551–557.</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rPr>
              <a:t>Schenker, Y., &amp; Meisel, A. (2011). Informed consent in clinical care: practical considerations in the effort to achieve ethical goals. JAMA, 305(11), 1130–1131.</a:t>
            </a:r>
            <a:endParaRPr lang="en-US" dirty="0"/>
          </a:p>
        </p:txBody>
      </p:sp>
    </p:spTree>
    <p:extLst>
      <p:ext uri="{BB962C8B-B14F-4D97-AF65-F5344CB8AC3E}">
        <p14:creationId xmlns:p14="http://schemas.microsoft.com/office/powerpoint/2010/main" val="2082493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304C3E"/>
        </a:solidFill>
        <a:effectLst/>
      </p:bgPr>
    </p:bg>
    <p:spTree>
      <p:nvGrpSpPr>
        <p:cNvPr id="1" name=""/>
        <p:cNvGrpSpPr/>
        <p:nvPr/>
      </p:nvGrpSpPr>
      <p:grpSpPr>
        <a:xfrm>
          <a:off x="0" y="0"/>
          <a:ext cx="0" cy="0"/>
          <a:chOff x="0" y="0"/>
          <a:chExt cx="0" cy="0"/>
        </a:xfrm>
      </p:grpSpPr>
      <p:sp>
        <p:nvSpPr>
          <p:cNvPr id="2" name="Freeform 2"/>
          <p:cNvSpPr/>
          <p:nvPr/>
        </p:nvSpPr>
        <p:spPr>
          <a:xfrm>
            <a:off x="5419836" y="2308011"/>
            <a:ext cx="3630275" cy="3558029"/>
          </a:xfrm>
          <a:custGeom>
            <a:avLst/>
            <a:gdLst/>
            <a:ahLst/>
            <a:cxnLst/>
            <a:rect l="l" t="t" r="r" b="b"/>
            <a:pathLst>
              <a:path w="10463292" h="10463292">
                <a:moveTo>
                  <a:pt x="0" y="0"/>
                </a:moveTo>
                <a:lnTo>
                  <a:pt x="10463291" y="0"/>
                </a:lnTo>
                <a:lnTo>
                  <a:pt x="10463291" y="10463292"/>
                </a:lnTo>
                <a:lnTo>
                  <a:pt x="0" y="104632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900"/>
          </a:p>
        </p:txBody>
      </p:sp>
      <p:sp>
        <p:nvSpPr>
          <p:cNvPr id="3" name="TextBox 3"/>
          <p:cNvSpPr txBox="1"/>
          <p:nvPr/>
        </p:nvSpPr>
        <p:spPr>
          <a:xfrm>
            <a:off x="514350" y="2173300"/>
            <a:ext cx="4777357" cy="1477840"/>
          </a:xfrm>
          <a:prstGeom prst="rect">
            <a:avLst/>
          </a:prstGeom>
        </p:spPr>
        <p:txBody>
          <a:bodyPr lIns="0" tIns="0" rIns="0" bIns="0" rtlCol="0" anchor="t">
            <a:spAutoFit/>
          </a:bodyPr>
          <a:lstStyle/>
          <a:p>
            <a:pPr>
              <a:lnSpc>
                <a:spcPts val="3933"/>
              </a:lnSpc>
            </a:pPr>
            <a:r>
              <a:rPr lang="en-US" sz="3026" spc="15" dirty="0">
                <a:solidFill>
                  <a:srgbClr val="F5F7EF"/>
                </a:solidFill>
                <a:latin typeface="Ethic New"/>
                <a:ea typeface="Ethic New"/>
                <a:cs typeface="Ethic New"/>
                <a:sym typeface="Ethic New"/>
              </a:rPr>
              <a:t>Where Science Meets Contemporary Reproductive Loss Needs</a:t>
            </a:r>
          </a:p>
        </p:txBody>
      </p:sp>
    </p:spTree>
    <p:extLst>
      <p:ext uri="{BB962C8B-B14F-4D97-AF65-F5344CB8AC3E}">
        <p14:creationId xmlns:p14="http://schemas.microsoft.com/office/powerpoint/2010/main" val="381184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609600"/>
            <a:ext cx="8229600" cy="1143000"/>
          </a:xfrm>
        </p:spPr>
        <p:txBody>
          <a:bodyPr>
            <a:normAutofit fontScale="90000"/>
          </a:bodyPr>
          <a:lstStyle/>
          <a:p>
            <a:pPr eaLnBrk="1" fontAlgn="auto" hangingPunct="1">
              <a:spcAft>
                <a:spcPts val="0"/>
              </a:spcAft>
              <a:defRPr/>
            </a:pPr>
            <a:br>
              <a:rPr lang="en-US" sz="4000" dirty="0">
                <a:solidFill>
                  <a:schemeClr val="accent3">
                    <a:shade val="75000"/>
                  </a:schemeClr>
                </a:solidFill>
              </a:rPr>
            </a:br>
            <a:br>
              <a:rPr lang="en-US" sz="4000" dirty="0">
                <a:solidFill>
                  <a:schemeClr val="accent3">
                    <a:shade val="75000"/>
                  </a:schemeClr>
                </a:solidFill>
              </a:rPr>
            </a:br>
            <a:br>
              <a:rPr lang="en-US" sz="4000" dirty="0">
                <a:solidFill>
                  <a:schemeClr val="accent3">
                    <a:shade val="75000"/>
                  </a:schemeClr>
                </a:solidFill>
              </a:rPr>
            </a:br>
            <a:r>
              <a:rPr lang="en-US" sz="3600" b="1" dirty="0">
                <a:solidFill>
                  <a:schemeClr val="accent3">
                    <a:shade val="75000"/>
                  </a:schemeClr>
                </a:solidFill>
              </a:rPr>
              <a:t>Overview of Informed Consent </a:t>
            </a:r>
            <a:br>
              <a:rPr lang="en-US" sz="4000" dirty="0">
                <a:solidFill>
                  <a:schemeClr val="accent3">
                    <a:shade val="75000"/>
                  </a:schemeClr>
                </a:solidFill>
              </a:rPr>
            </a:br>
            <a:br>
              <a:rPr lang="en-US" sz="4000" dirty="0">
                <a:solidFill>
                  <a:schemeClr val="accent3">
                    <a:shade val="75000"/>
                  </a:schemeClr>
                </a:solidFill>
              </a:rPr>
            </a:br>
            <a:br>
              <a:rPr lang="en-US" sz="4000" dirty="0">
                <a:solidFill>
                  <a:schemeClr val="accent3">
                    <a:shade val="75000"/>
                  </a:schemeClr>
                </a:solidFill>
              </a:rPr>
            </a:br>
            <a:br>
              <a:rPr lang="en-US" sz="4000" dirty="0">
                <a:solidFill>
                  <a:schemeClr val="accent3">
                    <a:shade val="75000"/>
                  </a:schemeClr>
                </a:solidFill>
              </a:rPr>
            </a:br>
            <a:endParaRPr lang="en-US" sz="4000" dirty="0">
              <a:solidFill>
                <a:schemeClr val="accent3">
                  <a:shade val="75000"/>
                </a:schemeClr>
              </a:solidFill>
            </a:endParaRPr>
          </a:p>
        </p:txBody>
      </p:sp>
      <p:sp>
        <p:nvSpPr>
          <p:cNvPr id="64515" name="Rectangle 3"/>
          <p:cNvSpPr>
            <a:spLocks noGrp="1" noChangeArrowheads="1"/>
          </p:cNvSpPr>
          <p:nvPr>
            <p:ph sz="half" idx="1"/>
          </p:nvPr>
        </p:nvSpPr>
        <p:spPr>
          <a:xfrm>
            <a:off x="533400" y="1752600"/>
            <a:ext cx="4267200" cy="4267200"/>
          </a:xfrm>
        </p:spPr>
        <p:txBody>
          <a:bodyPr>
            <a:normAutofit fontScale="62500" lnSpcReduction="20000"/>
          </a:bodyPr>
          <a:lstStyle/>
          <a:p>
            <a:pPr marL="274320" indent="-274320" eaLnBrk="1" fontAlgn="auto" hangingPunct="1">
              <a:lnSpc>
                <a:spcPct val="80000"/>
              </a:lnSpc>
              <a:spcAft>
                <a:spcPts val="0"/>
              </a:spcAft>
              <a:buFont typeface="Wingdings" pitchFamily="2" charset="2"/>
              <a:buNone/>
              <a:defRPr/>
            </a:pPr>
            <a:endParaRPr lang="en-US" sz="3200" b="1" dirty="0">
              <a:solidFill>
                <a:srgbClr val="7030A0"/>
              </a:solidFill>
              <a:latin typeface="+mj-lt"/>
            </a:endParaRPr>
          </a:p>
          <a:p>
            <a:pPr marL="0" indent="0" eaLnBrk="1" fontAlgn="auto" hangingPunct="1">
              <a:lnSpc>
                <a:spcPct val="80000"/>
              </a:lnSpc>
              <a:spcAft>
                <a:spcPts val="0"/>
              </a:spcAft>
              <a:buFont typeface="Wingdings 2"/>
              <a:buNone/>
              <a:defRPr/>
            </a:pPr>
            <a:endParaRPr lang="en-US" sz="3200" dirty="0">
              <a:latin typeface="+mj-lt"/>
            </a:endParaRPr>
          </a:p>
          <a:p>
            <a:pPr marL="0" indent="0" eaLnBrk="1" fontAlgn="auto" hangingPunct="1">
              <a:lnSpc>
                <a:spcPct val="80000"/>
              </a:lnSpc>
              <a:spcAft>
                <a:spcPts val="0"/>
              </a:spcAft>
              <a:buFont typeface="Wingdings 2"/>
              <a:buNone/>
              <a:defRPr/>
            </a:pPr>
            <a:r>
              <a:rPr lang="en-US" sz="3500" b="1" dirty="0">
                <a:latin typeface="Times New Roman" panose="02020603050405020304" pitchFamily="18" charset="0"/>
                <a:cs typeface="Times New Roman" panose="02020603050405020304" pitchFamily="18" charset="0"/>
              </a:rPr>
              <a:t>Physician</a:t>
            </a:r>
            <a:r>
              <a:rPr lang="en-US" sz="3500" dirty="0">
                <a:latin typeface="Times New Roman" panose="02020603050405020304" pitchFamily="18" charset="0"/>
                <a:cs typeface="Times New Roman" panose="02020603050405020304" pitchFamily="18" charset="0"/>
              </a:rPr>
              <a:t> Must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disclose sufficient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evidence-based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information for a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reasonable person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to understand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alternatives, as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well as risks &amp;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benefits of all options </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including non-</a:t>
            </a:r>
          </a:p>
          <a:p>
            <a:pPr marL="0" indent="0" eaLnBrk="1" fontAlgn="auto" hangingPunct="1">
              <a:lnSpc>
                <a:spcPct val="80000"/>
              </a:lnSpc>
              <a:spcAft>
                <a:spcPts val="0"/>
              </a:spcAft>
              <a:buFont typeface="Wingdings 2"/>
              <a:buNone/>
              <a:defRPr/>
            </a:pPr>
            <a:r>
              <a:rPr lang="en-US" sz="3500" dirty="0">
                <a:latin typeface="Times New Roman" panose="02020603050405020304" pitchFamily="18" charset="0"/>
                <a:cs typeface="Times New Roman" panose="02020603050405020304" pitchFamily="18" charset="0"/>
              </a:rPr>
              <a:t>treatment.</a:t>
            </a:r>
          </a:p>
          <a:p>
            <a:pPr marL="0" indent="0" eaLnBrk="1" fontAlgn="auto" hangingPunct="1">
              <a:lnSpc>
                <a:spcPct val="80000"/>
              </a:lnSpc>
              <a:spcAft>
                <a:spcPts val="0"/>
              </a:spcAft>
              <a:buFont typeface="Wingdings 2"/>
              <a:buNone/>
              <a:defRPr/>
            </a:pPr>
            <a:endParaRPr lang="en-US" sz="2400" dirty="0">
              <a:latin typeface="Arial" pitchFamily="34" charset="0"/>
            </a:endParaRPr>
          </a:p>
          <a:p>
            <a:pPr marL="274320" indent="-274320" eaLnBrk="1" fontAlgn="auto" hangingPunct="1">
              <a:lnSpc>
                <a:spcPct val="80000"/>
              </a:lnSpc>
              <a:spcAft>
                <a:spcPts val="0"/>
              </a:spcAft>
              <a:buFont typeface="Wingdings 2"/>
              <a:buChar char=""/>
              <a:defRPr/>
            </a:pPr>
            <a:endParaRPr lang="en-US" sz="2400" dirty="0">
              <a:latin typeface="Arial" pitchFamily="34" charset="0"/>
            </a:endParaRPr>
          </a:p>
          <a:p>
            <a:pPr marL="274320" indent="-274320" eaLnBrk="1" fontAlgn="auto" hangingPunct="1">
              <a:lnSpc>
                <a:spcPct val="80000"/>
              </a:lnSpc>
              <a:spcAft>
                <a:spcPts val="0"/>
              </a:spcAft>
              <a:buFont typeface="Wingdings 2"/>
              <a:buChar char=""/>
              <a:defRPr/>
            </a:pPr>
            <a:endParaRPr lang="en-US" sz="2400" dirty="0">
              <a:latin typeface="Arial" pitchFamily="34" charset="0"/>
            </a:endParaRPr>
          </a:p>
          <a:p>
            <a:pPr marL="274320" indent="-274320" eaLnBrk="1" fontAlgn="auto" hangingPunct="1">
              <a:lnSpc>
                <a:spcPct val="80000"/>
              </a:lnSpc>
              <a:spcAft>
                <a:spcPts val="0"/>
              </a:spcAft>
              <a:buFont typeface="Wingdings" pitchFamily="2" charset="2"/>
              <a:buNone/>
              <a:defRPr/>
            </a:pPr>
            <a:endParaRPr lang="en-US" sz="2400" dirty="0">
              <a:latin typeface="Arial" pitchFamily="34" charset="0"/>
            </a:endParaRPr>
          </a:p>
          <a:p>
            <a:pPr marL="274320" indent="-274320" eaLnBrk="1" fontAlgn="auto" hangingPunct="1">
              <a:lnSpc>
                <a:spcPct val="80000"/>
              </a:lnSpc>
              <a:spcAft>
                <a:spcPts val="0"/>
              </a:spcAft>
              <a:buFont typeface="Wingdings 2"/>
              <a:buChar char=""/>
              <a:defRPr/>
            </a:pPr>
            <a:endParaRPr lang="en-US" sz="2400" dirty="0"/>
          </a:p>
        </p:txBody>
      </p:sp>
      <p:pic>
        <p:nvPicPr>
          <p:cNvPr id="2867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l="15117" r="4751" b="-3"/>
          <a:stretch>
            <a:fillRect/>
          </a:stretch>
        </p:blipFill>
        <p:spPr>
          <a:xfrm>
            <a:off x="4985544" y="2529681"/>
            <a:ext cx="2857500" cy="3048000"/>
          </a:xfrm>
        </p:spPr>
      </p:pic>
      <p:sp>
        <p:nvSpPr>
          <p:cNvPr id="286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F76BA4-8582-4C64-9922-3E80C516B716}" type="slidenum">
              <a:rPr lang="en-US" smtClean="0">
                <a:latin typeface="Arial" pitchFamily="34" charset="0"/>
              </a:rPr>
              <a:pPr/>
              <a:t>5</a:t>
            </a:fld>
            <a:endParaRPr lang="en-US">
              <a:latin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609600"/>
            <a:ext cx="8229600" cy="1143000"/>
          </a:xfrm>
        </p:spPr>
        <p:txBody>
          <a:bodyPr>
            <a:normAutofit fontScale="90000"/>
          </a:bodyPr>
          <a:lstStyle/>
          <a:p>
            <a:pPr eaLnBrk="1" fontAlgn="auto" hangingPunct="1">
              <a:spcAft>
                <a:spcPts val="0"/>
              </a:spcAft>
              <a:defRPr/>
            </a:pPr>
            <a:br>
              <a:rPr lang="en-US" sz="4000" dirty="0">
                <a:solidFill>
                  <a:schemeClr val="accent3">
                    <a:shade val="75000"/>
                  </a:schemeClr>
                </a:solidFill>
              </a:rPr>
            </a:br>
            <a:r>
              <a:rPr lang="en-US" sz="3600" b="1" dirty="0">
                <a:solidFill>
                  <a:schemeClr val="accent3">
                    <a:shade val="75000"/>
                  </a:schemeClr>
                </a:solidFill>
              </a:rPr>
              <a:t>Overview of Informed Consent </a:t>
            </a:r>
            <a:br>
              <a:rPr lang="en-US" sz="4000" dirty="0">
                <a:solidFill>
                  <a:schemeClr val="accent3">
                    <a:shade val="75000"/>
                  </a:schemeClr>
                </a:solidFill>
              </a:rPr>
            </a:br>
            <a:endParaRPr lang="en-US" sz="4000" dirty="0">
              <a:solidFill>
                <a:schemeClr val="accent3">
                  <a:shade val="75000"/>
                </a:schemeClr>
              </a:solidFill>
            </a:endParaRPr>
          </a:p>
        </p:txBody>
      </p:sp>
      <p:sp>
        <p:nvSpPr>
          <p:cNvPr id="64515" name="Rectangle 3"/>
          <p:cNvSpPr>
            <a:spLocks noGrp="1" noChangeArrowheads="1"/>
          </p:cNvSpPr>
          <p:nvPr>
            <p:ph sz="half" idx="1"/>
          </p:nvPr>
        </p:nvSpPr>
        <p:spPr>
          <a:xfrm>
            <a:off x="457200" y="1371600"/>
            <a:ext cx="4419600" cy="4648200"/>
          </a:xfrm>
        </p:spPr>
        <p:txBody>
          <a:bodyPr>
            <a:normAutofit fontScale="85000" lnSpcReduction="20000"/>
          </a:bodyPr>
          <a:lstStyle/>
          <a:p>
            <a:pPr marL="0" indent="0">
              <a:lnSpc>
                <a:spcPct val="80000"/>
              </a:lnSpc>
              <a:buNone/>
              <a:defRPr/>
            </a:pPr>
            <a:endParaRPr lang="en-US" sz="3200" b="1" dirty="0">
              <a:solidFill>
                <a:srgbClr val="7030A0"/>
              </a:solidFill>
              <a:latin typeface="Times New Roman" panose="02020603050405020304" pitchFamily="18" charset="0"/>
              <a:cs typeface="Times New Roman" panose="02020603050405020304" pitchFamily="18" charset="0"/>
            </a:endParaRPr>
          </a:p>
          <a:p>
            <a:pPr marL="0" indent="0">
              <a:lnSpc>
                <a:spcPct val="80000"/>
              </a:lnSpc>
              <a:buNone/>
              <a:defRPr/>
            </a:pPr>
            <a:endParaRPr lang="en-US" sz="3200" b="1" dirty="0">
              <a:solidFill>
                <a:srgbClr val="7030A0"/>
              </a:solidFill>
              <a:latin typeface="Times New Roman" panose="02020603050405020304" pitchFamily="18" charset="0"/>
              <a:cs typeface="Times New Roman" panose="02020603050405020304" pitchFamily="18" charset="0"/>
            </a:endParaRPr>
          </a:p>
          <a:p>
            <a:pPr marL="0" indent="0">
              <a:lnSpc>
                <a:spcPct val="80000"/>
              </a:lnSpc>
              <a:buNone/>
              <a:defRPr/>
            </a:pPr>
            <a:r>
              <a:rPr lang="en-US" sz="3200" b="1" dirty="0">
                <a:latin typeface="Times New Roman" panose="02020603050405020304" pitchFamily="18" charset="0"/>
                <a:cs typeface="Times New Roman" panose="02020603050405020304" pitchFamily="18" charset="0"/>
              </a:rPr>
              <a:t>PATIENT</a:t>
            </a:r>
            <a:r>
              <a:rPr lang="en-US" sz="3200" b="1" dirty="0">
                <a:solidFill>
                  <a:srgbClr val="7030A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Understands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the physician’s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disclosure of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information, is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able to make a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decision, and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voluntarily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chooses among the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alternatives </a:t>
            </a:r>
          </a:p>
          <a:p>
            <a:pPr marL="0" indent="0">
              <a:lnSpc>
                <a:spcPct val="80000"/>
              </a:lnSpc>
              <a:buNone/>
              <a:defRPr/>
            </a:pPr>
            <a:r>
              <a:rPr lang="en-US" sz="3200" dirty="0">
                <a:latin typeface="Times New Roman" panose="02020603050405020304" pitchFamily="18" charset="0"/>
                <a:cs typeface="Times New Roman" panose="02020603050405020304" pitchFamily="18" charset="0"/>
              </a:rPr>
              <a:t>presented.</a:t>
            </a:r>
          </a:p>
          <a:p>
            <a:pPr marL="274320" indent="-274320" eaLnBrk="1" fontAlgn="auto" hangingPunct="1">
              <a:lnSpc>
                <a:spcPct val="80000"/>
              </a:lnSpc>
              <a:spcAft>
                <a:spcPts val="0"/>
              </a:spcAft>
              <a:buFont typeface="Wingdings 2"/>
              <a:buChar char=""/>
              <a:defRPr/>
            </a:pPr>
            <a:endParaRPr lang="en-US" sz="2400" dirty="0">
              <a:latin typeface="Times New Roman" panose="02020603050405020304" pitchFamily="18" charset="0"/>
              <a:cs typeface="Times New Roman" panose="02020603050405020304" pitchFamily="18" charset="0"/>
            </a:endParaRPr>
          </a:p>
          <a:p>
            <a:pPr marL="274320" indent="-274320" eaLnBrk="1" fontAlgn="auto" hangingPunct="1">
              <a:lnSpc>
                <a:spcPct val="80000"/>
              </a:lnSpc>
              <a:spcAft>
                <a:spcPts val="0"/>
              </a:spcAft>
              <a:buFont typeface="Wingdings" pitchFamily="2" charset="2"/>
              <a:buNone/>
              <a:defRPr/>
            </a:pPr>
            <a:endParaRPr lang="en-US" sz="2400" dirty="0">
              <a:latin typeface="Arial" pitchFamily="34" charset="0"/>
            </a:endParaRPr>
          </a:p>
          <a:p>
            <a:pPr marL="274320" indent="-274320" eaLnBrk="1" fontAlgn="auto" hangingPunct="1">
              <a:lnSpc>
                <a:spcPct val="80000"/>
              </a:lnSpc>
              <a:spcAft>
                <a:spcPts val="0"/>
              </a:spcAft>
              <a:buFont typeface="Wingdings 2"/>
              <a:buChar char=""/>
              <a:defRPr/>
            </a:pPr>
            <a:endParaRPr lang="en-US" sz="2400" dirty="0"/>
          </a:p>
        </p:txBody>
      </p:sp>
      <p:sp>
        <p:nvSpPr>
          <p:cNvPr id="296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7F061CC-6F98-495D-A493-EB7A3A248143}" type="slidenum">
              <a:rPr lang="en-US" smtClean="0">
                <a:solidFill>
                  <a:srgbClr val="FFFFFF"/>
                </a:solidFill>
                <a:latin typeface="Arial" pitchFamily="34" charset="0"/>
              </a:rPr>
              <a:pPr/>
              <a:t>6</a:t>
            </a:fld>
            <a:endParaRPr lang="en-US">
              <a:solidFill>
                <a:srgbClr val="FFFFFF"/>
              </a:solidFill>
              <a:latin typeface="Arial" pitchFamily="34" charset="0"/>
            </a:endParaRPr>
          </a:p>
        </p:txBody>
      </p:sp>
      <p:pic>
        <p:nvPicPr>
          <p:cNvPr id="17" name="Content Placeholder 16" descr="A person with a cold&#10;&#10;Description automatically generated with medium confidence">
            <a:extLst>
              <a:ext uri="{FF2B5EF4-FFF2-40B4-BE49-F238E27FC236}">
                <a16:creationId xmlns:a16="http://schemas.microsoft.com/office/drawing/2014/main" id="{FFAED7E2-C237-7378-CE0C-403198604BA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84750" y="1934909"/>
            <a:ext cx="3321050" cy="307180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9B6AA75-2CA8-4D56-AEB8-67DA3942786D}" type="slidenum">
              <a:rPr lang="en-US" smtClean="0">
                <a:solidFill>
                  <a:srgbClr val="FFFFFF"/>
                </a:solidFill>
              </a:rPr>
              <a:pPr/>
              <a:t>7</a:t>
            </a:fld>
            <a:endParaRPr lang="en-US">
              <a:solidFill>
                <a:srgbClr val="FFFFFF"/>
              </a:solidFill>
            </a:endParaRPr>
          </a:p>
        </p:txBody>
      </p:sp>
      <p:sp>
        <p:nvSpPr>
          <p:cNvPr id="2" name="Title 1"/>
          <p:cNvSpPr>
            <a:spLocks noGrp="1"/>
          </p:cNvSpPr>
          <p:nvPr>
            <p:ph type="title" idx="4294967295"/>
          </p:nvPr>
        </p:nvSpPr>
        <p:spPr>
          <a:xfrm>
            <a:off x="76200" y="5105400"/>
            <a:ext cx="9067800" cy="838200"/>
          </a:xfrm>
        </p:spPr>
        <p:txBody>
          <a:bodyPr>
            <a:normAutofit fontScale="90000"/>
          </a:bodyPr>
          <a:lstStyle/>
          <a:p>
            <a:pPr eaLnBrk="1" fontAlgn="auto" hangingPunct="1">
              <a:spcAft>
                <a:spcPts val="0"/>
              </a:spcAft>
              <a:defRPr/>
            </a:pPr>
            <a:br>
              <a:rPr lang="en-US" b="1" dirty="0">
                <a:solidFill>
                  <a:schemeClr val="bg1"/>
                </a:solidFill>
              </a:rPr>
            </a:br>
            <a:br>
              <a:rPr lang="en-US" b="1" dirty="0">
                <a:solidFill>
                  <a:schemeClr val="bg1"/>
                </a:solidFill>
              </a:rPr>
            </a:br>
            <a:endParaRPr lang="en-US" b="1" dirty="0">
              <a:solidFill>
                <a:schemeClr val="tx1"/>
              </a:solidFill>
            </a:endParaRPr>
          </a:p>
        </p:txBody>
      </p:sp>
      <p:sp>
        <p:nvSpPr>
          <p:cNvPr id="31748" name="Content Placeholder 5"/>
          <p:cNvSpPr>
            <a:spLocks noGrp="1"/>
          </p:cNvSpPr>
          <p:nvPr>
            <p:ph sz="quarter" idx="4294967295"/>
          </p:nvPr>
        </p:nvSpPr>
        <p:spPr>
          <a:xfrm>
            <a:off x="319881" y="4724400"/>
            <a:ext cx="3566319" cy="1752600"/>
          </a:xfrm>
          <a:solidFill>
            <a:schemeClr val="bg2">
              <a:lumMod val="20000"/>
              <a:lumOff val="80000"/>
            </a:schemeClr>
          </a:solidFill>
        </p:spPr>
        <p:txBody>
          <a:bodyPr>
            <a:normAutofit/>
          </a:bodyPr>
          <a:lstStyle/>
          <a:p>
            <a:pPr marL="0" indent="0" eaLnBrk="1" hangingPunct="1">
              <a:buFont typeface="Wingdings 2" pitchFamily="18" charset="2"/>
              <a:buNone/>
            </a:pPr>
            <a:r>
              <a:rPr lang="en-US" dirty="0"/>
              <a:t>The relevance of informed consent to abortion was affirmed in the US  Supreme Court…..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457201" y="152400"/>
            <a:ext cx="7391400" cy="4648200"/>
          </a:xfrm>
        </p:spPr>
        <p:txBody>
          <a:bodyPr>
            <a:normAutofit fontScale="90000"/>
          </a:bodyPr>
          <a:lstStyle/>
          <a:p>
            <a:pPr eaLnBrk="1" hangingPunct="1"/>
            <a:r>
              <a:rPr lang="en-US" sz="2800" b="1" dirty="0">
                <a:solidFill>
                  <a:schemeClr val="accent2">
                    <a:lumMod val="50000"/>
                  </a:schemeClr>
                </a:solidFill>
                <a:latin typeface="Georgia" pitchFamily="18" charset="0"/>
              </a:rPr>
              <a:t>“</a:t>
            </a:r>
            <a:r>
              <a:rPr lang="en-US" sz="2400" b="1" dirty="0">
                <a:solidFill>
                  <a:schemeClr val="accent2">
                    <a:lumMod val="50000"/>
                  </a:schemeClr>
                </a:solidFill>
                <a:latin typeface="Georgia" pitchFamily="18" charset="0"/>
              </a:rPr>
              <a:t>It cannot be questioned that psychological well-being is a </a:t>
            </a:r>
            <a:br>
              <a:rPr lang="en-US" sz="2400" b="1" dirty="0">
                <a:solidFill>
                  <a:schemeClr val="accent2">
                    <a:lumMod val="50000"/>
                  </a:schemeClr>
                </a:solidFill>
                <a:latin typeface="Georgia" pitchFamily="18" charset="0"/>
              </a:rPr>
            </a:br>
            <a:r>
              <a:rPr lang="en-US" sz="2400" b="1" dirty="0">
                <a:solidFill>
                  <a:schemeClr val="accent2">
                    <a:lumMod val="50000"/>
                  </a:schemeClr>
                </a:solidFill>
                <a:latin typeface="Georgia" pitchFamily="18" charset="0"/>
              </a:rPr>
              <a:t>facet of health. </a:t>
            </a:r>
            <a:br>
              <a:rPr lang="en-US" sz="2400" b="1" dirty="0">
                <a:solidFill>
                  <a:schemeClr val="accent2">
                    <a:lumMod val="50000"/>
                  </a:schemeClr>
                </a:solidFill>
                <a:latin typeface="Georgia" pitchFamily="18" charset="0"/>
              </a:rPr>
            </a:br>
            <a:r>
              <a:rPr lang="en-US" sz="2400" b="1" dirty="0">
                <a:solidFill>
                  <a:schemeClr val="accent2">
                    <a:lumMod val="50000"/>
                  </a:schemeClr>
                </a:solidFill>
                <a:latin typeface="Georgia" pitchFamily="18" charset="0"/>
              </a:rPr>
              <a:t>[this information] furthers the legitimate purpose of reducing </a:t>
            </a:r>
            <a:br>
              <a:rPr lang="en-US" sz="2400" b="1" dirty="0">
                <a:solidFill>
                  <a:schemeClr val="accent2">
                    <a:lumMod val="50000"/>
                  </a:schemeClr>
                </a:solidFill>
                <a:latin typeface="Georgia" pitchFamily="18" charset="0"/>
              </a:rPr>
            </a:br>
            <a:r>
              <a:rPr lang="en-US" sz="2400" b="1" dirty="0">
                <a:solidFill>
                  <a:schemeClr val="accent2">
                    <a:lumMod val="50000"/>
                  </a:schemeClr>
                </a:solidFill>
                <a:latin typeface="Georgia" pitchFamily="18" charset="0"/>
              </a:rPr>
              <a:t>the risk that a woman may elect </a:t>
            </a:r>
            <a:br>
              <a:rPr lang="en-US" sz="2400" b="1" dirty="0">
                <a:solidFill>
                  <a:schemeClr val="accent2">
                    <a:lumMod val="50000"/>
                  </a:schemeClr>
                </a:solidFill>
                <a:latin typeface="Georgia" pitchFamily="18" charset="0"/>
              </a:rPr>
            </a:br>
            <a:r>
              <a:rPr lang="en-US" sz="2400" b="1" dirty="0">
                <a:solidFill>
                  <a:schemeClr val="accent2">
                    <a:lumMod val="50000"/>
                  </a:schemeClr>
                </a:solidFill>
                <a:latin typeface="Georgia" pitchFamily="18" charset="0"/>
              </a:rPr>
              <a:t>an abortion, only to discover </a:t>
            </a:r>
            <a:br>
              <a:rPr lang="en-US" sz="2400" b="1" dirty="0">
                <a:solidFill>
                  <a:schemeClr val="accent2">
                    <a:lumMod val="50000"/>
                  </a:schemeClr>
                </a:solidFill>
                <a:latin typeface="Georgia" pitchFamily="18" charset="0"/>
              </a:rPr>
            </a:br>
            <a:r>
              <a:rPr lang="en-US" sz="2400" b="1" dirty="0">
                <a:solidFill>
                  <a:schemeClr val="accent2">
                    <a:lumMod val="50000"/>
                  </a:schemeClr>
                </a:solidFill>
                <a:latin typeface="Georgia" pitchFamily="18" charset="0"/>
              </a:rPr>
              <a:t>later, with devastating psychological consequences </a:t>
            </a:r>
            <a:br>
              <a:rPr lang="en-US" sz="2400" b="1" dirty="0">
                <a:solidFill>
                  <a:schemeClr val="accent2">
                    <a:lumMod val="50000"/>
                  </a:schemeClr>
                </a:solidFill>
                <a:latin typeface="Georgia" pitchFamily="18" charset="0"/>
              </a:rPr>
            </a:br>
            <a:r>
              <a:rPr lang="en-US" sz="2400" b="1" dirty="0">
                <a:solidFill>
                  <a:schemeClr val="accent2">
                    <a:lumMod val="50000"/>
                  </a:schemeClr>
                </a:solidFill>
                <a:latin typeface="Georgia" pitchFamily="18" charset="0"/>
              </a:rPr>
              <a:t>that her decision was not fully informed.” </a:t>
            </a:r>
            <a:br>
              <a:rPr lang="en-US" sz="2400" b="1" dirty="0">
                <a:solidFill>
                  <a:schemeClr val="accent2">
                    <a:lumMod val="50000"/>
                  </a:schemeClr>
                </a:solidFill>
                <a:latin typeface="Georgia" pitchFamily="18" charset="0"/>
              </a:rPr>
            </a:br>
            <a:br>
              <a:rPr lang="en-US" sz="2400" b="1" dirty="0">
                <a:solidFill>
                  <a:schemeClr val="accent2">
                    <a:lumMod val="50000"/>
                  </a:schemeClr>
                </a:solidFill>
                <a:latin typeface="Georgia" pitchFamily="18" charset="0"/>
              </a:rPr>
            </a:br>
            <a:r>
              <a:rPr lang="en-US" sz="2000" b="1" i="1" dirty="0">
                <a:solidFill>
                  <a:schemeClr val="accent2">
                    <a:lumMod val="50000"/>
                  </a:schemeClr>
                </a:solidFill>
                <a:latin typeface="Georgia" pitchFamily="18" charset="0"/>
              </a:rPr>
              <a:t>Planned Parenthood v. Casey (1992)</a:t>
            </a:r>
            <a:br>
              <a:rPr lang="en-US" sz="2000" b="1" i="1" dirty="0">
                <a:solidFill>
                  <a:schemeClr val="accent2">
                    <a:lumMod val="50000"/>
                  </a:schemeClr>
                </a:solidFill>
                <a:latin typeface="Georgia" pitchFamily="18" charset="0"/>
              </a:rPr>
            </a:br>
            <a:br>
              <a:rPr lang="en-US" sz="2000" dirty="0">
                <a:solidFill>
                  <a:schemeClr val="accent2">
                    <a:lumMod val="50000"/>
                  </a:schemeClr>
                </a:solidFill>
              </a:rPr>
            </a:br>
            <a:endParaRPr lang="en-US" sz="2000" dirty="0">
              <a:solidFill>
                <a:schemeClr val="accent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60425" name="Picture 60424">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60427" name="Rectangle 60426">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429"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0431" name="Rectangle 60430">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418" name="Rectangle 2"/>
          <p:cNvSpPr>
            <a:spLocks noGrp="1" noRot="1" noChangeArrowheads="1"/>
          </p:cNvSpPr>
          <p:nvPr>
            <p:ph type="title"/>
          </p:nvPr>
        </p:nvSpPr>
        <p:spPr>
          <a:xfrm>
            <a:off x="514351" y="685800"/>
            <a:ext cx="2536460" cy="4846967"/>
          </a:xfrm>
        </p:spPr>
        <p:txBody>
          <a:bodyPr>
            <a:normAutofit/>
          </a:bodyPr>
          <a:lstStyle/>
          <a:p>
            <a:pPr eaLnBrk="1" fontAlgn="auto" hangingPunct="1">
              <a:spcAft>
                <a:spcPts val="0"/>
              </a:spcAft>
              <a:defRPr/>
            </a:pPr>
            <a:r>
              <a:rPr lang="en-US" sz="3900" b="1">
                <a:solidFill>
                  <a:srgbClr val="FFFFFF"/>
                </a:solidFill>
              </a:rPr>
              <a:t>What are the Key Elements of Informed Consent Relative to Abortion? </a:t>
            </a:r>
          </a:p>
        </p:txBody>
      </p:sp>
      <p:sp>
        <p:nvSpPr>
          <p:cNvPr id="34819" name="Slide Number Placeholder 4"/>
          <p:cNvSpPr>
            <a:spLocks noGrp="1"/>
          </p:cNvSpPr>
          <p:nvPr>
            <p:ph type="sldNum" sz="quarter" idx="12"/>
          </p:nvPr>
        </p:nvSpPr>
        <p:spPr bwMode="auto">
          <a:xfrm>
            <a:off x="7894664" y="5757334"/>
            <a:ext cx="680389" cy="49847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0" bIns="45720" numCol="1" anchorCtr="0" compatLnSpc="1">
            <a:prstTxWarp prst="textNoShape">
              <a:avLst/>
            </a:prstTxWarp>
            <a:norm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600"/>
              </a:spcAft>
            </a:pPr>
            <a:fld id="{4C4CCFFB-04F7-41DA-B72B-2DA1C58C625E}" type="slidenum">
              <a:rPr lang="en-US" sz="1600">
                <a:solidFill>
                  <a:schemeClr val="bg2">
                    <a:lumMod val="75000"/>
                  </a:schemeClr>
                </a:solidFill>
                <a:latin typeface="Arial" pitchFamily="34" charset="0"/>
              </a:rPr>
              <a:pPr>
                <a:spcAft>
                  <a:spcPts val="600"/>
                </a:spcAft>
              </a:pPr>
              <a:t>9</a:t>
            </a:fld>
            <a:endParaRPr lang="en-US" sz="1600">
              <a:solidFill>
                <a:schemeClr val="bg2">
                  <a:lumMod val="75000"/>
                </a:schemeClr>
              </a:solidFill>
              <a:latin typeface="Arial" pitchFamily="34" charset="0"/>
            </a:endParaRPr>
          </a:p>
        </p:txBody>
      </p:sp>
      <p:graphicFrame>
        <p:nvGraphicFramePr>
          <p:cNvPr id="60421" name="Rectangle 3">
            <a:extLst>
              <a:ext uri="{FF2B5EF4-FFF2-40B4-BE49-F238E27FC236}">
                <a16:creationId xmlns:a16="http://schemas.microsoft.com/office/drawing/2014/main" id="{EADD4D6D-D6FD-71F0-D993-95FB97B2BD29}"/>
              </a:ext>
            </a:extLst>
          </p:cNvPr>
          <p:cNvGraphicFramePr>
            <a:graphicFrameLocks noGrp="1"/>
          </p:cNvGraphicFramePr>
          <p:nvPr>
            <p:ph idx="1"/>
            <p:extLst>
              <p:ext uri="{D42A27DB-BD31-4B8C-83A1-F6EECF244321}">
                <p14:modId xmlns:p14="http://schemas.microsoft.com/office/powerpoint/2010/main" val="1260249917"/>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5.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9206</TotalTime>
  <Words>3263</Words>
  <Application>Microsoft Macintosh PowerPoint</Application>
  <PresentationFormat>On-screen Show (4:3)</PresentationFormat>
  <Paragraphs>344</Paragraphs>
  <Slides>46</Slides>
  <Notes>21</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46</vt:i4>
      </vt:variant>
    </vt:vector>
  </HeadingPairs>
  <TitlesOfParts>
    <vt:vector size="66" baseType="lpstr">
      <vt:lpstr>Arial</vt:lpstr>
      <vt:lpstr>BlinkMacSystemFont</vt:lpstr>
      <vt:lpstr>Calibri</vt:lpstr>
      <vt:lpstr>Corbel</vt:lpstr>
      <vt:lpstr>Ethic New</vt:lpstr>
      <vt:lpstr>Garamond</vt:lpstr>
      <vt:lpstr>Georgia</vt:lpstr>
      <vt:lpstr>Gotham Narrow SSm A</vt:lpstr>
      <vt:lpstr>Impact</vt:lpstr>
      <vt:lpstr>Palatino Linotype</vt:lpstr>
      <vt:lpstr>Roboto</vt:lpstr>
      <vt:lpstr>Tahoma</vt:lpstr>
      <vt:lpstr>Times New Roman</vt:lpstr>
      <vt:lpstr>Wingdings</vt:lpstr>
      <vt:lpstr>Wingdings 2</vt:lpstr>
      <vt:lpstr>Corinthian columns design template</vt:lpstr>
      <vt:lpstr>4_Civic</vt:lpstr>
      <vt:lpstr>1_Civic</vt:lpstr>
      <vt:lpstr>Mylar</vt:lpstr>
      <vt:lpstr>Main Event</vt:lpstr>
      <vt:lpstr>PowerPoint Presentation</vt:lpstr>
      <vt:lpstr>Informed Consent Averted: What Women are Told and Should be Told Regarding Mental Health Risks for Surgical and Chemical Abortion </vt:lpstr>
      <vt:lpstr>What is Informed Consent?</vt:lpstr>
      <vt:lpstr>What is Informed Consent?</vt:lpstr>
      <vt:lpstr>   Overview of Informed Consent     </vt:lpstr>
      <vt:lpstr> Overview of Informed Consent  </vt:lpstr>
      <vt:lpstr>  </vt:lpstr>
      <vt:lpstr>“It cannot be questioned that psychological well-being is a  facet of health.  [this information] furthers the legitimate purpose of reducing  the risk that a woman may elect  an abortion, only to discover  later, with devastating psychological consequences  that her decision was not fully informed.”   Planned Parenthood v. Casey (1992)  </vt:lpstr>
      <vt:lpstr>What are the Key Elements of Informed Consent Relative to Abortion? </vt:lpstr>
      <vt:lpstr>  What are the Key Elements of Ethical  Informed Consent Relative to Abortion? </vt:lpstr>
      <vt:lpstr>Informed Consent Protects Women’s Mental Health…from the Pro-Choice Forum</vt:lpstr>
      <vt:lpstr>Informed Consent Protects Women’s Mental Health…from the Pro-Choice Forum</vt:lpstr>
      <vt:lpstr>US Laws Related to Provision of Information and Abortion Counseling  </vt:lpstr>
      <vt:lpstr> As of August 2023, 33 States Require that Women Receive Counseling Before an Abortion  </vt:lpstr>
      <vt:lpstr>U.S. State Laws</vt:lpstr>
      <vt:lpstr>U.S. State Laws</vt:lpstr>
      <vt:lpstr>How Much Information do Women Want Relative to Elective Procedures?</vt:lpstr>
      <vt:lpstr>How Much Information do Women Want  Relative to Elective Procedures?</vt:lpstr>
      <vt:lpstr>PowerPoint Presentation</vt:lpstr>
      <vt:lpstr>How Much Information do Women Want Relative to Elective Procedures?</vt:lpstr>
      <vt:lpstr> How Much Information do Women Want Relative to Elective Procedures? </vt:lpstr>
      <vt:lpstr>PowerPoint Presentation</vt:lpstr>
      <vt:lpstr> Is Informed Consent Regarding Mental Health Risks of Abortion Common Practice? </vt:lpstr>
      <vt:lpstr>What is the Typical Nature of  Pre-Abortion Services in the US Today?</vt:lpstr>
      <vt:lpstr>What is the Nature of  Pre-Abortion Services in the US Today?</vt:lpstr>
      <vt:lpstr>PowerPoint Presentation</vt:lpstr>
      <vt:lpstr>Data from a National online Survey of 987 women by Dr. Priscilla Coleman </vt:lpstr>
      <vt:lpstr>PowerPoint Presentation</vt:lpstr>
      <vt:lpstr>PowerPoint Presentation</vt:lpstr>
      <vt:lpstr>PowerPoint Presentation</vt:lpstr>
      <vt:lpstr>What do Studies Suggest  Regarding the Association  Between Inadequate Pre-Abortion  Counseling and Women’s Mental Health?</vt:lpstr>
      <vt:lpstr>PowerPoint Presentation</vt:lpstr>
      <vt:lpstr>Cross-Cultural Study</vt:lpstr>
      <vt:lpstr>Another Study Examining the Link Between Unmet Counseling Needs and PTSD  </vt:lpstr>
      <vt:lpstr>What exactly are women currently being  told in U.S. clinics?</vt:lpstr>
      <vt:lpstr>How “Voluntary” is Consent  for Abortion in Contemporary Society?</vt:lpstr>
      <vt:lpstr>Misinformed Consent</vt:lpstr>
      <vt:lpstr>In the words of one Abortion Doctor…</vt:lpstr>
      <vt:lpstr>Women’s Voices  From Dr. Coleman’s Online Survey</vt:lpstr>
      <vt:lpstr>Women’s Voices </vt:lpstr>
      <vt:lpstr>Women’s Voices</vt:lpstr>
      <vt:lpstr>PowerPoint Presentation</vt:lpstr>
      <vt:lpstr>Women’s Voices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Informed Consent &amp; Induced Abortion</dc:title>
  <dc:creator>Priscilla Coleman</dc:creator>
  <cp:lastModifiedBy>Raquel Guzman</cp:lastModifiedBy>
  <cp:revision>207</cp:revision>
  <dcterms:created xsi:type="dcterms:W3CDTF">2005-09-16T23:04:34Z</dcterms:created>
  <dcterms:modified xsi:type="dcterms:W3CDTF">2025-11-19T01:24:22Z</dcterms:modified>
</cp:coreProperties>
</file>