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4"/>
  </p:notesMasterIdLst>
  <p:handoutMasterIdLst>
    <p:handoutMasterId r:id="rId35"/>
  </p:handoutMasterIdLst>
  <p:sldIdLst>
    <p:sldId id="633" r:id="rId5"/>
    <p:sldId id="314" r:id="rId6"/>
    <p:sldId id="315" r:id="rId7"/>
    <p:sldId id="316" r:id="rId8"/>
    <p:sldId id="317" r:id="rId9"/>
    <p:sldId id="318" r:id="rId10"/>
    <p:sldId id="319" r:id="rId11"/>
    <p:sldId id="320" r:id="rId12"/>
    <p:sldId id="321" r:id="rId13"/>
    <p:sldId id="322" r:id="rId14"/>
    <p:sldId id="327" r:id="rId15"/>
    <p:sldId id="328" r:id="rId16"/>
    <p:sldId id="329" r:id="rId17"/>
    <p:sldId id="330" r:id="rId18"/>
    <p:sldId id="331" r:id="rId19"/>
    <p:sldId id="332" r:id="rId20"/>
    <p:sldId id="333" r:id="rId21"/>
    <p:sldId id="340" r:id="rId22"/>
    <p:sldId id="334" r:id="rId23"/>
    <p:sldId id="335" r:id="rId24"/>
    <p:sldId id="336" r:id="rId25"/>
    <p:sldId id="338" r:id="rId26"/>
    <p:sldId id="339" r:id="rId27"/>
    <p:sldId id="341" r:id="rId28"/>
    <p:sldId id="342" r:id="rId29"/>
    <p:sldId id="344" r:id="rId30"/>
    <p:sldId id="326" r:id="rId31"/>
    <p:sldId id="343" r:id="rId32"/>
    <p:sldId id="2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FDB"/>
    <a:srgbClr val="DAC2EC"/>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autoAdjust="0"/>
    <p:restoredTop sz="95374" autoAdjust="0"/>
  </p:normalViewPr>
  <p:slideViewPr>
    <p:cSldViewPr snapToGrid="0">
      <p:cViewPr varScale="1">
        <p:scale>
          <a:sx n="122" d="100"/>
          <a:sy n="122" d="100"/>
        </p:scale>
        <p:origin x="504" y="192"/>
      </p:cViewPr>
      <p:guideLst>
        <p:guide orient="horz" pos="3360"/>
        <p:guide pos="3840"/>
      </p:guideLst>
    </p:cSldViewPr>
  </p:slideViewPr>
  <p:outlineViewPr>
    <p:cViewPr>
      <p:scale>
        <a:sx n="33" d="100"/>
        <a:sy n="33" d="100"/>
      </p:scale>
      <p:origin x="0" y="-1267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ADB61-6FAD-4B44-B04D-7854A82E699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576E9E1-CE12-456B-9B95-65B7811BA945}">
      <dgm:prSet/>
      <dgm:spPr/>
      <dgm:t>
        <a:bodyPr/>
        <a:lstStyle/>
        <a:p>
          <a:r>
            <a:rPr lang="en-US" b="1"/>
            <a:t>Sampling bias</a:t>
          </a:r>
          <a:r>
            <a:rPr lang="en-US"/>
            <a:t> can be minimized by the wise choice of a sampling procedure. </a:t>
          </a:r>
        </a:p>
      </dgm:t>
    </dgm:pt>
    <dgm:pt modelId="{45E0EAB0-E6B4-4D5E-BBDA-C00631BFB586}" type="parTrans" cxnId="{EEE319E9-278C-4C45-AA46-E34314CE634E}">
      <dgm:prSet/>
      <dgm:spPr/>
      <dgm:t>
        <a:bodyPr/>
        <a:lstStyle/>
        <a:p>
          <a:endParaRPr lang="en-US"/>
        </a:p>
      </dgm:t>
    </dgm:pt>
    <dgm:pt modelId="{A402B232-614A-42F3-ABC1-0A04462CAF33}" type="sibTrans" cxnId="{EEE319E9-278C-4C45-AA46-E34314CE634E}">
      <dgm:prSet/>
      <dgm:spPr/>
      <dgm:t>
        <a:bodyPr/>
        <a:lstStyle/>
        <a:p>
          <a:endParaRPr lang="en-US"/>
        </a:p>
      </dgm:t>
    </dgm:pt>
    <dgm:pt modelId="{19F125B4-4181-434C-B8EB-4A5EBEA4EA34}">
      <dgm:prSet/>
      <dgm:spPr/>
      <dgm:t>
        <a:bodyPr/>
        <a:lstStyle/>
        <a:p>
          <a:r>
            <a:rPr lang="en-US" b="1"/>
            <a:t>Chance </a:t>
          </a:r>
          <a:r>
            <a:rPr lang="en-US"/>
            <a:t>obviously </a:t>
          </a:r>
          <a:r>
            <a:rPr lang="en-US" b="1"/>
            <a:t>can’t be controlled.</a:t>
          </a:r>
          <a:endParaRPr lang="en-US"/>
        </a:p>
      </dgm:t>
    </dgm:pt>
    <dgm:pt modelId="{BFCB691B-8F92-4292-A627-14023942F65E}" type="parTrans" cxnId="{51480CD0-4372-4F45-AF91-C7C04E792BDB}">
      <dgm:prSet/>
      <dgm:spPr/>
      <dgm:t>
        <a:bodyPr/>
        <a:lstStyle/>
        <a:p>
          <a:endParaRPr lang="en-US"/>
        </a:p>
      </dgm:t>
    </dgm:pt>
    <dgm:pt modelId="{18C10BFF-313E-4D49-A037-EF21B2B3F557}" type="sibTrans" cxnId="{51480CD0-4372-4F45-AF91-C7C04E792BDB}">
      <dgm:prSet/>
      <dgm:spPr/>
      <dgm:t>
        <a:bodyPr/>
        <a:lstStyle/>
        <a:p>
          <a:endParaRPr lang="en-US"/>
        </a:p>
      </dgm:t>
    </dgm:pt>
    <dgm:pt modelId="{B63EA07F-F247-43FA-A9B1-1497BF32EFD5}" type="pres">
      <dgm:prSet presAssocID="{24EADB61-6FAD-4B44-B04D-7854A82E6994}" presName="root" presStyleCnt="0">
        <dgm:presLayoutVars>
          <dgm:dir/>
          <dgm:resizeHandles val="exact"/>
        </dgm:presLayoutVars>
      </dgm:prSet>
      <dgm:spPr/>
    </dgm:pt>
    <dgm:pt modelId="{311E7BB0-5246-4E95-B267-14B80F39EF9F}" type="pres">
      <dgm:prSet presAssocID="{0576E9E1-CE12-456B-9B95-65B7811BA945}" presName="compNode" presStyleCnt="0"/>
      <dgm:spPr/>
    </dgm:pt>
    <dgm:pt modelId="{4A5122FA-3D81-4042-B329-977618AF986C}" type="pres">
      <dgm:prSet presAssocID="{0576E9E1-CE12-456B-9B95-65B7811BA945}" presName="bgRect" presStyleLbl="bgShp" presStyleIdx="0" presStyleCnt="2"/>
      <dgm:spPr/>
    </dgm:pt>
    <dgm:pt modelId="{A1F80C4F-607E-43FF-8B22-3F45BBAFAE9A}" type="pres">
      <dgm:prSet presAssocID="{0576E9E1-CE12-456B-9B95-65B7811BA9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51A9B26A-F2FD-4D6C-8A5A-6654C4C67093}" type="pres">
      <dgm:prSet presAssocID="{0576E9E1-CE12-456B-9B95-65B7811BA945}" presName="spaceRect" presStyleCnt="0"/>
      <dgm:spPr/>
    </dgm:pt>
    <dgm:pt modelId="{09A1E595-2FDA-42C3-8FD9-655CE2B135F8}" type="pres">
      <dgm:prSet presAssocID="{0576E9E1-CE12-456B-9B95-65B7811BA945}" presName="parTx" presStyleLbl="revTx" presStyleIdx="0" presStyleCnt="2">
        <dgm:presLayoutVars>
          <dgm:chMax val="0"/>
          <dgm:chPref val="0"/>
        </dgm:presLayoutVars>
      </dgm:prSet>
      <dgm:spPr/>
    </dgm:pt>
    <dgm:pt modelId="{F726361F-B9DE-4770-AA97-074ABBE845B7}" type="pres">
      <dgm:prSet presAssocID="{A402B232-614A-42F3-ABC1-0A04462CAF33}" presName="sibTrans" presStyleCnt="0"/>
      <dgm:spPr/>
    </dgm:pt>
    <dgm:pt modelId="{A7503F77-D07C-428F-B217-3CB39C07AB27}" type="pres">
      <dgm:prSet presAssocID="{19F125B4-4181-434C-B8EB-4A5EBEA4EA34}" presName="compNode" presStyleCnt="0"/>
      <dgm:spPr/>
    </dgm:pt>
    <dgm:pt modelId="{33CD4082-4F77-467A-BCC3-8B696A550F75}" type="pres">
      <dgm:prSet presAssocID="{19F125B4-4181-434C-B8EB-4A5EBEA4EA34}" presName="bgRect" presStyleLbl="bgShp" presStyleIdx="1" presStyleCnt="2"/>
      <dgm:spPr/>
    </dgm:pt>
    <dgm:pt modelId="{0FFDCACE-E11F-4B12-A1F4-8B7DC81B3480}" type="pres">
      <dgm:prSet presAssocID="{19F125B4-4181-434C-B8EB-4A5EBEA4EA3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CE326DA9-2B50-4DD6-B9BF-D726E8959B65}" type="pres">
      <dgm:prSet presAssocID="{19F125B4-4181-434C-B8EB-4A5EBEA4EA34}" presName="spaceRect" presStyleCnt="0"/>
      <dgm:spPr/>
    </dgm:pt>
    <dgm:pt modelId="{3B364079-1CA6-4658-9085-F2F2B8D23F84}" type="pres">
      <dgm:prSet presAssocID="{19F125B4-4181-434C-B8EB-4A5EBEA4EA34}" presName="parTx" presStyleLbl="revTx" presStyleIdx="1" presStyleCnt="2">
        <dgm:presLayoutVars>
          <dgm:chMax val="0"/>
          <dgm:chPref val="0"/>
        </dgm:presLayoutVars>
      </dgm:prSet>
      <dgm:spPr/>
    </dgm:pt>
  </dgm:ptLst>
  <dgm:cxnLst>
    <dgm:cxn modelId="{00C1DE24-5E38-45BA-BD4D-4425595F26CC}" type="presOf" srcId="{24EADB61-6FAD-4B44-B04D-7854A82E6994}" destId="{B63EA07F-F247-43FA-A9B1-1497BF32EFD5}" srcOrd="0" destOrd="0" presId="urn:microsoft.com/office/officeart/2018/2/layout/IconVerticalSolidList"/>
    <dgm:cxn modelId="{E6D4C498-187C-44C2-A200-827BEDB2D7E9}" type="presOf" srcId="{0576E9E1-CE12-456B-9B95-65B7811BA945}" destId="{09A1E595-2FDA-42C3-8FD9-655CE2B135F8}" srcOrd="0" destOrd="0" presId="urn:microsoft.com/office/officeart/2018/2/layout/IconVerticalSolidList"/>
    <dgm:cxn modelId="{049FB0C4-4391-4DF3-B499-83A319AE7AA9}" type="presOf" srcId="{19F125B4-4181-434C-B8EB-4A5EBEA4EA34}" destId="{3B364079-1CA6-4658-9085-F2F2B8D23F84}" srcOrd="0" destOrd="0" presId="urn:microsoft.com/office/officeart/2018/2/layout/IconVerticalSolidList"/>
    <dgm:cxn modelId="{51480CD0-4372-4F45-AF91-C7C04E792BDB}" srcId="{24EADB61-6FAD-4B44-B04D-7854A82E6994}" destId="{19F125B4-4181-434C-B8EB-4A5EBEA4EA34}" srcOrd="1" destOrd="0" parTransId="{BFCB691B-8F92-4292-A627-14023942F65E}" sibTransId="{18C10BFF-313E-4D49-A037-EF21B2B3F557}"/>
    <dgm:cxn modelId="{EEE319E9-278C-4C45-AA46-E34314CE634E}" srcId="{24EADB61-6FAD-4B44-B04D-7854A82E6994}" destId="{0576E9E1-CE12-456B-9B95-65B7811BA945}" srcOrd="0" destOrd="0" parTransId="{45E0EAB0-E6B4-4D5E-BBDA-C00631BFB586}" sibTransId="{A402B232-614A-42F3-ABC1-0A04462CAF33}"/>
    <dgm:cxn modelId="{EF8AB70D-34FE-4B5A-8228-ED60060DEB63}" type="presParOf" srcId="{B63EA07F-F247-43FA-A9B1-1497BF32EFD5}" destId="{311E7BB0-5246-4E95-B267-14B80F39EF9F}" srcOrd="0" destOrd="0" presId="urn:microsoft.com/office/officeart/2018/2/layout/IconVerticalSolidList"/>
    <dgm:cxn modelId="{004F7B53-5230-40B3-A538-86917F0F7093}" type="presParOf" srcId="{311E7BB0-5246-4E95-B267-14B80F39EF9F}" destId="{4A5122FA-3D81-4042-B329-977618AF986C}" srcOrd="0" destOrd="0" presId="urn:microsoft.com/office/officeart/2018/2/layout/IconVerticalSolidList"/>
    <dgm:cxn modelId="{25084FF8-9CD6-475D-9D0F-04B3D34697D0}" type="presParOf" srcId="{311E7BB0-5246-4E95-B267-14B80F39EF9F}" destId="{A1F80C4F-607E-43FF-8B22-3F45BBAFAE9A}" srcOrd="1" destOrd="0" presId="urn:microsoft.com/office/officeart/2018/2/layout/IconVerticalSolidList"/>
    <dgm:cxn modelId="{6F37C0ED-E5C7-4E15-BDEE-36DF5F4EEB9D}" type="presParOf" srcId="{311E7BB0-5246-4E95-B267-14B80F39EF9F}" destId="{51A9B26A-F2FD-4D6C-8A5A-6654C4C67093}" srcOrd="2" destOrd="0" presId="urn:microsoft.com/office/officeart/2018/2/layout/IconVerticalSolidList"/>
    <dgm:cxn modelId="{BA90387B-77D5-4D20-B8A1-66C4E272D9DA}" type="presParOf" srcId="{311E7BB0-5246-4E95-B267-14B80F39EF9F}" destId="{09A1E595-2FDA-42C3-8FD9-655CE2B135F8}" srcOrd="3" destOrd="0" presId="urn:microsoft.com/office/officeart/2018/2/layout/IconVerticalSolidList"/>
    <dgm:cxn modelId="{5E0BD197-4300-444A-BF9C-4995BBE441D3}" type="presParOf" srcId="{B63EA07F-F247-43FA-A9B1-1497BF32EFD5}" destId="{F726361F-B9DE-4770-AA97-074ABBE845B7}" srcOrd="1" destOrd="0" presId="urn:microsoft.com/office/officeart/2018/2/layout/IconVerticalSolidList"/>
    <dgm:cxn modelId="{D3478B7A-71B3-493F-BC36-4F6476A1A212}" type="presParOf" srcId="{B63EA07F-F247-43FA-A9B1-1497BF32EFD5}" destId="{A7503F77-D07C-428F-B217-3CB39C07AB27}" srcOrd="2" destOrd="0" presId="urn:microsoft.com/office/officeart/2018/2/layout/IconVerticalSolidList"/>
    <dgm:cxn modelId="{CC78BB31-0473-4CC1-ACF2-19B2015B535F}" type="presParOf" srcId="{A7503F77-D07C-428F-B217-3CB39C07AB27}" destId="{33CD4082-4F77-467A-BCC3-8B696A550F75}" srcOrd="0" destOrd="0" presId="urn:microsoft.com/office/officeart/2018/2/layout/IconVerticalSolidList"/>
    <dgm:cxn modelId="{0DE062C8-5791-490A-9AA3-C43B170EEF8E}" type="presParOf" srcId="{A7503F77-D07C-428F-B217-3CB39C07AB27}" destId="{0FFDCACE-E11F-4B12-A1F4-8B7DC81B3480}" srcOrd="1" destOrd="0" presId="urn:microsoft.com/office/officeart/2018/2/layout/IconVerticalSolidList"/>
    <dgm:cxn modelId="{D2B7A9DC-0747-4586-8CBA-D0C7D0883678}" type="presParOf" srcId="{A7503F77-D07C-428F-B217-3CB39C07AB27}" destId="{CE326DA9-2B50-4DD6-B9BF-D726E8959B65}" srcOrd="2" destOrd="0" presId="urn:microsoft.com/office/officeart/2018/2/layout/IconVerticalSolidList"/>
    <dgm:cxn modelId="{F72F9FE2-CE3E-483C-A490-691A7528FCDC}" type="presParOf" srcId="{A7503F77-D07C-428F-B217-3CB39C07AB27}" destId="{3B364079-1CA6-4658-9085-F2F2B8D23F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122FA-3D81-4042-B329-977618AF986C}">
      <dsp:nvSpPr>
        <dsp:cNvPr id="0" name=""/>
        <dsp:cNvSpPr/>
      </dsp:nvSpPr>
      <dsp:spPr>
        <a:xfrm>
          <a:off x="0" y="696412"/>
          <a:ext cx="10354050" cy="12856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F80C4F-607E-43FF-8B22-3F45BBAFAE9A}">
      <dsp:nvSpPr>
        <dsp:cNvPr id="0" name=""/>
        <dsp:cNvSpPr/>
      </dsp:nvSpPr>
      <dsp:spPr>
        <a:xfrm>
          <a:off x="388919" y="985691"/>
          <a:ext cx="707126" cy="707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A1E595-2FDA-42C3-8FD9-655CE2B135F8}">
      <dsp:nvSpPr>
        <dsp:cNvPr id="0" name=""/>
        <dsp:cNvSpPr/>
      </dsp:nvSpPr>
      <dsp:spPr>
        <a:xfrm>
          <a:off x="1484965" y="696412"/>
          <a:ext cx="8869085" cy="1285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68" tIns="136068" rIns="136068" bIns="136068" numCol="1" spcCol="1270" anchor="ctr" anchorCtr="0">
          <a:noAutofit/>
        </a:bodyPr>
        <a:lstStyle/>
        <a:p>
          <a:pPr marL="0" lvl="0" indent="0" algn="l" defTabSz="1111250">
            <a:lnSpc>
              <a:spcPct val="90000"/>
            </a:lnSpc>
            <a:spcBef>
              <a:spcPct val="0"/>
            </a:spcBef>
            <a:spcAft>
              <a:spcPct val="35000"/>
            </a:spcAft>
            <a:buNone/>
          </a:pPr>
          <a:r>
            <a:rPr lang="en-US" sz="2500" b="1" kern="1200"/>
            <a:t>Sampling bias</a:t>
          </a:r>
          <a:r>
            <a:rPr lang="en-US" sz="2500" kern="1200"/>
            <a:t> can be minimized by the wise choice of a sampling procedure. </a:t>
          </a:r>
        </a:p>
      </dsp:txBody>
      <dsp:txXfrm>
        <a:off x="1484965" y="696412"/>
        <a:ext cx="8869085" cy="1285684"/>
      </dsp:txXfrm>
    </dsp:sp>
    <dsp:sp modelId="{33CD4082-4F77-467A-BCC3-8B696A550F75}">
      <dsp:nvSpPr>
        <dsp:cNvPr id="0" name=""/>
        <dsp:cNvSpPr/>
      </dsp:nvSpPr>
      <dsp:spPr>
        <a:xfrm>
          <a:off x="0" y="2303518"/>
          <a:ext cx="10354050" cy="12856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DCACE-E11F-4B12-A1F4-8B7DC81B3480}">
      <dsp:nvSpPr>
        <dsp:cNvPr id="0" name=""/>
        <dsp:cNvSpPr/>
      </dsp:nvSpPr>
      <dsp:spPr>
        <a:xfrm>
          <a:off x="388919" y="2592797"/>
          <a:ext cx="707126" cy="7071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364079-1CA6-4658-9085-F2F2B8D23F84}">
      <dsp:nvSpPr>
        <dsp:cNvPr id="0" name=""/>
        <dsp:cNvSpPr/>
      </dsp:nvSpPr>
      <dsp:spPr>
        <a:xfrm>
          <a:off x="1484965" y="2303518"/>
          <a:ext cx="8869085" cy="1285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68" tIns="136068" rIns="136068" bIns="136068" numCol="1" spcCol="1270" anchor="ctr" anchorCtr="0">
          <a:noAutofit/>
        </a:bodyPr>
        <a:lstStyle/>
        <a:p>
          <a:pPr marL="0" lvl="0" indent="0" algn="l" defTabSz="1111250">
            <a:lnSpc>
              <a:spcPct val="90000"/>
            </a:lnSpc>
            <a:spcBef>
              <a:spcPct val="0"/>
            </a:spcBef>
            <a:spcAft>
              <a:spcPct val="35000"/>
            </a:spcAft>
            <a:buNone/>
          </a:pPr>
          <a:r>
            <a:rPr lang="en-US" sz="2500" b="1" kern="1200"/>
            <a:t>Chance </a:t>
          </a:r>
          <a:r>
            <a:rPr lang="en-US" sz="2500" kern="1200"/>
            <a:t>obviously </a:t>
          </a:r>
          <a:r>
            <a:rPr lang="en-US" sz="2500" b="1" kern="1200"/>
            <a:t>can’t be controlled.</a:t>
          </a:r>
          <a:endParaRPr lang="en-US" sz="2500" kern="1200"/>
        </a:p>
      </dsp:txBody>
      <dsp:txXfrm>
        <a:off x="1484965" y="2303518"/>
        <a:ext cx="8869085" cy="12856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11/23/25</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11/23/25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dirty="0"/>
          </a:p>
        </p:txBody>
      </p:sp>
    </p:spTree>
    <p:extLst>
      <p:ext uri="{BB962C8B-B14F-4D97-AF65-F5344CB8AC3E}">
        <p14:creationId xmlns:p14="http://schemas.microsoft.com/office/powerpoint/2010/main" val="256913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11</a:t>
            </a:fld>
            <a:endParaRPr lang="en-US" dirty="0"/>
          </a:p>
        </p:txBody>
      </p:sp>
    </p:spTree>
    <p:extLst>
      <p:ext uri="{BB962C8B-B14F-4D97-AF65-F5344CB8AC3E}">
        <p14:creationId xmlns:p14="http://schemas.microsoft.com/office/powerpoint/2010/main" val="290555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3</a:t>
            </a:fld>
            <a:endParaRPr lang="en-US" dirty="0"/>
          </a:p>
        </p:txBody>
      </p:sp>
    </p:spTree>
    <p:extLst>
      <p:ext uri="{BB962C8B-B14F-4D97-AF65-F5344CB8AC3E}">
        <p14:creationId xmlns:p14="http://schemas.microsoft.com/office/powerpoint/2010/main" val="169896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4</a:t>
            </a:fld>
            <a:endParaRPr lang="en-US" dirty="0"/>
          </a:p>
        </p:txBody>
      </p:sp>
    </p:spTree>
    <p:extLst>
      <p:ext uri="{BB962C8B-B14F-4D97-AF65-F5344CB8AC3E}">
        <p14:creationId xmlns:p14="http://schemas.microsoft.com/office/powerpoint/2010/main" val="352855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a:t>
            </a:fld>
            <a:endParaRPr lang="en-US" dirty="0"/>
          </a:p>
        </p:txBody>
      </p:sp>
    </p:spTree>
    <p:extLst>
      <p:ext uri="{BB962C8B-B14F-4D97-AF65-F5344CB8AC3E}">
        <p14:creationId xmlns:p14="http://schemas.microsoft.com/office/powerpoint/2010/main" val="333603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dirty="0"/>
          </a:p>
        </p:txBody>
      </p:sp>
    </p:spTree>
    <p:extLst>
      <p:ext uri="{BB962C8B-B14F-4D97-AF65-F5344CB8AC3E}">
        <p14:creationId xmlns:p14="http://schemas.microsoft.com/office/powerpoint/2010/main" val="63124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a:t>
            </a:fld>
            <a:endParaRPr lang="en-US" dirty="0"/>
          </a:p>
        </p:txBody>
      </p:sp>
    </p:spTree>
    <p:extLst>
      <p:ext uri="{BB962C8B-B14F-4D97-AF65-F5344CB8AC3E}">
        <p14:creationId xmlns:p14="http://schemas.microsoft.com/office/powerpoint/2010/main" val="348647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a:t>
            </a:fld>
            <a:endParaRPr lang="en-US" dirty="0"/>
          </a:p>
        </p:txBody>
      </p:sp>
    </p:spTree>
    <p:extLst>
      <p:ext uri="{BB962C8B-B14F-4D97-AF65-F5344CB8AC3E}">
        <p14:creationId xmlns:p14="http://schemas.microsoft.com/office/powerpoint/2010/main" val="355512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a:t>
            </a:fld>
            <a:endParaRPr lang="en-US" dirty="0"/>
          </a:p>
        </p:txBody>
      </p:sp>
    </p:spTree>
    <p:extLst>
      <p:ext uri="{BB962C8B-B14F-4D97-AF65-F5344CB8AC3E}">
        <p14:creationId xmlns:p14="http://schemas.microsoft.com/office/powerpoint/2010/main" val="39842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a:t>
            </a:fld>
            <a:endParaRPr lang="en-US" dirty="0"/>
          </a:p>
        </p:txBody>
      </p:sp>
    </p:spTree>
    <p:extLst>
      <p:ext uri="{BB962C8B-B14F-4D97-AF65-F5344CB8AC3E}">
        <p14:creationId xmlns:p14="http://schemas.microsoft.com/office/powerpoint/2010/main" val="2586565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996-9779-1D0F-B5C6-7FE85FFF1EF4}"/>
              </a:ext>
            </a:extLst>
          </p:cNvPr>
          <p:cNvSpPr>
            <a:spLocks noGrp="1"/>
          </p:cNvSpPr>
          <p:nvPr>
            <p:ph type="title" hasCustomPrompt="1"/>
          </p:nvPr>
        </p:nvSpPr>
        <p:spPr>
          <a:xfrm>
            <a:off x="6096000" y="2773681"/>
            <a:ext cx="5674360" cy="3200400"/>
          </a:xfrm>
        </p:spPr>
        <p:txBody>
          <a:bodyPr anchor="b">
            <a:normAutofit/>
          </a:bodyPr>
          <a:lstStyle>
            <a:lvl1pPr>
              <a:defRPr sz="4800">
                <a:solidFill>
                  <a:schemeClr val="bg1"/>
                </a:solidFill>
              </a:defRPr>
            </a:lvl1pPr>
          </a:lstStyle>
          <a:p>
            <a:r>
              <a:rPr lang="en-US" dirty="0"/>
              <a:t>Click to add title</a:t>
            </a:r>
          </a:p>
        </p:txBody>
      </p:sp>
      <p:pic>
        <p:nvPicPr>
          <p:cNvPr id="7" name="Graphic 6">
            <a:extLst>
              <a:ext uri="{FF2B5EF4-FFF2-40B4-BE49-F238E27FC236}">
                <a16:creationId xmlns:a16="http://schemas.microsoft.com/office/drawing/2014/main" id="{96B97173-A601-1D66-1651-4FE0D76A0BC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454" t="1728"/>
          <a:stretch/>
        </p:blipFill>
        <p:spPr>
          <a:xfrm>
            <a:off x="-1" y="0"/>
            <a:ext cx="8264995" cy="5320146"/>
          </a:xfrm>
          <a:prstGeom prst="rect">
            <a:avLst/>
          </a:prstGeom>
        </p:spPr>
      </p:pic>
    </p:spTree>
    <p:extLst>
      <p:ext uri="{BB962C8B-B14F-4D97-AF65-F5344CB8AC3E}">
        <p14:creationId xmlns:p14="http://schemas.microsoft.com/office/powerpoint/2010/main" val="381084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5D17C7-3503-7305-8191-20863B738898}"/>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5824" b="26760"/>
          <a:stretch/>
        </p:blipFill>
        <p:spPr>
          <a:xfrm>
            <a:off x="9229725" y="1835240"/>
            <a:ext cx="2962275" cy="5022760"/>
          </a:xfrm>
          <a:prstGeom prst="rect">
            <a:avLst/>
          </a:prstGeom>
        </p:spPr>
      </p:pic>
      <p:sp>
        <p:nvSpPr>
          <p:cNvPr id="14" name="Rectangle 13">
            <a:extLst>
              <a:ext uri="{FF2B5EF4-FFF2-40B4-BE49-F238E27FC236}">
                <a16:creationId xmlns:a16="http://schemas.microsoft.com/office/drawing/2014/main" id="{C76E1AE6-3E01-1CBD-CAEC-11056D00ADE5}"/>
              </a:ext>
              <a:ext uri="{C183D7F6-B498-43B3-948B-1728B52AA6E4}">
                <adec:decorative xmlns:adec="http://schemas.microsoft.com/office/drawing/2017/decorative" val="1"/>
              </a:ext>
            </a:extLst>
          </p:cNvPr>
          <p:cNvSpPr/>
          <p:nvPr userDrawn="1"/>
        </p:nvSpPr>
        <p:spPr>
          <a:xfrm>
            <a:off x="4443413" y="1835240"/>
            <a:ext cx="7000875" cy="4279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90E28F03-2149-7C50-779B-6A2D8D789AF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903" r="75060" b="10347"/>
          <a:stretch/>
        </p:blipFill>
        <p:spPr>
          <a:xfrm rot="16200000">
            <a:off x="149650" y="-149653"/>
            <a:ext cx="1672375" cy="1971675"/>
          </a:xfrm>
          <a:prstGeom prst="rect">
            <a:avLst/>
          </a:prstGeom>
        </p:spPr>
      </p:pic>
      <p:sp>
        <p:nvSpPr>
          <p:cNvPr id="10" name="Title 9">
            <a:extLst>
              <a:ext uri="{FF2B5EF4-FFF2-40B4-BE49-F238E27FC236}">
                <a16:creationId xmlns:a16="http://schemas.microsoft.com/office/drawing/2014/main" id="{CA4CAE4E-4252-8471-C50B-1DD5AFBFECCA}"/>
              </a:ext>
            </a:extLst>
          </p:cNvPr>
          <p:cNvSpPr>
            <a:spLocks noGrp="1"/>
          </p:cNvSpPr>
          <p:nvPr>
            <p:ph type="title" hasCustomPrompt="1"/>
          </p:nvPr>
        </p:nvSpPr>
        <p:spPr>
          <a:xfrm>
            <a:off x="914399" y="365125"/>
            <a:ext cx="10363202" cy="1603462"/>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E493CE42-5465-91AC-A1F4-A4821AE37A9C}"/>
              </a:ext>
            </a:extLst>
          </p:cNvPr>
          <p:cNvSpPr>
            <a:spLocks noGrp="1"/>
          </p:cNvSpPr>
          <p:nvPr>
            <p:ph sz="quarter" idx="10" hasCustomPrompt="1"/>
          </p:nvPr>
        </p:nvSpPr>
        <p:spPr>
          <a:xfrm>
            <a:off x="914399" y="2022250"/>
            <a:ext cx="3299013" cy="391491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12">
            <a:extLst>
              <a:ext uri="{FF2B5EF4-FFF2-40B4-BE49-F238E27FC236}">
                <a16:creationId xmlns:a16="http://schemas.microsoft.com/office/drawing/2014/main" id="{156A00B1-F3E3-B7FF-58F4-61DE3EF07C07}"/>
              </a:ext>
            </a:extLst>
          </p:cNvPr>
          <p:cNvSpPr>
            <a:spLocks noGrp="1"/>
          </p:cNvSpPr>
          <p:nvPr>
            <p:ph type="tbl" sz="quarter" idx="11" hasCustomPrompt="1"/>
          </p:nvPr>
        </p:nvSpPr>
        <p:spPr>
          <a:xfrm>
            <a:off x="4602163" y="2017713"/>
            <a:ext cx="6675437" cy="3932237"/>
          </a:xfrm>
        </p:spPr>
        <p:txBody>
          <a:bodyPr>
            <a:normAutofit/>
          </a:bodyPr>
          <a:lstStyle>
            <a:lvl1pPr>
              <a:defRPr sz="2000"/>
            </a:lvl1pPr>
          </a:lstStyle>
          <a:p>
            <a:r>
              <a:rPr lang="en-US" dirty="0"/>
              <a:t>Click icon to insert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5621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3">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A42171-0D82-07BF-4667-498861CC2AFB}"/>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34408" r="46636" b="1"/>
          <a:stretch/>
        </p:blipFill>
        <p:spPr>
          <a:xfrm flipH="1" flipV="1">
            <a:off x="10506072" y="3984078"/>
            <a:ext cx="1685928" cy="2873921"/>
          </a:xfrm>
          <a:prstGeom prst="rect">
            <a:avLst/>
          </a:prstGeom>
        </p:spPr>
      </p:pic>
      <p:pic>
        <p:nvPicPr>
          <p:cNvPr id="9" name="Graphic 8">
            <a:extLst>
              <a:ext uri="{FF2B5EF4-FFF2-40B4-BE49-F238E27FC236}">
                <a16:creationId xmlns:a16="http://schemas.microsoft.com/office/drawing/2014/main" id="{13C71A0D-EE6D-54C4-71DE-04BE28558058}"/>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718" t="47145" r="39389" b="8754"/>
          <a:stretch/>
        </p:blipFill>
        <p:spPr>
          <a:xfrm rot="5400000" flipV="1">
            <a:off x="9781526" y="-311511"/>
            <a:ext cx="2098964" cy="2721985"/>
          </a:xfrm>
          <a:prstGeom prst="rect">
            <a:avLst/>
          </a:prstGeom>
        </p:spPr>
      </p:pic>
      <p:sp>
        <p:nvSpPr>
          <p:cNvPr id="10" name="Title 9">
            <a:extLst>
              <a:ext uri="{FF2B5EF4-FFF2-40B4-BE49-F238E27FC236}">
                <a16:creationId xmlns:a16="http://schemas.microsoft.com/office/drawing/2014/main" id="{3F82FA92-501B-5A05-E15F-2FB9BCEBE312}"/>
              </a:ext>
            </a:extLst>
          </p:cNvPr>
          <p:cNvSpPr>
            <a:spLocks noGrp="1"/>
          </p:cNvSpPr>
          <p:nvPr>
            <p:ph type="title" hasCustomPrompt="1"/>
          </p:nvPr>
        </p:nvSpPr>
        <p:spPr>
          <a:xfrm>
            <a:off x="891990" y="434225"/>
            <a:ext cx="9524998" cy="149962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B463EEE0-BE31-122C-586C-8BA8D90371E6}"/>
              </a:ext>
            </a:extLst>
          </p:cNvPr>
          <p:cNvSpPr>
            <a:spLocks noGrp="1"/>
          </p:cNvSpPr>
          <p:nvPr>
            <p:ph sz="quarter" idx="10" hasCustomPrompt="1"/>
          </p:nvPr>
        </p:nvSpPr>
        <p:spPr>
          <a:xfrm>
            <a:off x="914399" y="2022250"/>
            <a:ext cx="6257366" cy="3914910"/>
          </a:xfrm>
        </p:spPr>
        <p:txBody>
          <a:bodyPr>
            <a:normAutofit/>
          </a:bodyPr>
          <a:lstStyle>
            <a:lvl1pPr marL="0" indent="0">
              <a:spcBef>
                <a:spcPts val="0"/>
              </a:spcBef>
              <a:spcAft>
                <a:spcPts val="1200"/>
              </a:spcAft>
              <a:buNone/>
              <a:defRPr sz="2000" b="0"/>
            </a:lvl1pPr>
            <a:lvl2pPr marL="228600">
              <a:spcBef>
                <a:spcPts val="0"/>
              </a:spcBef>
              <a:spcAft>
                <a:spcPts val="1200"/>
              </a:spcAft>
              <a:defRPr sz="2000" b="0"/>
            </a:lvl2pPr>
            <a:lvl3pPr marL="685800">
              <a:spcBef>
                <a:spcPts val="0"/>
              </a:spcBef>
              <a:spcAft>
                <a:spcPts val="1200"/>
              </a:spcAft>
              <a:defRPr sz="1800" b="0"/>
            </a:lvl3pPr>
            <a:lvl4pPr marL="914400">
              <a:spcBef>
                <a:spcPts val="0"/>
              </a:spcBef>
              <a:spcAft>
                <a:spcPts val="1200"/>
              </a:spcAft>
              <a:defRPr sz="1600" b="0"/>
            </a:lvl4pPr>
            <a:lvl5pPr marL="1143000">
              <a:spcBef>
                <a:spcPts val="0"/>
              </a:spcBef>
              <a:spcAft>
                <a:spcPts val="1200"/>
              </a:spcAft>
              <a:defRPr sz="16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52C157D5-2C68-BA6A-033B-A4CC016CA68F}"/>
              </a:ext>
            </a:extLst>
          </p:cNvPr>
          <p:cNvSpPr>
            <a:spLocks noGrp="1"/>
          </p:cNvSpPr>
          <p:nvPr>
            <p:ph sz="quarter" idx="11" hasCustomPrompt="1"/>
          </p:nvPr>
        </p:nvSpPr>
        <p:spPr>
          <a:xfrm>
            <a:off x="7967475" y="2018119"/>
            <a:ext cx="2449514" cy="3931919"/>
          </a:xfrm>
        </p:spPr>
        <p:txBody>
          <a:bodyPr>
            <a:normAutofit/>
          </a:bodyPr>
          <a:lstStyle>
            <a:lvl1pPr>
              <a:spcBef>
                <a:spcPts val="0"/>
              </a:spcBef>
              <a:spcAft>
                <a:spcPts val="1200"/>
              </a:spcAft>
              <a:defRPr sz="2000" b="1"/>
            </a:lvl1pPr>
            <a:lvl2pPr marL="411480">
              <a:spcBef>
                <a:spcPts val="0"/>
              </a:spcBef>
              <a:spcAft>
                <a:spcPts val="1200"/>
              </a:spcAft>
              <a:defRPr sz="1800" b="1"/>
            </a:lvl2pPr>
            <a:lvl3pPr marL="502920">
              <a:spcBef>
                <a:spcPts val="0"/>
              </a:spcBef>
              <a:spcAft>
                <a:spcPts val="1200"/>
              </a:spcAft>
              <a:defRPr sz="1600" b="1"/>
            </a:lvl3pPr>
            <a:lvl4pPr marL="594360">
              <a:spcBef>
                <a:spcPts val="0"/>
              </a:spcBef>
              <a:spcAft>
                <a:spcPts val="1200"/>
              </a:spcAft>
              <a:defRPr sz="1400" b="1"/>
            </a:lvl4pPr>
            <a:lvl5pPr marL="685800">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1984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5CC9A46-E0E7-B31D-3E27-6F4303A45A9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18052" r="46636"/>
          <a:stretch/>
        </p:blipFill>
        <p:spPr>
          <a:xfrm rot="16200000" flipH="1" flipV="1">
            <a:off x="9553763" y="-952310"/>
            <a:ext cx="1685928" cy="3590547"/>
          </a:xfrm>
          <a:prstGeom prst="rect">
            <a:avLst/>
          </a:prstGeom>
        </p:spPr>
      </p:pic>
      <p:sp>
        <p:nvSpPr>
          <p:cNvPr id="7" name="Title 6">
            <a:extLst>
              <a:ext uri="{FF2B5EF4-FFF2-40B4-BE49-F238E27FC236}">
                <a16:creationId xmlns:a16="http://schemas.microsoft.com/office/drawing/2014/main" id="{767669DC-4C7F-9B50-FCC0-F2AF5B2A9509}"/>
              </a:ext>
            </a:extLst>
          </p:cNvPr>
          <p:cNvSpPr>
            <a:spLocks noGrp="1"/>
          </p:cNvSpPr>
          <p:nvPr>
            <p:ph type="title" hasCustomPrompt="1"/>
          </p:nvPr>
        </p:nvSpPr>
        <p:spPr>
          <a:xfrm>
            <a:off x="923545" y="584477"/>
            <a:ext cx="10354052" cy="1209765"/>
          </a:xfrm>
        </p:spPr>
        <p:txBody>
          <a:bodyPr>
            <a:normAutofit/>
          </a:bodyPr>
          <a:lstStyle>
            <a:lvl1pPr>
              <a:defRPr sz="3200"/>
            </a:lvl1pPr>
          </a:lstStyle>
          <a:p>
            <a:r>
              <a:rPr lang="en-US" dirty="0"/>
              <a:t>Click to add title</a:t>
            </a:r>
          </a:p>
        </p:txBody>
      </p:sp>
      <p:sp>
        <p:nvSpPr>
          <p:cNvPr id="9" name="Table Placeholder 8">
            <a:extLst>
              <a:ext uri="{FF2B5EF4-FFF2-40B4-BE49-F238E27FC236}">
                <a16:creationId xmlns:a16="http://schemas.microsoft.com/office/drawing/2014/main" id="{BEF581C2-7562-2E21-E6DD-20AEFC43AABC}"/>
              </a:ext>
            </a:extLst>
          </p:cNvPr>
          <p:cNvSpPr>
            <a:spLocks noGrp="1"/>
          </p:cNvSpPr>
          <p:nvPr>
            <p:ph type="tbl" sz="quarter" idx="10"/>
          </p:nvPr>
        </p:nvSpPr>
        <p:spPr>
          <a:xfrm>
            <a:off x="923545" y="2009775"/>
            <a:ext cx="10354052" cy="3931920"/>
          </a:xfrm>
        </p:spPr>
        <p:txBody>
          <a:bodyPr>
            <a:normAutofit/>
          </a:bodyPr>
          <a:lstStyle>
            <a:lvl1pPr>
              <a:defRPr sz="2400"/>
            </a:lvl1pPr>
          </a:lstStyle>
          <a:p>
            <a:r>
              <a:rPr lang="en-US"/>
              <a:t>Click icon to add table</a:t>
            </a:r>
            <a:endParaRPr lang="en-US" dirty="0"/>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6384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A3E8B6-2BD8-19E0-7F51-7A25EF836F8C}"/>
              </a:ext>
            </a:extLst>
          </p:cNvPr>
          <p:cNvSpPr>
            <a:spLocks noGrp="1"/>
          </p:cNvSpPr>
          <p:nvPr>
            <p:ph type="title" hasCustomPrompt="1"/>
          </p:nvPr>
        </p:nvSpPr>
        <p:spPr>
          <a:xfrm>
            <a:off x="6091515" y="374090"/>
            <a:ext cx="5057104" cy="3624984"/>
          </a:xfrm>
        </p:spPr>
        <p:txBody>
          <a:bodyPr anchor="b">
            <a:normAutofit/>
          </a:bodyPr>
          <a:lstStyle>
            <a:lvl1pPr>
              <a:defRPr sz="4800">
                <a:solidFill>
                  <a:schemeClr val="bg1"/>
                </a:solidFill>
              </a:defRPr>
            </a:lvl1pPr>
          </a:lstStyle>
          <a:p>
            <a:r>
              <a:rPr lang="en-US" dirty="0"/>
              <a:t>Click to add title</a:t>
            </a:r>
          </a:p>
        </p:txBody>
      </p:sp>
      <p:sp>
        <p:nvSpPr>
          <p:cNvPr id="8" name="Content Placeholder 2">
            <a:extLst>
              <a:ext uri="{FF2B5EF4-FFF2-40B4-BE49-F238E27FC236}">
                <a16:creationId xmlns:a16="http://schemas.microsoft.com/office/drawing/2014/main" id="{B1F96043-F6A4-F581-7DB8-96138F0E4011}"/>
              </a:ext>
            </a:extLst>
          </p:cNvPr>
          <p:cNvSpPr>
            <a:spLocks noGrp="1"/>
          </p:cNvSpPr>
          <p:nvPr>
            <p:ph idx="1" hasCustomPrompt="1"/>
          </p:nvPr>
        </p:nvSpPr>
        <p:spPr>
          <a:xfrm>
            <a:off x="6091514" y="4172989"/>
            <a:ext cx="5057103" cy="2519363"/>
          </a:xfrm>
        </p:spPr>
        <p:txBody>
          <a:bodyPr>
            <a:normAutofit/>
          </a:bodyPr>
          <a:lstStyle>
            <a:lvl1pPr marL="0" indent="0">
              <a:lnSpc>
                <a:spcPct val="90000"/>
              </a:lnSpc>
              <a:spcBef>
                <a:spcPts val="0"/>
              </a:spcBef>
              <a:spcAft>
                <a:spcPts val="0"/>
              </a:spcAft>
              <a:buNone/>
              <a:defRPr sz="2000" baseline="0">
                <a:solidFill>
                  <a:schemeClr val="bg1"/>
                </a:solidFill>
              </a:defRPr>
            </a:lvl1pPr>
            <a:lvl2pPr marL="742950" indent="-285750">
              <a:lnSpc>
                <a:spcPct val="90000"/>
              </a:lnSpc>
              <a:spcBef>
                <a:spcPts val="0"/>
              </a:spcBef>
              <a:spcAft>
                <a:spcPts val="0"/>
              </a:spcAft>
              <a:buFont typeface="Arial" panose="020B0604020202020204" pitchFamily="34" charset="0"/>
              <a:buChar char="•"/>
              <a:defRPr sz="1800" baseline="0">
                <a:solidFill>
                  <a:schemeClr val="bg1"/>
                </a:solidFill>
              </a:defRPr>
            </a:lvl2pPr>
            <a:lvl3pPr marL="1200150" indent="-285750">
              <a:lnSpc>
                <a:spcPct val="90000"/>
              </a:lnSpc>
              <a:spcBef>
                <a:spcPts val="0"/>
              </a:spcBef>
              <a:spcAft>
                <a:spcPts val="0"/>
              </a:spcAft>
              <a:buFont typeface="Arial" panose="020B0604020202020204" pitchFamily="34" charset="0"/>
              <a:buChar char="•"/>
              <a:defRPr sz="1600" baseline="0">
                <a:solidFill>
                  <a:schemeClr val="bg1"/>
                </a:solidFill>
              </a:defRPr>
            </a:lvl3pPr>
            <a:lvl4pPr marL="1657350" indent="-285750">
              <a:lnSpc>
                <a:spcPct val="90000"/>
              </a:lnSpc>
              <a:spcBef>
                <a:spcPts val="0"/>
              </a:spcBef>
              <a:spcAft>
                <a:spcPts val="0"/>
              </a:spcAft>
              <a:buFont typeface="Arial" panose="020B0604020202020204" pitchFamily="34" charset="0"/>
              <a:buChar char="•"/>
              <a:defRPr sz="1400" baseline="0">
                <a:solidFill>
                  <a:schemeClr val="bg1"/>
                </a:solidFill>
              </a:defRPr>
            </a:lvl4pPr>
            <a:lvl5pPr marL="2000250" indent="-171450">
              <a:lnSpc>
                <a:spcPct val="90000"/>
              </a:lnSpc>
              <a:spcBef>
                <a:spcPts val="0"/>
              </a:spcBef>
              <a:spcAft>
                <a:spcPts val="0"/>
              </a:spcAft>
              <a:buFont typeface="Arial" panose="020B0604020202020204" pitchFamily="34" charset="0"/>
              <a:buChar char="•"/>
              <a:defRPr sz="1200" baseline="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C805DE67-EFB0-F6F3-6C08-2FE90284C31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51" r="18577"/>
          <a:stretch/>
        </p:blipFill>
        <p:spPr>
          <a:xfrm flipH="1">
            <a:off x="0" y="0"/>
            <a:ext cx="5181600" cy="6858000"/>
          </a:xfrm>
          <a:prstGeom prst="rect">
            <a:avLst/>
          </a:prstGeom>
        </p:spPr>
      </p:pic>
    </p:spTree>
    <p:extLst>
      <p:ext uri="{BB962C8B-B14F-4D97-AF65-F5344CB8AC3E}">
        <p14:creationId xmlns:p14="http://schemas.microsoft.com/office/powerpoint/2010/main" val="2470347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11/23/25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65089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DFB311A-EAAD-7656-C753-E8C73994853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533" t="18691" r="1" b="-131"/>
          <a:stretch/>
        </p:blipFill>
        <p:spPr>
          <a:xfrm rot="5400000">
            <a:off x="7851419" y="-1244552"/>
            <a:ext cx="3096029" cy="5585137"/>
          </a:xfrm>
          <a:custGeom>
            <a:avLst/>
            <a:gdLst>
              <a:gd name="connsiteX0" fmla="*/ 0 w 1756624"/>
              <a:gd name="connsiteY0" fmla="*/ 0 h 6858000"/>
              <a:gd name="connsiteX1" fmla="*/ 1756624 w 1756624"/>
              <a:gd name="connsiteY1" fmla="*/ 0 h 6858000"/>
              <a:gd name="connsiteX2" fmla="*/ 1756624 w 1756624"/>
              <a:gd name="connsiteY2" fmla="*/ 6858000 h 6858000"/>
              <a:gd name="connsiteX3" fmla="*/ 0 w 1756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756624" h="6858000">
                <a:moveTo>
                  <a:pt x="0" y="0"/>
                </a:moveTo>
                <a:lnTo>
                  <a:pt x="1756624" y="0"/>
                </a:lnTo>
                <a:lnTo>
                  <a:pt x="1756624" y="6858000"/>
                </a:lnTo>
                <a:lnTo>
                  <a:pt x="0" y="6858000"/>
                </a:lnTo>
                <a:close/>
              </a:path>
            </a:pathLst>
          </a:custGeom>
        </p:spPr>
      </p:pic>
      <p:pic>
        <p:nvPicPr>
          <p:cNvPr id="10" name="Graphic 9">
            <a:extLst>
              <a:ext uri="{FF2B5EF4-FFF2-40B4-BE49-F238E27FC236}">
                <a16:creationId xmlns:a16="http://schemas.microsoft.com/office/drawing/2014/main" id="{1612F0DE-D367-10BB-1F71-60AA6527CAD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51" r="18577"/>
          <a:stretch/>
        </p:blipFill>
        <p:spPr>
          <a:xfrm>
            <a:off x="7010400" y="0"/>
            <a:ext cx="5181600" cy="6858000"/>
          </a:xfrm>
          <a:prstGeom prst="rect">
            <a:avLst/>
          </a:prstGeom>
        </p:spPr>
      </p:pic>
      <p:sp>
        <p:nvSpPr>
          <p:cNvPr id="2" name="Title 1">
            <a:extLst>
              <a:ext uri="{FF2B5EF4-FFF2-40B4-BE49-F238E27FC236}">
                <a16:creationId xmlns:a16="http://schemas.microsoft.com/office/drawing/2014/main" id="{4F4F5799-FC34-2F2D-D11E-9B472CAF066E}"/>
              </a:ext>
            </a:extLst>
          </p:cNvPr>
          <p:cNvSpPr>
            <a:spLocks noGrp="1"/>
          </p:cNvSpPr>
          <p:nvPr>
            <p:ph type="title" hasCustomPrompt="1"/>
          </p:nvPr>
        </p:nvSpPr>
        <p:spPr>
          <a:xfrm>
            <a:off x="914400" y="315533"/>
            <a:ext cx="5181600" cy="2376868"/>
          </a:xfrm>
        </p:spPr>
        <p:txBody>
          <a:bodyPr anchor="b">
            <a:normAutofit/>
          </a:bodyPr>
          <a:lstStyle>
            <a:lvl1pPr>
              <a:defRPr sz="3200"/>
            </a:lvl1pPr>
          </a:lstStyle>
          <a:p>
            <a:r>
              <a:rPr lang="en-US" dirty="0"/>
              <a:t>Click to add title</a:t>
            </a:r>
          </a:p>
        </p:txBody>
      </p:sp>
      <p:sp>
        <p:nvSpPr>
          <p:cNvPr id="8" name="Content Placeholder 7">
            <a:extLst>
              <a:ext uri="{FF2B5EF4-FFF2-40B4-BE49-F238E27FC236}">
                <a16:creationId xmlns:a16="http://schemas.microsoft.com/office/drawing/2014/main" id="{2575025C-084B-CD7A-F546-0E13BA13CFEF}"/>
              </a:ext>
            </a:extLst>
          </p:cNvPr>
          <p:cNvSpPr>
            <a:spLocks noGrp="1"/>
          </p:cNvSpPr>
          <p:nvPr>
            <p:ph sz="quarter" idx="10" hasCustomPrompt="1"/>
          </p:nvPr>
        </p:nvSpPr>
        <p:spPr>
          <a:xfrm>
            <a:off x="914400" y="2844800"/>
            <a:ext cx="5181600" cy="3128963"/>
          </a:xfrm>
        </p:spPr>
        <p:txBody>
          <a:bodyPr>
            <a:normAutofit/>
          </a:bodyPr>
          <a:lstStyle>
            <a:lvl1pPr marL="0" indent="0">
              <a:lnSpc>
                <a:spcPct val="120000"/>
              </a:lnSpc>
              <a:buNone/>
              <a:defRPr sz="2000"/>
            </a:lvl1pPr>
            <a:lvl2pPr>
              <a:lnSpc>
                <a:spcPct val="120000"/>
              </a:lnSpc>
              <a:defRPr sz="1800"/>
            </a:lvl2pPr>
            <a:lvl3pPr>
              <a:lnSpc>
                <a:spcPct val="120000"/>
              </a:lnSpc>
              <a:defRPr sz="1600"/>
            </a:lvl3pPr>
            <a:lvl4pPr>
              <a:lnSpc>
                <a:spcPct val="120000"/>
              </a:lnSpc>
              <a:defRPr sz="1400"/>
            </a:lvl4pPr>
            <a:lvl5pPr>
              <a:lnSpc>
                <a:spcPct val="120000"/>
              </a:lnSpc>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387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DE041D-A3BF-94FF-029C-719D4DADA21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300" t="13815"/>
          <a:stretch/>
        </p:blipFill>
        <p:spPr>
          <a:xfrm>
            <a:off x="0" y="-1"/>
            <a:ext cx="4239206" cy="3776193"/>
          </a:xfrm>
          <a:prstGeom prst="rect">
            <a:avLst/>
          </a:prstGeom>
        </p:spPr>
      </p:pic>
      <p:sp>
        <p:nvSpPr>
          <p:cNvPr id="2" name="Title 1">
            <a:extLst>
              <a:ext uri="{FF2B5EF4-FFF2-40B4-BE49-F238E27FC236}">
                <a16:creationId xmlns:a16="http://schemas.microsoft.com/office/drawing/2014/main" id="{0DEE605D-0584-F71C-A97D-B672F13E3911}"/>
              </a:ext>
            </a:extLst>
          </p:cNvPr>
          <p:cNvSpPr>
            <a:spLocks noGrp="1"/>
          </p:cNvSpPr>
          <p:nvPr>
            <p:ph type="title" hasCustomPrompt="1"/>
          </p:nvPr>
        </p:nvSpPr>
        <p:spPr>
          <a:xfrm>
            <a:off x="914400" y="2580640"/>
            <a:ext cx="5181600" cy="3368819"/>
          </a:xfrm>
        </p:spPr>
        <p:txBody>
          <a:bodyPr anchor="b">
            <a:normAutofit/>
          </a:bodyPr>
          <a:lstStyle>
            <a:lvl1pPr>
              <a:defRPr sz="4800">
                <a:solidFill>
                  <a:schemeClr val="bg1"/>
                </a:solidFill>
              </a:defRPr>
            </a:lvl1pPr>
          </a:lstStyle>
          <a:p>
            <a:r>
              <a:rPr lang="en-US" dirty="0"/>
              <a:t>Click to add title</a:t>
            </a:r>
          </a:p>
        </p:txBody>
      </p:sp>
      <p:sp>
        <p:nvSpPr>
          <p:cNvPr id="9" name="Picture Placeholder 8">
            <a:extLst>
              <a:ext uri="{FF2B5EF4-FFF2-40B4-BE49-F238E27FC236}">
                <a16:creationId xmlns:a16="http://schemas.microsoft.com/office/drawing/2014/main" id="{59AF635C-89E6-F6EF-FA6A-417A9A84BF4A}"/>
              </a:ext>
            </a:extLst>
          </p:cNvPr>
          <p:cNvSpPr>
            <a:spLocks noGrp="1"/>
          </p:cNvSpPr>
          <p:nvPr>
            <p:ph type="pic" sz="quarter" idx="10" hasCustomPrompt="1"/>
          </p:nvPr>
        </p:nvSpPr>
        <p:spPr>
          <a:xfrm>
            <a:off x="6085840" y="-10159"/>
            <a:ext cx="6116320" cy="6868160"/>
          </a:xfrm>
          <a:custGeom>
            <a:avLst/>
            <a:gdLst>
              <a:gd name="connsiteX0" fmla="*/ 0 w 6116320"/>
              <a:gd name="connsiteY0" fmla="*/ 0 h 6880225"/>
              <a:gd name="connsiteX1" fmla="*/ 6116320 w 6116320"/>
              <a:gd name="connsiteY1" fmla="*/ 0 h 6880225"/>
              <a:gd name="connsiteX2" fmla="*/ 6116320 w 6116320"/>
              <a:gd name="connsiteY2" fmla="*/ 6880225 h 6880225"/>
              <a:gd name="connsiteX3" fmla="*/ 0 w 6116320"/>
              <a:gd name="connsiteY3" fmla="*/ 6880225 h 6880225"/>
              <a:gd name="connsiteX4" fmla="*/ 0 w 6116320"/>
              <a:gd name="connsiteY4" fmla="*/ 0 h 6880225"/>
              <a:gd name="connsiteX0" fmla="*/ 0 w 6116320"/>
              <a:gd name="connsiteY0" fmla="*/ 0 h 6880225"/>
              <a:gd name="connsiteX1" fmla="*/ 6116320 w 6116320"/>
              <a:gd name="connsiteY1" fmla="*/ 0 h 6880225"/>
              <a:gd name="connsiteX2" fmla="*/ 6116320 w 6116320"/>
              <a:gd name="connsiteY2" fmla="*/ 6880225 h 6880225"/>
              <a:gd name="connsiteX3" fmla="*/ 2052320 w 6116320"/>
              <a:gd name="connsiteY3" fmla="*/ 6880225 h 6880225"/>
              <a:gd name="connsiteX4" fmla="*/ 0 w 611632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320" h="6880225">
                <a:moveTo>
                  <a:pt x="0" y="0"/>
                </a:moveTo>
                <a:lnTo>
                  <a:pt x="6116320" y="0"/>
                </a:lnTo>
                <a:lnTo>
                  <a:pt x="6116320" y="6880225"/>
                </a:lnTo>
                <a:lnTo>
                  <a:pt x="2052320" y="6880225"/>
                </a:lnTo>
                <a:lnTo>
                  <a:pt x="0" y="0"/>
                </a:lnTo>
                <a:close/>
              </a:path>
            </a:pathLst>
          </a:custGeom>
        </p:spPr>
        <p:txBody>
          <a:bodyPr>
            <a:norm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73678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B74EE53-DB22-C27E-074F-A7129585FE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158" t="-5374" b="78533"/>
          <a:stretch/>
        </p:blipFill>
        <p:spPr>
          <a:xfrm rot="10800000">
            <a:off x="6324600" y="0"/>
            <a:ext cx="5867400" cy="1647324"/>
          </a:xfrm>
          <a:prstGeom prst="rect">
            <a:avLst/>
          </a:prstGeom>
        </p:spPr>
      </p:pic>
      <p:sp>
        <p:nvSpPr>
          <p:cNvPr id="2" name="Title 1">
            <a:extLst>
              <a:ext uri="{FF2B5EF4-FFF2-40B4-BE49-F238E27FC236}">
                <a16:creationId xmlns:a16="http://schemas.microsoft.com/office/drawing/2014/main" id="{278AEF0C-FA4B-8C23-0132-5529EC244F9E}"/>
              </a:ext>
            </a:extLst>
          </p:cNvPr>
          <p:cNvSpPr>
            <a:spLocks noGrp="1"/>
          </p:cNvSpPr>
          <p:nvPr>
            <p:ph type="title" hasCustomPrompt="1"/>
          </p:nvPr>
        </p:nvSpPr>
        <p:spPr>
          <a:xfrm>
            <a:off x="6126480" y="1310639"/>
            <a:ext cx="4805997" cy="2689629"/>
          </a:xfrm>
        </p:spPr>
        <p:txBody>
          <a:bodyPr anchor="b">
            <a:normAutofit/>
          </a:bodyPr>
          <a:lstStyle>
            <a:lvl1pPr>
              <a:defRPr sz="4800"/>
            </a:lvl1pPr>
          </a:lstStyle>
          <a:p>
            <a:r>
              <a:rPr lang="en-US" dirty="0"/>
              <a:t>Click to add title</a:t>
            </a:r>
          </a:p>
        </p:txBody>
      </p:sp>
      <p:sp>
        <p:nvSpPr>
          <p:cNvPr id="12" name="Picture Placeholder 11">
            <a:extLst>
              <a:ext uri="{FF2B5EF4-FFF2-40B4-BE49-F238E27FC236}">
                <a16:creationId xmlns:a16="http://schemas.microsoft.com/office/drawing/2014/main" id="{B3DD4867-9B0B-647C-1F78-5E50BF30F089}"/>
              </a:ext>
            </a:extLst>
          </p:cNvPr>
          <p:cNvSpPr>
            <a:spLocks noGrp="1"/>
          </p:cNvSpPr>
          <p:nvPr>
            <p:ph type="pic" sz="quarter" idx="11"/>
          </p:nvPr>
        </p:nvSpPr>
        <p:spPr>
          <a:xfrm>
            <a:off x="0" y="-1016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05384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053840" y="6858000"/>
                </a:lnTo>
                <a:lnTo>
                  <a:pt x="0" y="6858000"/>
                </a:lnTo>
                <a:lnTo>
                  <a:pt x="0" y="0"/>
                </a:lnTo>
                <a:close/>
              </a:path>
            </a:pathLst>
          </a:custGeom>
        </p:spPr>
        <p:txBody>
          <a:bodyPr>
            <a:normAutofit/>
          </a:bodyPr>
          <a:lstStyle>
            <a:lvl1pPr marL="0" indent="0" algn="ctr">
              <a:buNone/>
              <a:defRPr sz="2000"/>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BFF4D65D-965A-5E86-4D91-C72D1D03A8B9}"/>
              </a:ext>
            </a:extLst>
          </p:cNvPr>
          <p:cNvSpPr>
            <a:spLocks noGrp="1"/>
          </p:cNvSpPr>
          <p:nvPr>
            <p:ph sz="quarter" idx="10" hasCustomPrompt="1"/>
          </p:nvPr>
        </p:nvSpPr>
        <p:spPr>
          <a:xfrm>
            <a:off x="6126163" y="4172990"/>
            <a:ext cx="4805997" cy="2389736"/>
          </a:xfrm>
        </p:spPr>
        <p:txBody>
          <a:bodyPr>
            <a:norm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6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4C9F686-E069-3B60-9625-01EE6A41D75D}"/>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239"/>
          <a:stretch/>
        </p:blipFill>
        <p:spPr>
          <a:xfrm flipH="1">
            <a:off x="9135414" y="0"/>
            <a:ext cx="3056586" cy="6858000"/>
          </a:xfrm>
          <a:custGeom>
            <a:avLst/>
            <a:gdLst>
              <a:gd name="connsiteX0" fmla="*/ 4284372 w 4284372"/>
              <a:gd name="connsiteY0" fmla="*/ 0 h 6858000"/>
              <a:gd name="connsiteX1" fmla="*/ 0 w 4284372"/>
              <a:gd name="connsiteY1" fmla="*/ 0 h 6858000"/>
              <a:gd name="connsiteX2" fmla="*/ 0 w 4284372"/>
              <a:gd name="connsiteY2" fmla="*/ 6858000 h 6858000"/>
              <a:gd name="connsiteX3" fmla="*/ 4284372 w 42843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4372" h="6858000">
                <a:moveTo>
                  <a:pt x="4284372" y="0"/>
                </a:moveTo>
                <a:lnTo>
                  <a:pt x="0" y="0"/>
                </a:lnTo>
                <a:lnTo>
                  <a:pt x="0" y="6858000"/>
                </a:lnTo>
                <a:lnTo>
                  <a:pt x="4284372" y="6858000"/>
                </a:lnTo>
                <a:close/>
              </a:path>
            </a:pathLst>
          </a:custGeom>
        </p:spPr>
      </p:pic>
      <p:pic>
        <p:nvPicPr>
          <p:cNvPr id="9" name="Graphic 8">
            <a:extLst>
              <a:ext uri="{FF2B5EF4-FFF2-40B4-BE49-F238E27FC236}">
                <a16:creationId xmlns:a16="http://schemas.microsoft.com/office/drawing/2014/main" id="{6D7227F9-50F9-820B-69B7-924C02120466}"/>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330"/>
          <a:stretch/>
        </p:blipFill>
        <p:spPr>
          <a:xfrm>
            <a:off x="7810500" y="3025140"/>
            <a:ext cx="4381500" cy="3832860"/>
          </a:xfrm>
          <a:prstGeom prst="rect">
            <a:avLst/>
          </a:prstGeom>
        </p:spPr>
      </p:pic>
      <p:sp>
        <p:nvSpPr>
          <p:cNvPr id="2" name="Title 1">
            <a:extLst>
              <a:ext uri="{FF2B5EF4-FFF2-40B4-BE49-F238E27FC236}">
                <a16:creationId xmlns:a16="http://schemas.microsoft.com/office/drawing/2014/main" id="{448D1E69-316E-A8E1-7ADA-040A0E490730}"/>
              </a:ext>
            </a:extLst>
          </p:cNvPr>
          <p:cNvSpPr>
            <a:spLocks noGrp="1"/>
          </p:cNvSpPr>
          <p:nvPr>
            <p:ph type="title" hasCustomPrompt="1"/>
          </p:nvPr>
        </p:nvSpPr>
        <p:spPr>
          <a:xfrm>
            <a:off x="914399" y="365125"/>
            <a:ext cx="7273637" cy="1646555"/>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61069CA0-E0AB-99C6-10DB-13AAC019DD7D}"/>
              </a:ext>
            </a:extLst>
          </p:cNvPr>
          <p:cNvSpPr>
            <a:spLocks noGrp="1"/>
          </p:cNvSpPr>
          <p:nvPr>
            <p:ph sz="quarter" idx="10" hasCustomPrompt="1"/>
          </p:nvPr>
        </p:nvSpPr>
        <p:spPr>
          <a:xfrm>
            <a:off x="914399" y="2011363"/>
            <a:ext cx="7273638" cy="4155757"/>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1521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left Image 1">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89277D-BC14-E7E0-5822-5575F563E1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039100" y="228600"/>
            <a:ext cx="4381500" cy="3924300"/>
          </a:xfrm>
          <a:prstGeom prst="rect">
            <a:avLst/>
          </a:prstGeom>
        </p:spPr>
      </p:pic>
      <p:sp>
        <p:nvSpPr>
          <p:cNvPr id="2" name="Title 1">
            <a:extLst>
              <a:ext uri="{FF2B5EF4-FFF2-40B4-BE49-F238E27FC236}">
                <a16:creationId xmlns:a16="http://schemas.microsoft.com/office/drawing/2014/main" id="{4FDB1BDE-C8F3-ACC0-740B-CBD8128777D5}"/>
              </a:ext>
            </a:extLst>
          </p:cNvPr>
          <p:cNvSpPr>
            <a:spLocks noGrp="1"/>
          </p:cNvSpPr>
          <p:nvPr>
            <p:ph type="title"/>
          </p:nvPr>
        </p:nvSpPr>
        <p:spPr>
          <a:xfrm>
            <a:off x="6096000" y="375285"/>
            <a:ext cx="4896678" cy="362498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128597A3-47D0-F393-55D9-07FFD951F396}"/>
              </a:ext>
            </a:extLst>
          </p:cNvPr>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p:spPr>
        <p:txBody>
          <a:bodyPr>
            <a:normAutofit/>
          </a:bodyPr>
          <a:lstStyle>
            <a:lvl1pPr marL="0" indent="0" algn="l">
              <a:buNone/>
              <a:defRPr sz="2000">
                <a:solidFill>
                  <a:schemeClr val="bg1"/>
                </a:solidFill>
              </a:defRPr>
            </a:lvl1pPr>
          </a:lstStyle>
          <a:p>
            <a:r>
              <a:rPr lang="en-US"/>
              <a:t>Click icon to add picture</a:t>
            </a:r>
            <a:endParaRPr lang="en-US" dirty="0"/>
          </a:p>
        </p:txBody>
      </p:sp>
      <p:sp>
        <p:nvSpPr>
          <p:cNvPr id="9" name="Content Placeholder 10">
            <a:extLst>
              <a:ext uri="{FF2B5EF4-FFF2-40B4-BE49-F238E27FC236}">
                <a16:creationId xmlns:a16="http://schemas.microsoft.com/office/drawing/2014/main" id="{4BF260CE-C6E3-AE7A-DB8E-A72A1CF5B54E}"/>
              </a:ext>
            </a:extLst>
          </p:cNvPr>
          <p:cNvSpPr>
            <a:spLocks noGrp="1"/>
          </p:cNvSpPr>
          <p:nvPr>
            <p:ph sz="quarter" idx="10" hasCustomPrompt="1"/>
          </p:nvPr>
        </p:nvSpPr>
        <p:spPr>
          <a:xfrm>
            <a:off x="6096000" y="4172990"/>
            <a:ext cx="4896677" cy="2309726"/>
          </a:xfrm>
        </p:spPr>
        <p:txBody>
          <a:bodyPr>
            <a:normAutofit/>
          </a:bodyPr>
          <a:lstStyle>
            <a:lvl1pPr marL="0" indent="0">
              <a:spcBef>
                <a:spcPts val="0"/>
              </a:spcBef>
              <a:spcAft>
                <a:spcPts val="1200"/>
              </a:spcAft>
              <a:buNone/>
              <a:defRPr sz="2000">
                <a:solidFill>
                  <a:schemeClr val="bg1"/>
                </a:solidFill>
              </a:defRPr>
            </a:lvl1pPr>
            <a:lvl2pPr marL="742950" indent="-285750">
              <a:spcBef>
                <a:spcPts val="0"/>
              </a:spcBef>
              <a:spcAft>
                <a:spcPts val="1200"/>
              </a:spcAft>
              <a:buFont typeface="Arial" panose="020B0604020202020204" pitchFamily="34" charset="0"/>
              <a:buChar char="•"/>
              <a:defRPr sz="1800">
                <a:solidFill>
                  <a:schemeClr val="bg1"/>
                </a:solidFill>
              </a:defRPr>
            </a:lvl2pPr>
            <a:lvl3pPr marL="1200150" indent="-285750">
              <a:spcBef>
                <a:spcPts val="0"/>
              </a:spcBef>
              <a:spcAft>
                <a:spcPts val="1200"/>
              </a:spcAft>
              <a:buFont typeface="Arial" panose="020B0604020202020204" pitchFamily="34" charset="0"/>
              <a:buChar char="•"/>
              <a:defRPr sz="1600">
                <a:solidFill>
                  <a:schemeClr val="bg1"/>
                </a:solidFill>
              </a:defRPr>
            </a:lvl3pPr>
            <a:lvl4pPr marL="1657350" indent="-285750">
              <a:spcBef>
                <a:spcPts val="0"/>
              </a:spcBef>
              <a:spcAft>
                <a:spcPts val="1200"/>
              </a:spcAft>
              <a:buFont typeface="Arial" panose="020B0604020202020204" pitchFamily="34" charset="0"/>
              <a:buChar char="•"/>
              <a:defRPr sz="1400">
                <a:solidFill>
                  <a:schemeClr val="bg1"/>
                </a:solidFill>
              </a:defRPr>
            </a:lvl4pPr>
            <a:lvl5pPr marL="2114550" indent="-285750">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11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1">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6E20435-B9A5-359D-133D-5D3EED409CD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55" t="41988" r="53993" b="33420"/>
          <a:stretch/>
        </p:blipFill>
        <p:spPr>
          <a:xfrm rot="10800000">
            <a:off x="9198864" y="-5"/>
            <a:ext cx="2993136" cy="1517907"/>
          </a:xfrm>
          <a:prstGeom prst="rect">
            <a:avLst/>
          </a:prstGeom>
        </p:spPr>
      </p:pic>
      <p:pic>
        <p:nvPicPr>
          <p:cNvPr id="9" name="Graphic 8">
            <a:extLst>
              <a:ext uri="{FF2B5EF4-FFF2-40B4-BE49-F238E27FC236}">
                <a16:creationId xmlns:a16="http://schemas.microsoft.com/office/drawing/2014/main" id="{7B99CAE4-AA9B-52BA-7DE8-8245CE705D35}"/>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45" t="24819" r="46503"/>
          <a:stretch/>
        </p:blipFill>
        <p:spPr>
          <a:xfrm rot="16200000">
            <a:off x="961221" y="4525179"/>
            <a:ext cx="1371600" cy="3294042"/>
          </a:xfrm>
          <a:prstGeom prst="rect">
            <a:avLst/>
          </a:prstGeom>
        </p:spPr>
      </p:pic>
      <p:sp>
        <p:nvSpPr>
          <p:cNvPr id="10" name="Title 9">
            <a:extLst>
              <a:ext uri="{FF2B5EF4-FFF2-40B4-BE49-F238E27FC236}">
                <a16:creationId xmlns:a16="http://schemas.microsoft.com/office/drawing/2014/main" id="{28DFE681-710B-6FE5-B8E0-3BC9DB9F12D1}"/>
              </a:ext>
            </a:extLst>
          </p:cNvPr>
          <p:cNvSpPr>
            <a:spLocks noGrp="1"/>
          </p:cNvSpPr>
          <p:nvPr>
            <p:ph type="title" hasCustomPrompt="1"/>
          </p:nvPr>
        </p:nvSpPr>
        <p:spPr>
          <a:xfrm>
            <a:off x="914399" y="365125"/>
            <a:ext cx="10363201" cy="1629601"/>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3FE383D3-6A16-1891-FF52-470B26B94042}"/>
              </a:ext>
            </a:extLst>
          </p:cNvPr>
          <p:cNvSpPr>
            <a:spLocks noGrp="1"/>
          </p:cNvSpPr>
          <p:nvPr>
            <p:ph sz="quarter" idx="10" hasCustomPrompt="1"/>
          </p:nvPr>
        </p:nvSpPr>
        <p:spPr>
          <a:xfrm>
            <a:off x="914399"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74B5EB04-CA6E-7417-56DF-A55B21E94B74}"/>
              </a:ext>
            </a:extLst>
          </p:cNvPr>
          <p:cNvSpPr>
            <a:spLocks noGrp="1"/>
          </p:cNvSpPr>
          <p:nvPr>
            <p:ph sz="quarter" idx="11" hasCustomPrompt="1"/>
          </p:nvPr>
        </p:nvSpPr>
        <p:spPr>
          <a:xfrm>
            <a:off x="6284891"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1779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3FA55-EF1D-66CF-8FD5-29086D71E62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81" t="40714" r="61027" b="44471"/>
          <a:stretch/>
        </p:blipFill>
        <p:spPr>
          <a:xfrm rot="10800000" flipV="1">
            <a:off x="-26830" y="5950040"/>
            <a:ext cx="2513521" cy="914400"/>
          </a:xfrm>
          <a:prstGeom prst="rect">
            <a:avLst/>
          </a:prstGeom>
        </p:spPr>
      </p:pic>
      <p:pic>
        <p:nvPicPr>
          <p:cNvPr id="9" name="Graphic 8">
            <a:extLst>
              <a:ext uri="{FF2B5EF4-FFF2-40B4-BE49-F238E27FC236}">
                <a16:creationId xmlns:a16="http://schemas.microsoft.com/office/drawing/2014/main" id="{542CEFED-8DE0-0155-A5B6-A44051A6D03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883" t="18052" r="46636"/>
          <a:stretch/>
        </p:blipFill>
        <p:spPr>
          <a:xfrm rot="16200000" flipH="1" flipV="1">
            <a:off x="9553763" y="-952310"/>
            <a:ext cx="1685928" cy="3590547"/>
          </a:xfrm>
          <a:prstGeom prst="rect">
            <a:avLst/>
          </a:prstGeom>
        </p:spPr>
      </p:pic>
      <p:sp>
        <p:nvSpPr>
          <p:cNvPr id="10" name="Title 9">
            <a:extLst>
              <a:ext uri="{FF2B5EF4-FFF2-40B4-BE49-F238E27FC236}">
                <a16:creationId xmlns:a16="http://schemas.microsoft.com/office/drawing/2014/main" id="{57FC493E-284F-ADBA-D92D-883CAB13ADCA}"/>
              </a:ext>
            </a:extLst>
          </p:cNvPr>
          <p:cNvSpPr>
            <a:spLocks noGrp="1"/>
          </p:cNvSpPr>
          <p:nvPr>
            <p:ph type="title" hasCustomPrompt="1"/>
          </p:nvPr>
        </p:nvSpPr>
        <p:spPr>
          <a:xfrm>
            <a:off x="914398" y="365125"/>
            <a:ext cx="10439401" cy="161701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4B8B2035-4AA9-D25E-9F15-3ED36F734D13}"/>
              </a:ext>
            </a:extLst>
          </p:cNvPr>
          <p:cNvSpPr>
            <a:spLocks noGrp="1"/>
          </p:cNvSpPr>
          <p:nvPr>
            <p:ph sz="quarter" idx="10" hasCustomPrompt="1"/>
          </p:nvPr>
        </p:nvSpPr>
        <p:spPr>
          <a:xfrm>
            <a:off x="914399" y="2022250"/>
            <a:ext cx="3310129" cy="3747180"/>
          </a:xfrm>
        </p:spPr>
        <p:txBody>
          <a:bodyPr>
            <a:normAutofit/>
          </a:bodyPr>
          <a:lstStyle>
            <a:lvl1pPr>
              <a:spcBef>
                <a:spcPts val="0"/>
              </a:spcBef>
              <a:spcAft>
                <a:spcPts val="1200"/>
              </a:spcAft>
              <a:defRPr sz="2000" b="1"/>
            </a:lvl1pPr>
            <a:lvl2pPr>
              <a:spcBef>
                <a:spcPts val="0"/>
              </a:spcBef>
              <a:spcAft>
                <a:spcPts val="1200"/>
              </a:spcAft>
              <a:defRPr sz="1800" b="1"/>
            </a:lvl2pPr>
            <a:lvl3pPr>
              <a:spcBef>
                <a:spcPts val="0"/>
              </a:spcBef>
              <a:spcAft>
                <a:spcPts val="1200"/>
              </a:spcAft>
              <a:defRPr sz="1600" b="1"/>
            </a:lvl3pPr>
            <a:lvl4pPr>
              <a:spcBef>
                <a:spcPts val="0"/>
              </a:spcBef>
              <a:spcAft>
                <a:spcPts val="1200"/>
              </a:spcAft>
              <a:defRPr sz="1400" b="1"/>
            </a:lvl4pPr>
            <a:lvl5pPr>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6A694422-6B3E-3D80-AC41-FD1CED52ACAB}"/>
              </a:ext>
            </a:extLst>
          </p:cNvPr>
          <p:cNvSpPr>
            <a:spLocks noGrp="1"/>
          </p:cNvSpPr>
          <p:nvPr>
            <p:ph sz="quarter" idx="11" hasCustomPrompt="1"/>
          </p:nvPr>
        </p:nvSpPr>
        <p:spPr>
          <a:xfrm>
            <a:off x="4602310" y="2018120"/>
            <a:ext cx="675148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8281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right Imag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DBD2A1-633E-7A22-751B-5CEFCA93F20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703" t="485" b="67543"/>
          <a:stretch/>
        </p:blipFill>
        <p:spPr>
          <a:xfrm rot="5400000">
            <a:off x="-115162" y="115164"/>
            <a:ext cx="1895058" cy="1664735"/>
          </a:xfrm>
          <a:prstGeom prst="rect">
            <a:avLst/>
          </a:prstGeom>
        </p:spPr>
      </p:pic>
      <p:sp>
        <p:nvSpPr>
          <p:cNvPr id="9" name="Title 8">
            <a:extLst>
              <a:ext uri="{FF2B5EF4-FFF2-40B4-BE49-F238E27FC236}">
                <a16:creationId xmlns:a16="http://schemas.microsoft.com/office/drawing/2014/main" id="{3E7BF4D0-D641-9859-157D-B9094EF3DAB1}"/>
              </a:ext>
            </a:extLst>
          </p:cNvPr>
          <p:cNvSpPr>
            <a:spLocks noGrp="1"/>
          </p:cNvSpPr>
          <p:nvPr>
            <p:ph type="title" hasCustomPrompt="1"/>
          </p:nvPr>
        </p:nvSpPr>
        <p:spPr>
          <a:xfrm>
            <a:off x="916385" y="446313"/>
            <a:ext cx="5179615" cy="1448747"/>
          </a:xfrm>
        </p:spPr>
        <p:txBody>
          <a:bodyPr>
            <a:normAutofit/>
          </a:bodyPr>
          <a:lstStyle>
            <a:lvl1pPr>
              <a:defRPr sz="3200"/>
            </a:lvl1pPr>
          </a:lstStyle>
          <a:p>
            <a:r>
              <a:rPr lang="en-US" dirty="0"/>
              <a:t>Click to add title</a:t>
            </a:r>
          </a:p>
        </p:txBody>
      </p:sp>
      <p:sp>
        <p:nvSpPr>
          <p:cNvPr id="10" name="Content Placeholder 10">
            <a:extLst>
              <a:ext uri="{FF2B5EF4-FFF2-40B4-BE49-F238E27FC236}">
                <a16:creationId xmlns:a16="http://schemas.microsoft.com/office/drawing/2014/main" id="{115AE488-757F-4C5A-7733-85C1D1EA98D3}"/>
              </a:ext>
            </a:extLst>
          </p:cNvPr>
          <p:cNvSpPr>
            <a:spLocks noGrp="1"/>
          </p:cNvSpPr>
          <p:nvPr>
            <p:ph sz="quarter" idx="10" hasCustomPrompt="1"/>
          </p:nvPr>
        </p:nvSpPr>
        <p:spPr>
          <a:xfrm>
            <a:off x="914399" y="2022250"/>
            <a:ext cx="5181600" cy="374718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
        <p:nvSpPr>
          <p:cNvPr id="12" name="Picture Placeholder 11">
            <a:extLst>
              <a:ext uri="{FF2B5EF4-FFF2-40B4-BE49-F238E27FC236}">
                <a16:creationId xmlns:a16="http://schemas.microsoft.com/office/drawing/2014/main" id="{39DD264F-42B5-DBB0-9839-DB4C6827ED76}"/>
              </a:ext>
            </a:extLst>
          </p:cNvPr>
          <p:cNvSpPr>
            <a:spLocks noGrp="1"/>
          </p:cNvSpPr>
          <p:nvPr>
            <p:ph type="pic" sz="quarter" idx="11"/>
          </p:nvPr>
        </p:nvSpPr>
        <p:spPr>
          <a:xfrm>
            <a:off x="6076950" y="0"/>
            <a:ext cx="6115050" cy="686888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p:spPr>
        <p:txBody>
          <a:bodyPr>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34670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06" r:id="rId13"/>
    <p:sldLayoutId id="2147483719" r:id="rId14"/>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192762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AA13-E02F-EB47-E510-E3F48A95F847}"/>
              </a:ext>
            </a:extLst>
          </p:cNvPr>
          <p:cNvSpPr>
            <a:spLocks noGrp="1"/>
          </p:cNvSpPr>
          <p:nvPr>
            <p:ph type="title"/>
          </p:nvPr>
        </p:nvSpPr>
        <p:spPr>
          <a:xfrm>
            <a:off x="923545" y="584477"/>
            <a:ext cx="10354052" cy="1209765"/>
          </a:xfrm>
        </p:spPr>
        <p:txBody>
          <a:bodyPr anchor="ctr">
            <a:normAutofit/>
          </a:bodyPr>
          <a:lstStyle/>
          <a:p>
            <a:r>
              <a:rPr lang="en-US" b="1" dirty="0"/>
              <a:t>Selecting the sample</a:t>
            </a:r>
          </a:p>
        </p:txBody>
      </p:sp>
      <p:graphicFrame>
        <p:nvGraphicFramePr>
          <p:cNvPr id="7" name="Content Placeholder 2">
            <a:extLst>
              <a:ext uri="{FF2B5EF4-FFF2-40B4-BE49-F238E27FC236}">
                <a16:creationId xmlns:a16="http://schemas.microsoft.com/office/drawing/2014/main" id="{7F6D641D-0275-5F6F-4625-7FF4320AEC82}"/>
              </a:ext>
            </a:extLst>
          </p:cNvPr>
          <p:cNvGraphicFramePr>
            <a:graphicFrameLocks noGrp="1"/>
          </p:cNvGraphicFramePr>
          <p:nvPr>
            <p:ph type="tbl" sz="quarter" idx="10"/>
            <p:extLst>
              <p:ext uri="{D42A27DB-BD31-4B8C-83A1-F6EECF244321}">
                <p14:modId xmlns:p14="http://schemas.microsoft.com/office/powerpoint/2010/main" val="2158743730"/>
              </p:ext>
            </p:extLst>
          </p:nvPr>
        </p:nvGraphicFramePr>
        <p:xfrm>
          <a:off x="923545" y="1656080"/>
          <a:ext cx="10354051" cy="4285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67C40F1-1389-2060-8821-82E8278EC966}"/>
              </a:ext>
            </a:extLst>
          </p:cNvPr>
          <p:cNvSpPr>
            <a:spLocks noGrp="1"/>
          </p:cNvSpPr>
          <p:nvPr>
            <p:ph type="sldNum" sz="quarter" idx="4"/>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1517447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04EF-6535-B1EB-ECEC-A469461E2E56}"/>
              </a:ext>
            </a:extLst>
          </p:cNvPr>
          <p:cNvSpPr>
            <a:spLocks noGrp="1"/>
          </p:cNvSpPr>
          <p:nvPr>
            <p:ph type="title"/>
          </p:nvPr>
        </p:nvSpPr>
        <p:spPr>
          <a:xfrm>
            <a:off x="914400" y="315533"/>
            <a:ext cx="5181600" cy="2376868"/>
          </a:xfrm>
        </p:spPr>
        <p:txBody>
          <a:bodyPr anchor="b">
            <a:normAutofit/>
          </a:bodyPr>
          <a:lstStyle/>
          <a:p>
            <a:pPr marL="342900" marR="0" lvl="0" indent="-342900">
              <a:spcBef>
                <a:spcPts val="0"/>
              </a:spcBef>
              <a:spcAft>
                <a:spcPts val="0"/>
              </a:spcAft>
              <a:tabLst>
                <a:tab pos="914400" algn="l"/>
                <a:tab pos="1143000" algn="l"/>
              </a:tabLst>
            </a:pPr>
            <a:r>
              <a:rPr lang="en-US" b="1">
                <a:effectLst/>
              </a:rPr>
              <a:t>   Four primary</a:t>
            </a:r>
            <a:br>
              <a:rPr lang="en-US" b="1">
                <a:effectLst/>
              </a:rPr>
            </a:br>
            <a:r>
              <a:rPr lang="en-US" b="1">
                <a:effectLst/>
              </a:rPr>
              <a:t>types of samples</a:t>
            </a:r>
            <a:br>
              <a:rPr lang="en-US" b="1">
                <a:effectLst/>
              </a:rPr>
            </a:br>
            <a:r>
              <a:rPr lang="en-US">
                <a:effectLst/>
              </a:rPr>
              <a:t> </a:t>
            </a:r>
            <a:br>
              <a:rPr lang="en-US">
                <a:effectLst/>
              </a:rPr>
            </a:br>
            <a:endParaRPr lang="en-US"/>
          </a:p>
        </p:txBody>
      </p:sp>
      <p:sp>
        <p:nvSpPr>
          <p:cNvPr id="7" name="Content Placeholder 6">
            <a:extLst>
              <a:ext uri="{FF2B5EF4-FFF2-40B4-BE49-F238E27FC236}">
                <a16:creationId xmlns:a16="http://schemas.microsoft.com/office/drawing/2014/main" id="{37E464FE-1D68-FE38-70DC-3858CE6DE686}"/>
              </a:ext>
            </a:extLst>
          </p:cNvPr>
          <p:cNvSpPr>
            <a:spLocks noGrp="1"/>
          </p:cNvSpPr>
          <p:nvPr>
            <p:ph sz="quarter" idx="10"/>
          </p:nvPr>
        </p:nvSpPr>
        <p:spPr>
          <a:xfrm>
            <a:off x="914399" y="2241756"/>
            <a:ext cx="5978014" cy="3732008"/>
          </a:xfrm>
        </p:spPr>
        <p:txBody>
          <a:bodyPr>
            <a:normAutofit fontScale="92500" lnSpcReduction="10000"/>
          </a:bodyPr>
          <a:lstStyle/>
          <a:p>
            <a:pPr>
              <a:lnSpc>
                <a:spcPct val="100000"/>
              </a:lnSpc>
            </a:pPr>
            <a:r>
              <a:rPr lang="en-US" b="1" dirty="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Convenience Sample: </a:t>
            </a:r>
            <a:r>
              <a:rPr lang="en-US" sz="2400" dirty="0">
                <a:latin typeface="Times New Roman" panose="02020603050405020304" pitchFamily="18" charset="0"/>
                <a:cs typeface="Times New Roman" panose="02020603050405020304" pitchFamily="18" charset="0"/>
              </a:rPr>
              <a:t>Made up of readily available participants chosen from a population. A non-systematic procedure that precludes generalizing to a larger group. </a:t>
            </a:r>
          </a:p>
          <a:p>
            <a:pPr>
              <a:lnSpc>
                <a:spcPct val="100000"/>
              </a:lnSpc>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 Purposive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ample: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he researcher targets a group of people believed to be typical or average, or a group of people specially picked for some unique purpose. The researcher never knows if the sample is representative of the population, and this method is largely limited to exploratory research. </a:t>
            </a:r>
          </a:p>
          <a:p>
            <a:endParaRPr lang="en-US" dirty="0"/>
          </a:p>
        </p:txBody>
      </p:sp>
      <p:sp>
        <p:nvSpPr>
          <p:cNvPr id="3" name="Slide Number Placeholder 2">
            <a:extLst>
              <a:ext uri="{FF2B5EF4-FFF2-40B4-BE49-F238E27FC236}">
                <a16:creationId xmlns:a16="http://schemas.microsoft.com/office/drawing/2014/main" id="{716EFC00-FF79-F80A-1BEE-61723C877B37}"/>
              </a:ext>
            </a:extLst>
          </p:cNvPr>
          <p:cNvSpPr>
            <a:spLocks noGrp="1"/>
          </p:cNvSpPr>
          <p:nvPr>
            <p:ph type="sldNum" sz="quarter" idx="4"/>
          </p:nvPr>
        </p:nvSpPr>
        <p:spPr/>
        <p:txBody>
          <a:bodyPr/>
          <a:lstStyle/>
          <a:p>
            <a:fld id="{B5CEABB6-07DC-46E8-9B57-56EC44A396E5}" type="slidenum">
              <a:rPr lang="en-US" smtClean="0"/>
              <a:pPr/>
              <a:t>11</a:t>
            </a:fld>
            <a:endParaRPr lang="en-US" dirty="0"/>
          </a:p>
        </p:txBody>
      </p:sp>
    </p:spTree>
    <p:extLst>
      <p:ext uri="{BB962C8B-B14F-4D97-AF65-F5344CB8AC3E}">
        <p14:creationId xmlns:p14="http://schemas.microsoft.com/office/powerpoint/2010/main" val="3961732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04EF-6535-B1EB-ECEC-A469461E2E56}"/>
              </a:ext>
            </a:extLst>
          </p:cNvPr>
          <p:cNvSpPr>
            <a:spLocks noGrp="1"/>
          </p:cNvSpPr>
          <p:nvPr>
            <p:ph type="title"/>
          </p:nvPr>
        </p:nvSpPr>
        <p:spPr>
          <a:xfrm>
            <a:off x="914399" y="1268361"/>
            <a:ext cx="5181601" cy="1424040"/>
          </a:xfrm>
        </p:spPr>
        <p:txBody>
          <a:bodyPr anchor="b">
            <a:normAutofit/>
          </a:bodyPr>
          <a:lstStyle/>
          <a:p>
            <a:pPr marL="457200" marR="0" lvl="1">
              <a:spcBef>
                <a:spcPts val="0"/>
              </a:spcBef>
              <a:spcAft>
                <a:spcPts val="0"/>
              </a:spcAft>
              <a:tabLst>
                <a:tab pos="1143000" algn="l"/>
              </a:tabLst>
            </a:pPr>
            <a:br>
              <a:rPr lang="en-US" b="1" dirty="0">
                <a:effectLst/>
              </a:rPr>
            </a:br>
            <a:r>
              <a:rPr lang="en-US" dirty="0">
                <a:effectLst/>
              </a:rPr>
              <a:t> </a:t>
            </a:r>
            <a:br>
              <a:rPr lang="en-US" dirty="0">
                <a:effectLst/>
              </a:rPr>
            </a:br>
            <a:endParaRPr lang="en-US" dirty="0"/>
          </a:p>
        </p:txBody>
      </p:sp>
      <p:sp>
        <p:nvSpPr>
          <p:cNvPr id="7" name="Content Placeholder 6">
            <a:extLst>
              <a:ext uri="{FF2B5EF4-FFF2-40B4-BE49-F238E27FC236}">
                <a16:creationId xmlns:a16="http://schemas.microsoft.com/office/drawing/2014/main" id="{37E464FE-1D68-FE38-70DC-3858CE6DE686}"/>
              </a:ext>
            </a:extLst>
          </p:cNvPr>
          <p:cNvSpPr>
            <a:spLocks noGrp="1"/>
          </p:cNvSpPr>
          <p:nvPr>
            <p:ph sz="quarter" idx="10"/>
          </p:nvPr>
        </p:nvSpPr>
        <p:spPr>
          <a:xfrm>
            <a:off x="806245" y="943896"/>
            <a:ext cx="5889523" cy="5302358"/>
          </a:xfrm>
        </p:spPr>
        <p:txBody>
          <a:bodyPr>
            <a:normAutofit/>
          </a:bodyPr>
          <a:lstStyle/>
          <a:p>
            <a:pPr>
              <a:lnSpc>
                <a:spcPct val="100000"/>
              </a:lnSpc>
            </a:pPr>
            <a:endParaRPr lang="en-US"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a:effectLst/>
                <a:latin typeface="Times New Roman" panose="02020603050405020304" pitchFamily="18" charset="0"/>
                <a:ea typeface="Times New Roman" panose="02020603050405020304" pitchFamily="18" charset="0"/>
              </a:rPr>
              <a:t>Snowball sample</a:t>
            </a:r>
            <a:r>
              <a:rPr lang="en-US" sz="2400" dirty="0">
                <a:effectLst/>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(also referred to as a </a:t>
            </a:r>
            <a:r>
              <a:rPr lang="en-US" sz="2400" dirty="0">
                <a:effectLst/>
                <a:latin typeface="Times New Roman" panose="02020603050405020304" pitchFamily="18" charset="0"/>
                <a:ea typeface="Times New Roman" panose="02020603050405020304" pitchFamily="18" charset="0"/>
              </a:rPr>
              <a:t>network, chain, or reputational sample). </a:t>
            </a:r>
            <a:r>
              <a:rPr lang="en-US" sz="2400" dirty="0">
                <a:latin typeface="Times New Roman" panose="02020603050405020304" pitchFamily="18" charset="0"/>
                <a:ea typeface="Times New Roman" panose="02020603050405020304" pitchFamily="18" charset="0"/>
              </a:rPr>
              <a:t>Method b</a:t>
            </a:r>
            <a:r>
              <a:rPr lang="en-US" sz="2400" dirty="0">
                <a:effectLst/>
                <a:latin typeface="Times New Roman" panose="02020603050405020304" pitchFamily="18" charset="0"/>
                <a:ea typeface="Times New Roman" panose="02020603050405020304" pitchFamily="18" charset="0"/>
              </a:rPr>
              <a:t>egins with a few people and then gradually increases the sample size as new contacts are </a:t>
            </a:r>
            <a:r>
              <a:rPr lang="en-US" sz="2400" dirty="0">
                <a:latin typeface="Times New Roman" panose="02020603050405020304" pitchFamily="18" charset="0"/>
                <a:ea typeface="Times New Roman" panose="02020603050405020304" pitchFamily="18" charset="0"/>
              </a:rPr>
              <a:t>referred </a:t>
            </a:r>
            <a:r>
              <a:rPr lang="en-US" sz="2400" dirty="0">
                <a:effectLst/>
                <a:latin typeface="Times New Roman" panose="02020603050405020304" pitchFamily="18" charset="0"/>
                <a:ea typeface="Times New Roman" panose="02020603050405020304" pitchFamily="18" charset="0"/>
              </a:rPr>
              <a:t>by the initial participants.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 Random sample: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 method that allows for a known probability that each potential participant will be selected.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Also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referred to as a probability sample. This is the type of sampling that is used in lotteries and raffles. </a:t>
            </a:r>
          </a:p>
          <a:p>
            <a:pPr>
              <a:lnSpc>
                <a:spcPct val="100000"/>
              </a:lnSpc>
            </a:pPr>
            <a:endParaRPr lang="en-US" b="1" dirty="0"/>
          </a:p>
        </p:txBody>
      </p:sp>
      <p:sp>
        <p:nvSpPr>
          <p:cNvPr id="3" name="Slide Number Placeholder 2">
            <a:extLst>
              <a:ext uri="{FF2B5EF4-FFF2-40B4-BE49-F238E27FC236}">
                <a16:creationId xmlns:a16="http://schemas.microsoft.com/office/drawing/2014/main" id="{839B74E3-85EB-744A-562D-B3E9179066B6}"/>
              </a:ext>
            </a:extLst>
          </p:cNvPr>
          <p:cNvSpPr>
            <a:spLocks noGrp="1"/>
          </p:cNvSpPr>
          <p:nvPr>
            <p:ph type="sldNum" sz="quarter" idx="4"/>
          </p:nvPr>
        </p:nvSpPr>
        <p:spPr/>
        <p:txBody>
          <a:bodyPr/>
          <a:lstStyle/>
          <a:p>
            <a:fld id="{B5CEABB6-07DC-46E8-9B57-56EC44A396E5}" type="slidenum">
              <a:rPr lang="en-US" smtClean="0"/>
              <a:pPr/>
              <a:t>12</a:t>
            </a:fld>
            <a:endParaRPr lang="en-US" dirty="0"/>
          </a:p>
        </p:txBody>
      </p:sp>
    </p:spTree>
    <p:extLst>
      <p:ext uri="{BB962C8B-B14F-4D97-AF65-F5344CB8AC3E}">
        <p14:creationId xmlns:p14="http://schemas.microsoft.com/office/powerpoint/2010/main" val="253027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377C-A2FD-1BEC-7B05-433691B7F630}"/>
              </a:ext>
            </a:extLst>
          </p:cNvPr>
          <p:cNvSpPr>
            <a:spLocks noGrp="1"/>
          </p:cNvSpPr>
          <p:nvPr>
            <p:ph type="title"/>
          </p:nvPr>
        </p:nvSpPr>
        <p:spPr>
          <a:xfrm>
            <a:off x="1227909" y="2316480"/>
            <a:ext cx="6087291" cy="2664823"/>
          </a:xfrm>
        </p:spPr>
        <p:txBody>
          <a:bodyPr anchor="b">
            <a:normAutofit/>
          </a:bodyPr>
          <a:lstStyle/>
          <a:p>
            <a:pPr algn="ctr"/>
            <a:r>
              <a:rPr lang="en-US" dirty="0"/>
              <a:t>Types of Random Samples</a:t>
            </a:r>
          </a:p>
        </p:txBody>
      </p:sp>
      <p:pic>
        <p:nvPicPr>
          <p:cNvPr id="5" name="Picture Placeholder 4" descr="A building with a sign on the front&#10;&#10;Description automatically generated">
            <a:extLst>
              <a:ext uri="{FF2B5EF4-FFF2-40B4-BE49-F238E27FC236}">
                <a16:creationId xmlns:a16="http://schemas.microsoft.com/office/drawing/2014/main" id="{899862E5-DEB2-A238-EE98-A7AAF65F051F}"/>
              </a:ext>
            </a:extLst>
          </p:cNvPr>
          <p:cNvPicPr>
            <a:picLocks noGrp="1" noChangeAspect="1"/>
          </p:cNvPicPr>
          <p:nvPr>
            <p:ph type="pic" sz="quarter" idx="10"/>
          </p:nvPr>
        </p:nvPicPr>
        <p:blipFill rotWithShape="1">
          <a:blip r:embed="rId2"/>
          <a:srcRect l="20279" r="20277" b="-2"/>
          <a:stretch/>
        </p:blipFill>
        <p:spPr>
          <a:xfrm>
            <a:off x="6769094" y="757083"/>
            <a:ext cx="5433065" cy="6100917"/>
          </a:xfrm>
          <a:noFill/>
        </p:spPr>
      </p:pic>
    </p:spTree>
    <p:extLst>
      <p:ext uri="{BB962C8B-B14F-4D97-AF65-F5344CB8AC3E}">
        <p14:creationId xmlns:p14="http://schemas.microsoft.com/office/powerpoint/2010/main" val="240236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80B9-5873-1CD1-159A-679D7D774BAB}"/>
              </a:ext>
            </a:extLst>
          </p:cNvPr>
          <p:cNvSpPr>
            <a:spLocks noGrp="1"/>
          </p:cNvSpPr>
          <p:nvPr>
            <p:ph type="title"/>
          </p:nvPr>
        </p:nvSpPr>
        <p:spPr/>
        <p:txBody>
          <a:bodyPr>
            <a:normAutofit/>
          </a:bodyPr>
          <a:lstStyle/>
          <a:p>
            <a:pPr algn="ctr"/>
            <a:r>
              <a:rPr lang="en-US" sz="4000" dirty="0"/>
              <a:t>TYPES OF RANDOM SAMPLES</a:t>
            </a:r>
          </a:p>
        </p:txBody>
      </p:sp>
      <p:sp>
        <p:nvSpPr>
          <p:cNvPr id="3" name="Content Placeholder 2">
            <a:extLst>
              <a:ext uri="{FF2B5EF4-FFF2-40B4-BE49-F238E27FC236}">
                <a16:creationId xmlns:a16="http://schemas.microsoft.com/office/drawing/2014/main" id="{5853A454-5A7A-8480-B06E-7A3E8B387480}"/>
              </a:ext>
            </a:extLst>
          </p:cNvPr>
          <p:cNvSpPr>
            <a:spLocks noGrp="1"/>
          </p:cNvSpPr>
          <p:nvPr>
            <p:ph sz="quarter" idx="10"/>
          </p:nvPr>
        </p:nvSpPr>
        <p:spPr/>
        <p:txBody>
          <a:bodyPr>
            <a:normAutofit fontScale="92500"/>
          </a:bodyPr>
          <a:lstStyle/>
          <a:p>
            <a:pPr marL="0" marR="0" lvl="0" indent="0">
              <a:spcBef>
                <a:spcPts val="0"/>
              </a:spcBef>
              <a:spcAft>
                <a:spcPts val="0"/>
              </a:spcAft>
              <a:buNone/>
              <a:tabLst>
                <a:tab pos="1143000" algn="l"/>
              </a:tabLst>
            </a:pPr>
            <a:r>
              <a:rPr lang="en-US" sz="2400" b="1" dirty="0">
                <a:effectLst/>
                <a:latin typeface="Times New Roman" panose="02020603050405020304" pitchFamily="18" charset="0"/>
                <a:ea typeface="Times New Roman" panose="02020603050405020304" pitchFamily="18" charset="0"/>
              </a:rPr>
              <a:t>A simple random sample</a:t>
            </a:r>
            <a:r>
              <a:rPr lang="en-US" sz="2400" dirty="0">
                <a:effectLst/>
                <a:latin typeface="Times New Roman" panose="02020603050405020304" pitchFamily="18" charset="0"/>
                <a:ea typeface="Times New Roman" panose="02020603050405020304" pitchFamily="18" charset="0"/>
              </a:rPr>
              <a:t> is secured by choosing units in such a way that each unit in the population has an equal chance of being selected. A simple random sample is free from sampling bias. </a:t>
            </a:r>
          </a:p>
          <a:p>
            <a:pPr marL="0" marR="0" lvl="0" indent="0">
              <a:spcBef>
                <a:spcPts val="0"/>
              </a:spcBef>
              <a:spcAft>
                <a:spcPts val="0"/>
              </a:spcAft>
              <a:buNone/>
              <a:tabLst>
                <a:tab pos="1143000" algn="l"/>
              </a:tabLst>
            </a:pPr>
            <a:endParaRPr lang="en-US" sz="2400" dirty="0">
              <a:latin typeface="Times New Roman" panose="02020603050405020304" pitchFamily="18" charset="0"/>
              <a:ea typeface="Times New Roman" panose="02020603050405020304" pitchFamily="18" charset="0"/>
            </a:endParaRPr>
          </a:p>
          <a:p>
            <a:pPr marL="0" indent="0">
              <a:spcAft>
                <a:spcPts val="0"/>
              </a:spcAft>
              <a:buNone/>
              <a:tabLst>
                <a:tab pos="1143000" algn="l"/>
              </a:tabLst>
            </a:pPr>
            <a:r>
              <a:rPr lang="en-US" sz="2400" b="1" dirty="0">
                <a:effectLst/>
                <a:latin typeface="Times New Roman" panose="02020603050405020304" pitchFamily="18" charset="0"/>
                <a:ea typeface="Times New Roman" panose="02020603050405020304" pitchFamily="18" charset="0"/>
              </a:rPr>
              <a:t>A systematic random sample</a:t>
            </a:r>
            <a:r>
              <a:rPr lang="en-US" sz="2400" dirty="0">
                <a:effectLst/>
                <a:latin typeface="Times New Roman" panose="02020603050405020304" pitchFamily="18" charset="0"/>
                <a:ea typeface="Times New Roman" panose="02020603050405020304" pitchFamily="18" charset="0"/>
              </a:rPr>
              <a:t> is obtained by selecting the first person on a random basis and choosing additional people at evenly spaced intervals until the desired number of is obtained. </a:t>
            </a:r>
          </a:p>
          <a:p>
            <a:pPr marL="0" marR="0" lvl="0" indent="0">
              <a:spcBef>
                <a:spcPts val="0"/>
              </a:spcBef>
              <a:spcAft>
                <a:spcPts val="0"/>
              </a:spcAft>
              <a:buNone/>
              <a:tabLst>
                <a:tab pos="1143000" algn="l"/>
              </a:tabLst>
            </a:pPr>
            <a:endParaRPr lang="en-US" sz="2400" dirty="0">
              <a:effectLst/>
              <a:latin typeface="Times New Roman" panose="02020603050405020304" pitchFamily="18" charset="0"/>
              <a:ea typeface="Times New Roman" panose="02020603050405020304" pitchFamily="18" charset="0"/>
            </a:endParaRPr>
          </a:p>
          <a:p>
            <a:pPr marL="1143000" marR="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endParaRPr>
          </a:p>
          <a:p>
            <a:endParaRPr lang="en-US" dirty="0"/>
          </a:p>
        </p:txBody>
      </p:sp>
      <p:pic>
        <p:nvPicPr>
          <p:cNvPr id="8" name="Content Placeholder 7" descr="Close-up of a circular object with numbers&#10;&#10;Description automatically generated">
            <a:extLst>
              <a:ext uri="{FF2B5EF4-FFF2-40B4-BE49-F238E27FC236}">
                <a16:creationId xmlns:a16="http://schemas.microsoft.com/office/drawing/2014/main" id="{53D9E862-58A0-D508-52C2-98E7B40AE754}"/>
              </a:ext>
            </a:extLst>
          </p:cNvPr>
          <p:cNvPicPr>
            <a:picLocks noGrp="1" noChangeAspect="1"/>
          </p:cNvPicPr>
          <p:nvPr>
            <p:ph sz="quarter" idx="11"/>
          </p:nvPr>
        </p:nvPicPr>
        <p:blipFill>
          <a:blip r:embed="rId2"/>
          <a:stretch>
            <a:fillRect/>
          </a:stretch>
        </p:blipFill>
        <p:spPr>
          <a:xfrm>
            <a:off x="6284913" y="2234096"/>
            <a:ext cx="4992687" cy="3323257"/>
          </a:xfrm>
        </p:spPr>
      </p:pic>
      <p:sp>
        <p:nvSpPr>
          <p:cNvPr id="4" name="Slide Number Placeholder 3">
            <a:extLst>
              <a:ext uri="{FF2B5EF4-FFF2-40B4-BE49-F238E27FC236}">
                <a16:creationId xmlns:a16="http://schemas.microsoft.com/office/drawing/2014/main" id="{E20F8B25-503B-BD9B-C5EB-77BDAA73F02C}"/>
              </a:ext>
            </a:extLst>
          </p:cNvPr>
          <p:cNvSpPr>
            <a:spLocks noGrp="1"/>
          </p:cNvSpPr>
          <p:nvPr>
            <p:ph type="sldNum" sz="quarter" idx="4"/>
          </p:nvPr>
        </p:nvSpPr>
        <p:spPr/>
        <p:txBody>
          <a:bodyPr/>
          <a:lstStyle/>
          <a:p>
            <a:fld id="{B5CEABB6-07DC-46E8-9B57-56EC44A396E5}" type="slidenum">
              <a:rPr lang="en-US" smtClean="0"/>
              <a:pPr/>
              <a:t>14</a:t>
            </a:fld>
            <a:endParaRPr lang="en-US" dirty="0"/>
          </a:p>
        </p:txBody>
      </p:sp>
    </p:spTree>
    <p:extLst>
      <p:ext uri="{BB962C8B-B14F-4D97-AF65-F5344CB8AC3E}">
        <p14:creationId xmlns:p14="http://schemas.microsoft.com/office/powerpoint/2010/main" val="278670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4BBB-170C-E7C4-32AD-998D4832351A}"/>
              </a:ext>
            </a:extLst>
          </p:cNvPr>
          <p:cNvSpPr>
            <a:spLocks noGrp="1"/>
          </p:cNvSpPr>
          <p:nvPr>
            <p:ph type="title"/>
          </p:nvPr>
        </p:nvSpPr>
        <p:spPr>
          <a:xfrm>
            <a:off x="1229932" y="-670560"/>
            <a:ext cx="10363202" cy="2589554"/>
          </a:xfrm>
        </p:spPr>
        <p:txBody>
          <a:bodyPr>
            <a:normAutofit/>
          </a:bodyPr>
          <a:lstStyle/>
          <a:p>
            <a:pPr algn="ctr"/>
            <a:r>
              <a:rPr lang="en-US" sz="3600" b="1" dirty="0"/>
              <a:t>TYPES OF RANDOM SAMPLES</a:t>
            </a:r>
          </a:p>
        </p:txBody>
      </p:sp>
      <p:sp>
        <p:nvSpPr>
          <p:cNvPr id="4" name="Table Placeholder 3">
            <a:extLst>
              <a:ext uri="{FF2B5EF4-FFF2-40B4-BE49-F238E27FC236}">
                <a16:creationId xmlns:a16="http://schemas.microsoft.com/office/drawing/2014/main" id="{EB1E56FE-56B7-493E-3569-953CA210D284}"/>
              </a:ext>
            </a:extLst>
          </p:cNvPr>
          <p:cNvSpPr>
            <a:spLocks noGrp="1"/>
          </p:cNvSpPr>
          <p:nvPr>
            <p:ph type="tbl" sz="quarter" idx="11"/>
          </p:nvPr>
        </p:nvSpPr>
        <p:spPr>
          <a:xfrm>
            <a:off x="7101840" y="1026160"/>
            <a:ext cx="4175760" cy="4923791"/>
          </a:xfrm>
          <a:noFill/>
          <a:ln>
            <a:solidFill>
              <a:schemeClr val="accent1">
                <a:alpha val="57000"/>
              </a:schemeClr>
            </a:solidFill>
          </a:ln>
          <a:effectLst>
            <a:softEdge rad="1117600"/>
          </a:effectLst>
        </p:spPr>
        <p:txBody>
          <a:bodyPr>
            <a:normAutofit fontScale="92500" lnSpcReduction="10000"/>
          </a:bodyPr>
          <a:lstStyle/>
          <a:p>
            <a:pPr marL="0" marR="0" lvl="0" indent="0">
              <a:spcBef>
                <a:spcPts val="0"/>
              </a:spcBef>
              <a:spcAft>
                <a:spcPts val="0"/>
              </a:spcAft>
              <a:buNone/>
              <a:tabLst>
                <a:tab pos="1143000" algn="l"/>
              </a:tabLst>
            </a:pPr>
            <a:r>
              <a:rPr lang="en-US" sz="2400" b="1" dirty="0">
                <a:effectLst/>
                <a:latin typeface="Times New Roman" panose="02020603050405020304" pitchFamily="18" charset="0"/>
                <a:ea typeface="Times New Roman" panose="02020603050405020304" pitchFamily="18" charset="0"/>
              </a:rPr>
              <a:t>A stratified sample</a:t>
            </a:r>
            <a:r>
              <a:rPr lang="en-US" sz="2400" dirty="0">
                <a:effectLst/>
                <a:latin typeface="Times New Roman" panose="02020603050405020304" pitchFamily="18" charset="0"/>
                <a:ea typeface="Times New Roman" panose="02020603050405020304" pitchFamily="18" charset="0"/>
              </a:rPr>
              <a:t> is obtained by independently selecting a separate simple random sample from each population strata (homogeneous groups based on a characteristic or variable such as income or education). </a:t>
            </a:r>
            <a:r>
              <a:rPr lang="en-US" sz="2400" dirty="0">
                <a:latin typeface="Times New Roman" panose="02020603050405020304" pitchFamily="18" charset="0"/>
                <a:ea typeface="Times New Roman" panose="02020603050405020304" pitchFamily="18" charset="0"/>
              </a:rPr>
              <a:t>T</a:t>
            </a:r>
            <a:r>
              <a:rPr lang="en-US" sz="2400" dirty="0">
                <a:effectLst/>
                <a:latin typeface="Times New Roman" panose="02020603050405020304" pitchFamily="18" charset="0"/>
                <a:ea typeface="Times New Roman" panose="02020603050405020304" pitchFamily="18" charset="0"/>
              </a:rPr>
              <a:t>hen participants are randomly selected from each strata, w</a:t>
            </a:r>
            <a:r>
              <a:rPr lang="en-US" sz="2400" dirty="0">
                <a:latin typeface="Times New Roman" panose="02020603050405020304" pitchFamily="18" charset="0"/>
                <a:ea typeface="Times New Roman" panose="02020603050405020304" pitchFamily="18" charset="0"/>
              </a:rPr>
              <a:t>ith </a:t>
            </a:r>
            <a:r>
              <a:rPr lang="en-US" sz="2400" dirty="0">
                <a:effectLst/>
                <a:latin typeface="Times New Roman" panose="02020603050405020304" pitchFamily="18" charset="0"/>
                <a:ea typeface="Times New Roman" panose="02020603050405020304" pitchFamily="18" charset="0"/>
              </a:rPr>
              <a:t>the number selected designed to </a:t>
            </a:r>
            <a:r>
              <a:rPr lang="en-US" sz="2400" dirty="0">
                <a:latin typeface="Times New Roman" panose="02020603050405020304" pitchFamily="18" charset="0"/>
                <a:ea typeface="Times New Roman" panose="02020603050405020304" pitchFamily="18" charset="0"/>
              </a:rPr>
              <a:t>maintain population proportions in the sample.</a:t>
            </a:r>
            <a:endParaRPr lang="en-US" sz="24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tabLst>
                <a:tab pos="1143000" algn="l"/>
              </a:tabLst>
            </a:pPr>
            <a:endParaRPr lang="en-US" sz="24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tabLst>
                <a:tab pos="1143000" algn="l"/>
              </a:tabLst>
            </a:pPr>
            <a:r>
              <a:rPr lang="en-US" sz="2400" dirty="0">
                <a:effectLst/>
                <a:latin typeface="Times New Roman" panose="02020603050405020304" pitchFamily="18" charset="0"/>
                <a:ea typeface="Times New Roman" panose="02020603050405020304" pitchFamily="18" charset="0"/>
              </a:rPr>
              <a:t>Researchers often employ stratified sampling when a population’s characteristics are diverse to accurately</a:t>
            </a:r>
            <a:r>
              <a:rPr lang="en-US" sz="2400" dirty="0">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represent differences </a:t>
            </a:r>
            <a:r>
              <a:rPr lang="en-US" sz="2400" dirty="0">
                <a:latin typeface="Times New Roman" panose="02020603050405020304" pitchFamily="18" charset="0"/>
                <a:ea typeface="Times New Roman" panose="02020603050405020304" pitchFamily="18" charset="0"/>
              </a:rPr>
              <a:t>within the population </a:t>
            </a:r>
            <a:r>
              <a:rPr lang="en-US" sz="2400" dirty="0">
                <a:effectLst/>
                <a:latin typeface="Times New Roman" panose="02020603050405020304" pitchFamily="18" charset="0"/>
                <a:ea typeface="Times New Roman" panose="02020603050405020304" pitchFamily="18" charset="0"/>
              </a:rPr>
              <a:t>in the target sample.  </a:t>
            </a:r>
          </a:p>
          <a:p>
            <a:endParaRPr lang="en-US" dirty="0"/>
          </a:p>
        </p:txBody>
      </p:sp>
      <p:pic>
        <p:nvPicPr>
          <p:cNvPr id="15" name="Content Placeholder 14" descr="A group of wooden figures on a shelf">
            <a:extLst>
              <a:ext uri="{FF2B5EF4-FFF2-40B4-BE49-F238E27FC236}">
                <a16:creationId xmlns:a16="http://schemas.microsoft.com/office/drawing/2014/main" id="{CEA2DA03-A067-678F-46E0-64BB16D6CB6B}"/>
              </a:ext>
            </a:extLst>
          </p:cNvPr>
          <p:cNvPicPr>
            <a:picLocks noGrp="1" noChangeAspect="1"/>
          </p:cNvPicPr>
          <p:nvPr>
            <p:ph sz="quarter" idx="10"/>
          </p:nvPr>
        </p:nvPicPr>
        <p:blipFill>
          <a:blip r:embed="rId2"/>
          <a:stretch>
            <a:fillRect/>
          </a:stretch>
        </p:blipFill>
        <p:spPr>
          <a:xfrm>
            <a:off x="423997" y="1358795"/>
            <a:ext cx="6220643" cy="4323069"/>
          </a:xfrm>
          <a:effectLst>
            <a:softEdge rad="241300"/>
          </a:effectLst>
        </p:spPr>
      </p:pic>
      <p:sp>
        <p:nvSpPr>
          <p:cNvPr id="3" name="Slide Number Placeholder 2">
            <a:extLst>
              <a:ext uri="{FF2B5EF4-FFF2-40B4-BE49-F238E27FC236}">
                <a16:creationId xmlns:a16="http://schemas.microsoft.com/office/drawing/2014/main" id="{DC145FE4-EDFC-F627-91A2-BBB636D3BAD2}"/>
              </a:ext>
            </a:extLst>
          </p:cNvPr>
          <p:cNvSpPr>
            <a:spLocks noGrp="1"/>
          </p:cNvSpPr>
          <p:nvPr>
            <p:ph type="sldNum" sz="quarter" idx="4"/>
          </p:nvPr>
        </p:nvSpPr>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75215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9712-C2D4-7F0E-474C-715EBFB41526}"/>
              </a:ext>
            </a:extLst>
          </p:cNvPr>
          <p:cNvSpPr>
            <a:spLocks noGrp="1"/>
          </p:cNvSpPr>
          <p:nvPr>
            <p:ph type="title"/>
          </p:nvPr>
        </p:nvSpPr>
        <p:spPr>
          <a:xfrm>
            <a:off x="1545465" y="6098147"/>
            <a:ext cx="10439401" cy="296214"/>
          </a:xfrm>
        </p:spPr>
        <p:txBody>
          <a:bodyPr>
            <a:normAutofit fontScale="90000"/>
          </a:bodyPr>
          <a:lstStyle/>
          <a:p>
            <a:pPr algn="ctr"/>
            <a:r>
              <a:rPr lang="en-US" b="1" dirty="0"/>
              <a:t>TYPES Of RANDOM SAMPLES</a:t>
            </a:r>
          </a:p>
        </p:txBody>
      </p:sp>
      <p:sp>
        <p:nvSpPr>
          <p:cNvPr id="10" name="Rectangle 1">
            <a:extLst>
              <a:ext uri="{FF2B5EF4-FFF2-40B4-BE49-F238E27FC236}">
                <a16:creationId xmlns:a16="http://schemas.microsoft.com/office/drawing/2014/main" id="{6798BE08-916D-C95E-A214-500BB5B8526D}"/>
              </a:ext>
            </a:extLst>
          </p:cNvPr>
          <p:cNvSpPr>
            <a:spLocks noGrp="1" noChangeArrowheads="1"/>
          </p:cNvSpPr>
          <p:nvPr>
            <p:ph sz="quarter" idx="11"/>
          </p:nvPr>
        </p:nvSpPr>
        <p:spPr bwMode="auto">
          <a:xfrm>
            <a:off x="254000" y="463639"/>
            <a:ext cx="11730866" cy="177425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43000" algn="l"/>
              </a:tabLst>
              <a:defRPr>
                <a:solidFill>
                  <a:schemeClr val="tx1"/>
                </a:solidFill>
                <a:latin typeface="Arial" panose="020B0604020202020204" pitchFamily="34" charset="0"/>
              </a:defRPr>
            </a:lvl1pPr>
            <a:lvl2pPr eaLnBrk="0" fontAlgn="base" hangingPunct="0">
              <a:spcBef>
                <a:spcPct val="0"/>
              </a:spcBef>
              <a:spcAft>
                <a:spcPct val="0"/>
              </a:spcAft>
              <a:tabLst>
                <a:tab pos="1143000" algn="l"/>
              </a:tabLst>
              <a:defRPr>
                <a:solidFill>
                  <a:schemeClr val="tx1"/>
                </a:solidFill>
                <a:latin typeface="Arial" panose="020B0604020202020204" pitchFamily="34" charset="0"/>
              </a:defRPr>
            </a:lvl2pPr>
            <a:lvl3pPr eaLnBrk="0" fontAlgn="base" hangingPunct="0">
              <a:spcBef>
                <a:spcPct val="0"/>
              </a:spcBef>
              <a:spcAft>
                <a:spcPct val="0"/>
              </a:spcAft>
              <a:tabLst>
                <a:tab pos="1143000" algn="l"/>
              </a:tabLst>
              <a:defRPr>
                <a:solidFill>
                  <a:schemeClr val="tx1"/>
                </a:solidFill>
                <a:latin typeface="Arial" panose="020B0604020202020204" pitchFamily="34" charset="0"/>
              </a:defRPr>
            </a:lvl3pPr>
            <a:lvl4pPr eaLnBrk="0" fontAlgn="base" hangingPunct="0">
              <a:spcBef>
                <a:spcPct val="0"/>
              </a:spcBef>
              <a:spcAft>
                <a:spcPct val="0"/>
              </a:spcAft>
              <a:tabLst>
                <a:tab pos="1143000" algn="l"/>
              </a:tabLst>
              <a:defRPr>
                <a:solidFill>
                  <a:schemeClr val="tx1"/>
                </a:solidFill>
                <a:latin typeface="Arial" panose="020B0604020202020204" pitchFamily="34" charset="0"/>
              </a:defRPr>
            </a:lvl4pPr>
            <a:lvl5pPr eaLnBrk="0" fontAlgn="base" hangingPunct="0">
              <a:spcBef>
                <a:spcPct val="0"/>
              </a:spcBef>
              <a:spcAft>
                <a:spcPct val="0"/>
              </a:spcAft>
              <a:tabLst>
                <a:tab pos="1143000" algn="l"/>
              </a:tabLst>
              <a:defRPr>
                <a:solidFill>
                  <a:schemeClr val="tx1"/>
                </a:solidFill>
                <a:latin typeface="Arial" panose="020B0604020202020204" pitchFamily="34" charset="0"/>
              </a:defRPr>
            </a:lvl5pPr>
            <a:lvl6pPr eaLnBrk="0" fontAlgn="base" hangingPunct="0">
              <a:spcBef>
                <a:spcPct val="0"/>
              </a:spcBef>
              <a:spcAft>
                <a:spcPct val="0"/>
              </a:spcAft>
              <a:tabLst>
                <a:tab pos="1143000" algn="l"/>
              </a:tabLst>
              <a:defRPr>
                <a:solidFill>
                  <a:schemeClr val="tx1"/>
                </a:solidFill>
                <a:latin typeface="Arial" panose="020B0604020202020204" pitchFamily="34" charset="0"/>
              </a:defRPr>
            </a:lvl6pPr>
            <a:lvl7pPr eaLnBrk="0" fontAlgn="base" hangingPunct="0">
              <a:spcBef>
                <a:spcPct val="0"/>
              </a:spcBef>
              <a:spcAft>
                <a:spcPct val="0"/>
              </a:spcAft>
              <a:tabLst>
                <a:tab pos="1143000" algn="l"/>
              </a:tabLst>
              <a:defRPr>
                <a:solidFill>
                  <a:schemeClr val="tx1"/>
                </a:solidFill>
                <a:latin typeface="Arial" panose="020B0604020202020204" pitchFamily="34" charset="0"/>
              </a:defRPr>
            </a:lvl7pPr>
            <a:lvl8pPr eaLnBrk="0" fontAlgn="base" hangingPunct="0">
              <a:spcBef>
                <a:spcPct val="0"/>
              </a:spcBef>
              <a:spcAft>
                <a:spcPct val="0"/>
              </a:spcAft>
              <a:tabLst>
                <a:tab pos="1143000" algn="l"/>
              </a:tabLst>
              <a:defRPr>
                <a:solidFill>
                  <a:schemeClr val="tx1"/>
                </a:solidFill>
                <a:latin typeface="Arial" panose="020B0604020202020204" pitchFamily="34" charset="0"/>
              </a:defRPr>
            </a:lvl8pPr>
            <a:lvl9pPr eaLnBrk="0" fontAlgn="base" hangingPunct="0">
              <a:spcBef>
                <a:spcPct val="0"/>
              </a:spcBef>
              <a:spcAft>
                <a:spcPct val="0"/>
              </a:spcAft>
              <a:tabLst>
                <a:tab pos="1143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tab pos="1143000" algn="l"/>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 cluster sample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is obtained by selecting groups (clusters) from the population with simple random sampling. The sample comprises all individual units in each random cluster selected.</a:t>
            </a:r>
            <a:r>
              <a:rPr lang="en-US" altLang="en-US" sz="1800" dirty="0">
                <a:ea typeface="Times New Roman" panose="02020603050405020304" pitchFamily="18" charset="0"/>
              </a:rPr>
              <a:t>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For example, if a researcher is interested in Protestant </a:t>
            </a:r>
            <a:r>
              <a:rPr lang="en-US" altLang="en-US" sz="1800" dirty="0">
                <a:ea typeface="Times New Roman" panose="02020603050405020304" pitchFamily="18" charset="0"/>
              </a:rPr>
              <a:t>church members’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attitudes toward adoption in Texas, a random selection of 50 churches could be selected and then all members within the selected churches (clusters) could be surveyed. </a:t>
            </a:r>
          </a:p>
          <a:p>
            <a:pPr marL="0" marR="0" lvl="0" indent="0" algn="l" defTabSz="914400" rtl="0" eaLnBrk="0" fontAlgn="base" latinLnBrk="0" hangingPunct="0">
              <a:lnSpc>
                <a:spcPct val="100000"/>
              </a:lnSpc>
              <a:spcBef>
                <a:spcPct val="0"/>
              </a:spcBef>
              <a:spcAft>
                <a:spcPct val="0"/>
              </a:spcAft>
              <a:buClrTx/>
              <a:buSzTx/>
              <a:buNone/>
              <a:tabLst>
                <a:tab pos="1143000" algn="l"/>
              </a:tabLst>
            </a:pPr>
            <a:r>
              <a:rPr kumimoji="0" lang="en-US" altLang="en-US" sz="18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Although very economical, cluster sampling is highly susceptible to sampling bias. </a:t>
            </a:r>
            <a:r>
              <a:rPr lang="en-US" altLang="en-US" sz="1800" dirty="0">
                <a:ea typeface="Times New Roman" panose="02020603050405020304" pitchFamily="18" charset="0"/>
              </a:rPr>
              <a:t>A researcher is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likely to get similar responses from people in the same cluster based on interaction and/ or share characteristics.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65A6CA88-9E34-2C2D-3DBA-BC0F2A9660F8}"/>
              </a:ext>
            </a:extLst>
          </p:cNvPr>
          <p:cNvSpPr>
            <a:spLocks noGrp="1"/>
          </p:cNvSpPr>
          <p:nvPr>
            <p:ph type="sldNum" sz="quarter" idx="4"/>
          </p:nvPr>
        </p:nvSpPr>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293660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5811-195F-74A7-C143-2F9BFAA50DBB}"/>
              </a:ext>
            </a:extLst>
          </p:cNvPr>
          <p:cNvSpPr>
            <a:spLocks noGrp="1"/>
          </p:cNvSpPr>
          <p:nvPr>
            <p:ph type="title"/>
          </p:nvPr>
        </p:nvSpPr>
        <p:spPr>
          <a:xfrm>
            <a:off x="3159760" y="315533"/>
            <a:ext cx="3738880" cy="873187"/>
          </a:xfrm>
        </p:spPr>
        <p:txBody>
          <a:bodyPr>
            <a:normAutofit/>
          </a:bodyPr>
          <a:lstStyle/>
          <a:p>
            <a:r>
              <a:rPr lang="en-US" sz="4400" b="1" dirty="0"/>
              <a:t>Sample size</a:t>
            </a:r>
          </a:p>
        </p:txBody>
      </p:sp>
      <p:sp>
        <p:nvSpPr>
          <p:cNvPr id="3" name="Content Placeholder 2">
            <a:extLst>
              <a:ext uri="{FF2B5EF4-FFF2-40B4-BE49-F238E27FC236}">
                <a16:creationId xmlns:a16="http://schemas.microsoft.com/office/drawing/2014/main" id="{32A2DD6F-8BE4-F795-36A0-01E29217F137}"/>
              </a:ext>
            </a:extLst>
          </p:cNvPr>
          <p:cNvSpPr>
            <a:spLocks noGrp="1"/>
          </p:cNvSpPr>
          <p:nvPr>
            <p:ph sz="quarter" idx="10"/>
          </p:nvPr>
        </p:nvSpPr>
        <p:spPr>
          <a:xfrm>
            <a:off x="568960" y="1615440"/>
            <a:ext cx="6593840" cy="4531360"/>
          </a:xfrm>
          <a:solidFill>
            <a:schemeClr val="bg2"/>
          </a:solidFill>
          <a:ln>
            <a:noFill/>
          </a:ln>
        </p:spPr>
        <p:txBody>
          <a:bodyPr>
            <a:normAutofit fontScale="85000" lnSpcReduction="10000"/>
          </a:bodyPr>
          <a:lstStyle/>
          <a:p>
            <a:pPr marR="0" algn="ctr">
              <a:spcBef>
                <a:spcPts val="0"/>
              </a:spcBef>
              <a:spcAft>
                <a:spcPts val="0"/>
              </a:spcAft>
            </a:pPr>
            <a:r>
              <a:rPr lang="en-US" sz="3300" b="1" dirty="0">
                <a:effectLst/>
                <a:latin typeface="Times New Roman" panose="02020603050405020304" pitchFamily="18" charset="0"/>
                <a:ea typeface="Times New Roman" panose="02020603050405020304" pitchFamily="18" charset="0"/>
              </a:rPr>
              <a:t>In general,</a:t>
            </a:r>
            <a:r>
              <a:rPr lang="en-US" sz="3300" dirty="0">
                <a:effectLst/>
                <a:latin typeface="Times New Roman" panose="02020603050405020304" pitchFamily="18" charset="0"/>
                <a:ea typeface="Times New Roman" panose="02020603050405020304" pitchFamily="18" charset="0"/>
              </a:rPr>
              <a:t> </a:t>
            </a:r>
            <a:r>
              <a:rPr lang="en-US" sz="3300" b="1" dirty="0">
                <a:effectLst/>
                <a:latin typeface="Times New Roman" panose="02020603050405020304" pitchFamily="18" charset="0"/>
                <a:ea typeface="Times New Roman" panose="02020603050405020304" pitchFamily="18" charset="0"/>
              </a:rPr>
              <a:t>sample size depends </a:t>
            </a:r>
          </a:p>
          <a:p>
            <a:pPr marR="0" algn="ctr">
              <a:spcBef>
                <a:spcPts val="0"/>
              </a:spcBef>
              <a:spcAft>
                <a:spcPts val="0"/>
              </a:spcAft>
            </a:pPr>
            <a:r>
              <a:rPr lang="en-US" sz="3300" b="1" dirty="0">
                <a:effectLst/>
                <a:latin typeface="Times New Roman" panose="02020603050405020304" pitchFamily="18" charset="0"/>
                <a:ea typeface="Times New Roman" panose="02020603050405020304" pitchFamily="18" charset="0"/>
              </a:rPr>
              <a:t>on several factors</a:t>
            </a:r>
            <a:endParaRPr lang="en-US" sz="3300" dirty="0">
              <a:effectLst/>
              <a:latin typeface="Times New Roman" panose="02020603050405020304" pitchFamily="18" charset="0"/>
              <a:ea typeface="Times New Roman" panose="02020603050405020304" pitchFamily="18" charset="0"/>
            </a:endParaRP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nature of the statistical analyses to be performed. </a:t>
            </a: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desired precision of the estimates one wishes </a:t>
            </a:r>
          </a:p>
          <a:p>
            <a:pPr marR="0" lvl="0">
              <a:spcBef>
                <a:spcPts val="0"/>
              </a:spcBef>
              <a:spcAft>
                <a:spcPts val="0"/>
              </a:spcAft>
              <a:tabLst>
                <a:tab pos="1600200" algn="l"/>
              </a:tabLst>
            </a:pPr>
            <a:r>
              <a:rPr lang="en-US" sz="2600" dirty="0">
                <a:effectLst/>
                <a:latin typeface="Times New Roman" panose="02020603050405020304" pitchFamily="18" charset="0"/>
                <a:ea typeface="Times New Roman" panose="02020603050405020304" pitchFamily="18" charset="0"/>
              </a:rPr>
              <a:t>       to achieve. </a:t>
            </a: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kind and number of comparisons that will be made. </a:t>
            </a: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number of variables to be examined simultaneously. </a:t>
            </a: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E2CA6074-E13F-F582-28A0-559BC83F4E94}"/>
              </a:ext>
            </a:extLst>
          </p:cNvPr>
          <p:cNvSpPr>
            <a:spLocks noGrp="1"/>
          </p:cNvSpPr>
          <p:nvPr>
            <p:ph type="sldNum" sz="quarter" idx="4"/>
          </p:nvPr>
        </p:nvSpPr>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4076778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9410-06DA-7105-4902-C94A1F998707}"/>
              </a:ext>
            </a:extLst>
          </p:cNvPr>
          <p:cNvSpPr>
            <a:spLocks noGrp="1"/>
          </p:cNvSpPr>
          <p:nvPr>
            <p:ph type="title"/>
          </p:nvPr>
        </p:nvSpPr>
        <p:spPr>
          <a:xfrm>
            <a:off x="6096000" y="375285"/>
            <a:ext cx="4896678" cy="3624984"/>
          </a:xfrm>
        </p:spPr>
        <p:txBody>
          <a:bodyPr anchor="b">
            <a:normAutofit/>
          </a:bodyPr>
          <a:lstStyle/>
          <a:p>
            <a:r>
              <a:rPr lang="en-US" dirty="0"/>
              <a:t>Statistical Analysis of Data</a:t>
            </a:r>
            <a:endParaRPr lang="en-US"/>
          </a:p>
        </p:txBody>
      </p:sp>
      <p:pic>
        <p:nvPicPr>
          <p:cNvPr id="11" name="Picture Placeholder 10" descr="A person working on a computer&#10;&#10;Description automatically generated">
            <a:extLst>
              <a:ext uri="{FF2B5EF4-FFF2-40B4-BE49-F238E27FC236}">
                <a16:creationId xmlns:a16="http://schemas.microsoft.com/office/drawing/2014/main" id="{69AB3A0C-8201-9A7A-DD7C-F4B281BCE5B9}"/>
              </a:ext>
            </a:extLst>
          </p:cNvPr>
          <p:cNvPicPr>
            <a:picLocks noGrp="1" noChangeAspect="1"/>
          </p:cNvPicPr>
          <p:nvPr>
            <p:ph type="pic" sz="quarter" idx="11"/>
          </p:nvPr>
        </p:nvPicPr>
        <p:blipFill rotWithShape="1">
          <a:blip r:embed="rId2"/>
          <a:srcRect t="12453" r="-2" b="12452"/>
          <a:stretch/>
        </p:blipFill>
        <p:spPr>
          <a:xfrm>
            <a:off x="20" y="10"/>
            <a:ext cx="6095980" cy="6857990"/>
          </a:xfrm>
          <a:noFill/>
        </p:spPr>
      </p:pic>
      <p:sp>
        <p:nvSpPr>
          <p:cNvPr id="3" name="Content Placeholder 2">
            <a:extLst>
              <a:ext uri="{FF2B5EF4-FFF2-40B4-BE49-F238E27FC236}">
                <a16:creationId xmlns:a16="http://schemas.microsoft.com/office/drawing/2014/main" id="{E165F6CA-7120-0996-1940-FB174D09CF46}"/>
              </a:ext>
            </a:extLst>
          </p:cNvPr>
          <p:cNvSpPr>
            <a:spLocks noGrp="1"/>
          </p:cNvSpPr>
          <p:nvPr>
            <p:ph sz="quarter" idx="10"/>
          </p:nvPr>
        </p:nvSpPr>
        <p:spPr>
          <a:xfrm>
            <a:off x="6096000" y="4172990"/>
            <a:ext cx="4896677" cy="2309726"/>
          </a:xfrm>
        </p:spPr>
        <p:txBody>
          <a:bodyPr>
            <a:normAutofit/>
          </a:bodyPr>
          <a:lstStyle/>
          <a:p>
            <a:pPr marL="0" indent="0">
              <a:buNone/>
            </a:pPr>
            <a:r>
              <a:rPr lang="en-US" sz="2400" dirty="0"/>
              <a:t>Descriptive statistics allow you to summarize a data set; whereas inferential statistics allow you to draw conclusions about a population based on sample data.</a:t>
            </a:r>
          </a:p>
        </p:txBody>
      </p:sp>
    </p:spTree>
    <p:extLst>
      <p:ext uri="{BB962C8B-B14F-4D97-AF65-F5344CB8AC3E}">
        <p14:creationId xmlns:p14="http://schemas.microsoft.com/office/powerpoint/2010/main" val="1432848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6437B77-E121-B5BD-8E35-71CC9C6ED926}"/>
              </a:ext>
            </a:extLst>
          </p:cNvPr>
          <p:cNvPicPr>
            <a:picLocks noGrp="1" noChangeAspect="1"/>
          </p:cNvPicPr>
          <p:nvPr>
            <p:ph sz="quarter" idx="10"/>
          </p:nvPr>
        </p:nvPicPr>
        <p:blipFill>
          <a:blip r:embed="rId2"/>
          <a:stretch>
            <a:fillRect/>
          </a:stretch>
        </p:blipFill>
        <p:spPr>
          <a:xfrm>
            <a:off x="339959" y="537328"/>
            <a:ext cx="11561139" cy="5788058"/>
          </a:xfrm>
          <a:prstGeom prst="rect">
            <a:avLst/>
          </a:prstGeom>
        </p:spPr>
      </p:pic>
      <p:sp>
        <p:nvSpPr>
          <p:cNvPr id="2" name="Slide Number Placeholder 1">
            <a:extLst>
              <a:ext uri="{FF2B5EF4-FFF2-40B4-BE49-F238E27FC236}">
                <a16:creationId xmlns:a16="http://schemas.microsoft.com/office/drawing/2014/main" id="{DAAD36B5-0F4D-9229-D00C-CC4A1A7A1180}"/>
              </a:ext>
            </a:extLst>
          </p:cNvPr>
          <p:cNvSpPr>
            <a:spLocks noGrp="1"/>
          </p:cNvSpPr>
          <p:nvPr>
            <p:ph type="sldNum" sz="quarter" idx="4"/>
          </p:nvPr>
        </p:nvSpPr>
        <p:spPr/>
        <p:txBody>
          <a:bodyPr/>
          <a:lstStyle/>
          <a:p>
            <a:fld id="{B5CEABB6-07DC-46E8-9B57-56EC44A396E5}" type="slidenum">
              <a:rPr lang="en-US" smtClean="0"/>
              <a:pPr/>
              <a:t>19</a:t>
            </a:fld>
            <a:endParaRPr lang="en-US" dirty="0"/>
          </a:p>
        </p:txBody>
      </p:sp>
    </p:spTree>
    <p:extLst>
      <p:ext uri="{BB962C8B-B14F-4D97-AF65-F5344CB8AC3E}">
        <p14:creationId xmlns:p14="http://schemas.microsoft.com/office/powerpoint/2010/main" val="202704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0D96-BFFB-05BD-30ED-0352500CD058}"/>
              </a:ext>
            </a:extLst>
          </p:cNvPr>
          <p:cNvSpPr>
            <a:spLocks noGrp="1"/>
          </p:cNvSpPr>
          <p:nvPr>
            <p:ph type="title"/>
          </p:nvPr>
        </p:nvSpPr>
        <p:spPr>
          <a:xfrm>
            <a:off x="6299200" y="2265680"/>
            <a:ext cx="5471160" cy="3708401"/>
          </a:xfrm>
        </p:spPr>
        <p:txBody>
          <a:bodyPr>
            <a:normAutofit fontScale="90000"/>
          </a:bodyPr>
          <a:lstStyle/>
          <a:p>
            <a:pPr algn="ctr"/>
            <a:r>
              <a:rPr lang="en-US" sz="3200" b="1">
                <a:effectLst/>
                <a:latin typeface="Times New Roman" panose="02020603050405020304" pitchFamily="18" charset="0"/>
              </a:rPr>
              <a:t>Quantitative Methodologies: Focusing on Data collection and Statistics </a:t>
            </a:r>
            <a:br>
              <a:rPr lang="en-US" sz="3200" b="1">
                <a:effectLst/>
                <a:latin typeface="Times New Roman" panose="02020603050405020304" pitchFamily="18" charset="0"/>
              </a:rPr>
            </a:br>
            <a:br>
              <a:rPr lang="en-US" sz="3200" b="1">
                <a:effectLst/>
                <a:latin typeface="Times New Roman" panose="02020603050405020304" pitchFamily="18" charset="0"/>
              </a:rPr>
            </a:br>
            <a:r>
              <a:rPr lang="en-US" sz="2200" b="1">
                <a:effectLst/>
                <a:latin typeface="Times New Roman" panose="02020603050405020304" pitchFamily="18" charset="0"/>
              </a:rPr>
              <a:t>International Institute for Reproductive Loss</a:t>
            </a:r>
            <a:br>
              <a:rPr lang="en-US" sz="2200" b="1">
                <a:effectLst/>
                <a:latin typeface="Times New Roman" panose="02020603050405020304" pitchFamily="18" charset="0"/>
              </a:rPr>
            </a:br>
            <a:r>
              <a:rPr lang="en-US" sz="2200" b="1">
                <a:effectLst/>
                <a:latin typeface="Times New Roman" panose="02020603050405020304" pitchFamily="18" charset="0"/>
              </a:rPr>
              <a:t>Priscilla K. Coleman, ph.d.</a:t>
            </a:r>
            <a:br>
              <a:rPr lang="en-US" sz="3200" b="1">
                <a:effectLst/>
                <a:latin typeface="Times New Roman" panose="02020603050405020304" pitchFamily="18" charset="0"/>
              </a:rPr>
            </a:br>
            <a:endParaRPr lang="en-US" sz="3200" dirty="0"/>
          </a:p>
        </p:txBody>
      </p:sp>
    </p:spTree>
    <p:extLst>
      <p:ext uri="{BB962C8B-B14F-4D97-AF65-F5344CB8AC3E}">
        <p14:creationId xmlns:p14="http://schemas.microsoft.com/office/powerpoint/2010/main" val="294539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263A2E-B6C2-D4E1-5C7D-61940E7ECA2C}"/>
              </a:ext>
            </a:extLst>
          </p:cNvPr>
          <p:cNvPicPr>
            <a:picLocks noGrp="1" noChangeAspect="1"/>
          </p:cNvPicPr>
          <p:nvPr>
            <p:ph sz="quarter" idx="10"/>
          </p:nvPr>
        </p:nvPicPr>
        <p:blipFill>
          <a:blip r:embed="rId2"/>
          <a:stretch>
            <a:fillRect/>
          </a:stretch>
        </p:blipFill>
        <p:spPr>
          <a:xfrm>
            <a:off x="386499" y="802336"/>
            <a:ext cx="11123629" cy="5592025"/>
          </a:xfrm>
          <a:prstGeom prst="rect">
            <a:avLst/>
          </a:prstGeom>
        </p:spPr>
      </p:pic>
      <p:sp>
        <p:nvSpPr>
          <p:cNvPr id="2" name="Slide Number Placeholder 1">
            <a:extLst>
              <a:ext uri="{FF2B5EF4-FFF2-40B4-BE49-F238E27FC236}">
                <a16:creationId xmlns:a16="http://schemas.microsoft.com/office/drawing/2014/main" id="{CDB332AF-8C86-940F-05BD-0E339121DC5D}"/>
              </a:ext>
            </a:extLst>
          </p:cNvPr>
          <p:cNvSpPr>
            <a:spLocks noGrp="1"/>
          </p:cNvSpPr>
          <p:nvPr>
            <p:ph type="sldNum" sz="quarter" idx="4"/>
          </p:nvPr>
        </p:nvSpPr>
        <p:spPr/>
        <p:txBody>
          <a:bodyPr/>
          <a:lstStyle/>
          <a:p>
            <a:fld id="{B5CEABB6-07DC-46E8-9B57-56EC44A396E5}" type="slidenum">
              <a:rPr lang="en-US" smtClean="0"/>
              <a:pPr/>
              <a:t>20</a:t>
            </a:fld>
            <a:endParaRPr lang="en-US" dirty="0"/>
          </a:p>
        </p:txBody>
      </p:sp>
    </p:spTree>
    <p:extLst>
      <p:ext uri="{BB962C8B-B14F-4D97-AF65-F5344CB8AC3E}">
        <p14:creationId xmlns:p14="http://schemas.microsoft.com/office/powerpoint/2010/main" val="210272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E1C60-6F77-55D0-9BC3-CA0B3DFB1A53}"/>
              </a:ext>
            </a:extLst>
          </p:cNvPr>
          <p:cNvPicPr>
            <a:picLocks noGrp="1" noChangeAspect="1"/>
          </p:cNvPicPr>
          <p:nvPr>
            <p:ph sz="quarter" idx="10"/>
          </p:nvPr>
        </p:nvPicPr>
        <p:blipFill>
          <a:blip r:embed="rId2"/>
          <a:stretch>
            <a:fillRect/>
          </a:stretch>
        </p:blipFill>
        <p:spPr>
          <a:xfrm>
            <a:off x="358219" y="552284"/>
            <a:ext cx="10416618" cy="5753432"/>
          </a:xfrm>
          <a:prstGeom prst="rect">
            <a:avLst/>
          </a:prstGeom>
        </p:spPr>
      </p:pic>
      <p:sp>
        <p:nvSpPr>
          <p:cNvPr id="2" name="Slide Number Placeholder 1">
            <a:extLst>
              <a:ext uri="{FF2B5EF4-FFF2-40B4-BE49-F238E27FC236}">
                <a16:creationId xmlns:a16="http://schemas.microsoft.com/office/drawing/2014/main" id="{AC1AACC2-1F68-EC23-3884-B81356795C79}"/>
              </a:ext>
            </a:extLst>
          </p:cNvPr>
          <p:cNvSpPr>
            <a:spLocks noGrp="1"/>
          </p:cNvSpPr>
          <p:nvPr>
            <p:ph type="sldNum" sz="quarter" idx="4"/>
          </p:nvPr>
        </p:nvSpPr>
        <p:spPr/>
        <p:txBody>
          <a:bodyPr/>
          <a:lstStyle/>
          <a:p>
            <a:fld id="{B5CEABB6-07DC-46E8-9B57-56EC44A396E5}" type="slidenum">
              <a:rPr lang="en-US" smtClean="0"/>
              <a:pPr/>
              <a:t>21</a:t>
            </a:fld>
            <a:endParaRPr lang="en-US" dirty="0"/>
          </a:p>
        </p:txBody>
      </p:sp>
    </p:spTree>
    <p:extLst>
      <p:ext uri="{BB962C8B-B14F-4D97-AF65-F5344CB8AC3E}">
        <p14:creationId xmlns:p14="http://schemas.microsoft.com/office/powerpoint/2010/main" val="594131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A828612F-FB2C-793E-9EDD-A52D6F9A5994}"/>
              </a:ext>
            </a:extLst>
          </p:cNvPr>
          <p:cNvPicPr>
            <a:picLocks noGrp="1" noChangeAspect="1"/>
          </p:cNvPicPr>
          <p:nvPr>
            <p:ph sz="quarter" idx="10"/>
          </p:nvPr>
        </p:nvPicPr>
        <p:blipFill>
          <a:blip r:embed="rId2"/>
          <a:stretch>
            <a:fillRect/>
          </a:stretch>
        </p:blipFill>
        <p:spPr>
          <a:xfrm>
            <a:off x="1997918" y="574432"/>
            <a:ext cx="8196164" cy="5571844"/>
          </a:xfrm>
          <a:prstGeom prst="rect">
            <a:avLst/>
          </a:prstGeom>
        </p:spPr>
      </p:pic>
      <p:sp>
        <p:nvSpPr>
          <p:cNvPr id="2" name="Slide Number Placeholder 1">
            <a:extLst>
              <a:ext uri="{FF2B5EF4-FFF2-40B4-BE49-F238E27FC236}">
                <a16:creationId xmlns:a16="http://schemas.microsoft.com/office/drawing/2014/main" id="{452BE172-7B74-21DD-2168-330F0EA083B5}"/>
              </a:ext>
            </a:extLst>
          </p:cNvPr>
          <p:cNvSpPr>
            <a:spLocks noGrp="1"/>
          </p:cNvSpPr>
          <p:nvPr>
            <p:ph type="sldNum" sz="quarter" idx="4"/>
          </p:nvPr>
        </p:nvSpPr>
        <p:spPr/>
        <p:txBody>
          <a:bodyPr/>
          <a:lstStyle/>
          <a:p>
            <a:fld id="{B5CEABB6-07DC-46E8-9B57-56EC44A396E5}" type="slidenum">
              <a:rPr lang="en-US" smtClean="0"/>
              <a:pPr/>
              <a:t>22</a:t>
            </a:fld>
            <a:endParaRPr lang="en-US" dirty="0"/>
          </a:p>
        </p:txBody>
      </p:sp>
    </p:spTree>
    <p:extLst>
      <p:ext uri="{BB962C8B-B14F-4D97-AF65-F5344CB8AC3E}">
        <p14:creationId xmlns:p14="http://schemas.microsoft.com/office/powerpoint/2010/main" val="310626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BDA29C-A10A-DC6C-F77B-0C6CCD62AA98}"/>
              </a:ext>
            </a:extLst>
          </p:cNvPr>
          <p:cNvPicPr>
            <a:picLocks noGrp="1" noChangeAspect="1"/>
          </p:cNvPicPr>
          <p:nvPr>
            <p:ph sz="quarter" idx="10"/>
          </p:nvPr>
        </p:nvPicPr>
        <p:blipFill>
          <a:blip r:embed="rId2"/>
          <a:stretch>
            <a:fillRect/>
          </a:stretch>
        </p:blipFill>
        <p:spPr>
          <a:xfrm>
            <a:off x="-265547" y="772999"/>
            <a:ext cx="11013254" cy="6697869"/>
          </a:xfrm>
        </p:spPr>
      </p:pic>
      <p:sp>
        <p:nvSpPr>
          <p:cNvPr id="2" name="Slide Number Placeholder 1">
            <a:extLst>
              <a:ext uri="{FF2B5EF4-FFF2-40B4-BE49-F238E27FC236}">
                <a16:creationId xmlns:a16="http://schemas.microsoft.com/office/drawing/2014/main" id="{C19CC0DE-4F57-719E-C659-7F9E772AAF51}"/>
              </a:ext>
            </a:extLst>
          </p:cNvPr>
          <p:cNvSpPr>
            <a:spLocks noGrp="1"/>
          </p:cNvSpPr>
          <p:nvPr>
            <p:ph type="sldNum" sz="quarter" idx="4"/>
          </p:nvPr>
        </p:nvSpPr>
        <p:spPr/>
        <p:txBody>
          <a:bodyPr/>
          <a:lstStyle/>
          <a:p>
            <a:fld id="{B5CEABB6-07DC-46E8-9B57-56EC44A396E5}" type="slidenum">
              <a:rPr lang="en-US" smtClean="0"/>
              <a:pPr/>
              <a:t>23</a:t>
            </a:fld>
            <a:endParaRPr lang="en-US" dirty="0"/>
          </a:p>
        </p:txBody>
      </p:sp>
    </p:spTree>
    <p:extLst>
      <p:ext uri="{BB962C8B-B14F-4D97-AF65-F5344CB8AC3E}">
        <p14:creationId xmlns:p14="http://schemas.microsoft.com/office/powerpoint/2010/main" val="1253707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9D6C-BE60-294B-F2F4-057A019BF812}"/>
              </a:ext>
            </a:extLst>
          </p:cNvPr>
          <p:cNvSpPr>
            <a:spLocks noGrp="1"/>
          </p:cNvSpPr>
          <p:nvPr>
            <p:ph type="title"/>
          </p:nvPr>
        </p:nvSpPr>
        <p:spPr>
          <a:xfrm>
            <a:off x="914399" y="365125"/>
            <a:ext cx="10363201" cy="1629601"/>
          </a:xfrm>
        </p:spPr>
        <p:txBody>
          <a:bodyPr anchor="ctr">
            <a:normAutofit/>
          </a:bodyPr>
          <a:lstStyle/>
          <a:p>
            <a:r>
              <a:rPr lang="en-US" dirty="0"/>
              <a:t>Characteristics of Variables necessary FOR choosing the correct statistical Test </a:t>
            </a:r>
          </a:p>
        </p:txBody>
      </p:sp>
      <p:sp>
        <p:nvSpPr>
          <p:cNvPr id="3" name="Content Placeholder 2">
            <a:extLst>
              <a:ext uri="{FF2B5EF4-FFF2-40B4-BE49-F238E27FC236}">
                <a16:creationId xmlns:a16="http://schemas.microsoft.com/office/drawing/2014/main" id="{70AC9F6D-F44F-EF8C-94B5-03C9EDEF6227}"/>
              </a:ext>
            </a:extLst>
          </p:cNvPr>
          <p:cNvSpPr>
            <a:spLocks noGrp="1"/>
          </p:cNvSpPr>
          <p:nvPr>
            <p:ph sz="quarter" idx="10"/>
          </p:nvPr>
        </p:nvSpPr>
        <p:spPr>
          <a:xfrm>
            <a:off x="914398" y="2022250"/>
            <a:ext cx="5787615" cy="4224004"/>
          </a:xfrm>
        </p:spPr>
        <p:txBody>
          <a:bodyPr>
            <a:noAutofit/>
          </a:bodyPr>
          <a:lstStyle/>
          <a:p>
            <a:r>
              <a:rPr lang="en-US" sz="2400" b="0" i="0" dirty="0">
                <a:effectLst/>
                <a:highlight>
                  <a:srgbClr val="FFFFFF"/>
                </a:highlight>
              </a:rPr>
              <a:t>In a </a:t>
            </a:r>
            <a:r>
              <a:rPr lang="en-US" sz="2400" b="1" i="0" dirty="0">
                <a:effectLst/>
                <a:highlight>
                  <a:srgbClr val="FFFFFF"/>
                </a:highlight>
              </a:rPr>
              <a:t>between-subjects design</a:t>
            </a:r>
            <a:r>
              <a:rPr lang="en-US" sz="2400" b="0" i="0" dirty="0">
                <a:effectLst/>
                <a:highlight>
                  <a:srgbClr val="FFFFFF"/>
                </a:highlight>
              </a:rPr>
              <a:t>, also called a between-groups design, participants experience only one condition or level of the Independent variable, and differences between participants in various conditions are compared. </a:t>
            </a:r>
            <a:endParaRPr lang="en-US" sz="2400" dirty="0">
              <a:highlight>
                <a:srgbClr val="FFFFFF"/>
              </a:highlight>
            </a:endParaRPr>
          </a:p>
          <a:p>
            <a:r>
              <a:rPr lang="en-US" sz="2400" b="0" i="0" dirty="0">
                <a:effectLst/>
                <a:highlight>
                  <a:srgbClr val="FFFFFF"/>
                </a:highlight>
              </a:rPr>
              <a:t>In a </a:t>
            </a:r>
            <a:r>
              <a:rPr lang="en-US" sz="2400" b="1" i="0" dirty="0">
                <a:effectLst/>
                <a:highlight>
                  <a:srgbClr val="FFFFFF"/>
                </a:highlight>
              </a:rPr>
              <a:t>within-subjects design</a:t>
            </a:r>
            <a:r>
              <a:rPr lang="en-US" sz="2400" b="0" i="0" dirty="0">
                <a:effectLst/>
                <a:highlight>
                  <a:srgbClr val="FFFFFF"/>
                </a:highlight>
              </a:rPr>
              <a:t>, every participant experiences every condition of the independent variable.</a:t>
            </a:r>
            <a:endParaRPr lang="en-US" sz="2400" dirty="0"/>
          </a:p>
        </p:txBody>
      </p:sp>
      <p:pic>
        <p:nvPicPr>
          <p:cNvPr id="7" name="Picture Placeholder 6" descr="A group of people sitting around a circle&#10;&#10;Description automatically generated">
            <a:extLst>
              <a:ext uri="{FF2B5EF4-FFF2-40B4-BE49-F238E27FC236}">
                <a16:creationId xmlns:a16="http://schemas.microsoft.com/office/drawing/2014/main" id="{00EC059F-A047-CEDE-3009-98CE11D971DE}"/>
              </a:ext>
            </a:extLst>
          </p:cNvPr>
          <p:cNvPicPr>
            <a:picLocks noGrp="1" noChangeAspect="1"/>
          </p:cNvPicPr>
          <p:nvPr>
            <p:ph sz="quarter" idx="11"/>
          </p:nvPr>
        </p:nvPicPr>
        <p:blipFill>
          <a:blip r:embed="rId2"/>
          <a:stretch>
            <a:fillRect/>
          </a:stretch>
        </p:blipFill>
        <p:spPr>
          <a:xfrm>
            <a:off x="6874283" y="2022250"/>
            <a:ext cx="3813924" cy="3747180"/>
          </a:xfrm>
          <a:noFill/>
        </p:spPr>
      </p:pic>
      <p:sp>
        <p:nvSpPr>
          <p:cNvPr id="4" name="Slide Number Placeholder 3">
            <a:extLst>
              <a:ext uri="{FF2B5EF4-FFF2-40B4-BE49-F238E27FC236}">
                <a16:creationId xmlns:a16="http://schemas.microsoft.com/office/drawing/2014/main" id="{09D218E3-9151-1A09-CA2B-157B5A09BD14}"/>
              </a:ext>
            </a:extLst>
          </p:cNvPr>
          <p:cNvSpPr>
            <a:spLocks noGrp="1"/>
          </p:cNvSpPr>
          <p:nvPr>
            <p:ph type="sldNum" sz="quarter" idx="4"/>
          </p:nvPr>
        </p:nvSpPr>
        <p:spPr/>
        <p:txBody>
          <a:bodyPr/>
          <a:lstStyle/>
          <a:p>
            <a:fld id="{B5CEABB6-07DC-46E8-9B57-56EC44A396E5}" type="slidenum">
              <a:rPr lang="en-US" smtClean="0"/>
              <a:pPr/>
              <a:t>24</a:t>
            </a:fld>
            <a:endParaRPr lang="en-US" dirty="0"/>
          </a:p>
        </p:txBody>
      </p:sp>
    </p:spTree>
    <p:extLst>
      <p:ext uri="{BB962C8B-B14F-4D97-AF65-F5344CB8AC3E}">
        <p14:creationId xmlns:p14="http://schemas.microsoft.com/office/powerpoint/2010/main" val="3768382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8B4B-DE13-A190-D4F3-CD1FD01542BC}"/>
              </a:ext>
            </a:extLst>
          </p:cNvPr>
          <p:cNvSpPr>
            <a:spLocks noGrp="1"/>
          </p:cNvSpPr>
          <p:nvPr>
            <p:ph type="title"/>
          </p:nvPr>
        </p:nvSpPr>
        <p:spPr/>
        <p:txBody>
          <a:bodyPr/>
          <a:lstStyle/>
          <a:p>
            <a:r>
              <a:rPr lang="en-US" dirty="0"/>
              <a:t>Independent and Dependent Variables</a:t>
            </a:r>
          </a:p>
        </p:txBody>
      </p:sp>
      <p:sp>
        <p:nvSpPr>
          <p:cNvPr id="3" name="Content Placeholder 2">
            <a:extLst>
              <a:ext uri="{FF2B5EF4-FFF2-40B4-BE49-F238E27FC236}">
                <a16:creationId xmlns:a16="http://schemas.microsoft.com/office/drawing/2014/main" id="{EEE05DE5-F503-1C6D-53A0-F8D21DCFC7BB}"/>
              </a:ext>
            </a:extLst>
          </p:cNvPr>
          <p:cNvSpPr>
            <a:spLocks noGrp="1"/>
          </p:cNvSpPr>
          <p:nvPr>
            <p:ph sz="quarter" idx="10"/>
          </p:nvPr>
        </p:nvSpPr>
        <p:spPr/>
        <p:txBody>
          <a:bodyPr>
            <a:normAutofit lnSpcReduction="10000"/>
          </a:bodyPr>
          <a:lstStyle/>
          <a:p>
            <a:pPr algn="l"/>
            <a:r>
              <a:rPr lang="en-US" b="1" i="0" dirty="0">
                <a:solidFill>
                  <a:srgbClr val="333333"/>
                </a:solidFill>
                <a:effectLst/>
                <a:highlight>
                  <a:srgbClr val="FFFFFF"/>
                </a:highlight>
                <a:latin typeface="arial" panose="020B0604020202020204" pitchFamily="34" charset="0"/>
              </a:rPr>
              <a:t>Independent variables </a:t>
            </a:r>
            <a:r>
              <a:rPr lang="en-US" dirty="0">
                <a:solidFill>
                  <a:srgbClr val="333333"/>
                </a:solidFill>
                <a:highlight>
                  <a:srgbClr val="FFFFFF"/>
                </a:highlight>
                <a:latin typeface="arial" panose="020B0604020202020204" pitchFamily="34" charset="0"/>
              </a:rPr>
              <a:t>are variables that are not influenced</a:t>
            </a:r>
            <a:r>
              <a:rPr lang="en-US" b="0" i="0" dirty="0">
                <a:solidFill>
                  <a:srgbClr val="333333"/>
                </a:solidFill>
                <a:effectLst/>
                <a:highlight>
                  <a:srgbClr val="FFFFFF"/>
                </a:highlight>
                <a:latin typeface="arial" panose="020B0604020202020204" pitchFamily="34" charset="0"/>
              </a:rPr>
              <a:t> by other variables in a study. The independent variable can be a “treatment” (such as a medication), a “risk factor” (such as obesity), an intervention (attending Alcoholics Anonymous), or a predictor (such as weight or age).  </a:t>
            </a:r>
            <a:endParaRPr lang="en-US" b="0" i="0" dirty="0">
              <a:solidFill>
                <a:srgbClr val="333333"/>
              </a:solidFill>
              <a:effectLst/>
              <a:highlight>
                <a:srgbClr val="FFFFFF"/>
              </a:highlight>
              <a:latin typeface="Arial" panose="020B0604020202020204" pitchFamily="34" charset="0"/>
            </a:endParaRPr>
          </a:p>
          <a:p>
            <a:pPr algn="l"/>
            <a:r>
              <a:rPr lang="en-US" b="0" i="0" dirty="0">
                <a:solidFill>
                  <a:srgbClr val="333333"/>
                </a:solidFill>
                <a:effectLst/>
                <a:highlight>
                  <a:srgbClr val="FFFFFF"/>
                </a:highlight>
                <a:latin typeface="arial" panose="020B0604020202020204" pitchFamily="34" charset="0"/>
              </a:rPr>
              <a:t>The independent variable might be a  natural or pre-existing difference (such as gender), or it could be varied/manipulated by the researcher intentionally.</a:t>
            </a:r>
            <a:endParaRPr lang="en-US" b="0" i="0" dirty="0">
              <a:solidFill>
                <a:srgbClr val="333333"/>
              </a:solidFill>
              <a:effectLst/>
              <a:highlight>
                <a:srgbClr val="FFFFFF"/>
              </a:highlight>
              <a:latin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B14D9142-AF4D-381D-5300-6E9970682492}"/>
              </a:ext>
            </a:extLst>
          </p:cNvPr>
          <p:cNvSpPr>
            <a:spLocks noGrp="1"/>
          </p:cNvSpPr>
          <p:nvPr>
            <p:ph sz="quarter" idx="11"/>
          </p:nvPr>
        </p:nvSpPr>
        <p:spPr/>
        <p:txBody>
          <a:bodyPr>
            <a:normAutofit/>
          </a:bodyPr>
          <a:lstStyle/>
          <a:p>
            <a:pPr algn="l"/>
            <a:r>
              <a:rPr lang="en-US" b="1" i="0" dirty="0">
                <a:solidFill>
                  <a:srgbClr val="333333"/>
                </a:solidFill>
                <a:effectLst/>
                <a:highlight>
                  <a:srgbClr val="FFFFFF"/>
                </a:highlight>
                <a:latin typeface="arial" panose="020B0604020202020204" pitchFamily="34" charset="0"/>
              </a:rPr>
              <a:t>Dependent variables </a:t>
            </a:r>
            <a:r>
              <a:rPr lang="en-US" b="0" i="0" dirty="0">
                <a:solidFill>
                  <a:srgbClr val="333333"/>
                </a:solidFill>
                <a:effectLst/>
                <a:highlight>
                  <a:srgbClr val="FFFFFF"/>
                </a:highlight>
                <a:latin typeface="arial" panose="020B0604020202020204" pitchFamily="34" charset="0"/>
              </a:rPr>
              <a:t>are variables impacted by other variables. The dependent variable is sometimes called the “response” or the “outcome” variable. </a:t>
            </a:r>
            <a:r>
              <a:rPr lang="en-US" dirty="0">
                <a:solidFill>
                  <a:srgbClr val="333333"/>
                </a:solidFill>
                <a:highlight>
                  <a:srgbClr val="FFFFFF"/>
                </a:highlight>
                <a:latin typeface="arial" panose="020B0604020202020204" pitchFamily="34" charset="0"/>
              </a:rPr>
              <a:t>The researcher expects it to change as a function of the independent variable.</a:t>
            </a:r>
            <a:r>
              <a:rPr lang="en-US" b="0" i="0" dirty="0">
                <a:solidFill>
                  <a:srgbClr val="333333"/>
                </a:solidFill>
                <a:effectLst/>
                <a:highlight>
                  <a:srgbClr val="FFFFFF"/>
                </a:highlight>
                <a:latin typeface="arial" panose="020B0604020202020204" pitchFamily="34" charset="0"/>
              </a:rPr>
              <a:t>  </a:t>
            </a:r>
            <a:endParaRPr lang="en-US" b="0" i="0" dirty="0">
              <a:solidFill>
                <a:srgbClr val="333333"/>
              </a:solidFill>
              <a:effectLst/>
              <a:highlight>
                <a:srgbClr val="FFFFFF"/>
              </a:highlight>
              <a:latin typeface="Arial" panose="020B0604020202020204" pitchFamily="34" charset="0"/>
            </a:endParaRPr>
          </a:p>
          <a:p>
            <a:pPr algn="l"/>
            <a:r>
              <a:rPr lang="en-US" dirty="0">
                <a:solidFill>
                  <a:srgbClr val="333333"/>
                </a:solidFill>
                <a:highlight>
                  <a:srgbClr val="FFFFFF"/>
                </a:highlight>
                <a:latin typeface="arial" panose="020B0604020202020204" pitchFamily="34" charset="0"/>
              </a:rPr>
              <a:t>This variable </a:t>
            </a:r>
            <a:r>
              <a:rPr lang="en-US" b="0" i="0" dirty="0">
                <a:solidFill>
                  <a:srgbClr val="333333"/>
                </a:solidFill>
                <a:effectLst/>
                <a:highlight>
                  <a:srgbClr val="FFFFFF"/>
                </a:highlight>
                <a:latin typeface="arial" panose="020B0604020202020204" pitchFamily="34" charset="0"/>
              </a:rPr>
              <a:t>is often the main focus of </a:t>
            </a:r>
            <a:r>
              <a:rPr lang="en-US" dirty="0">
                <a:solidFill>
                  <a:srgbClr val="333333"/>
                </a:solidFill>
                <a:highlight>
                  <a:srgbClr val="FFFFFF"/>
                </a:highlight>
                <a:latin typeface="arial" panose="020B0604020202020204" pitchFamily="34" charset="0"/>
              </a:rPr>
              <a:t>a </a:t>
            </a:r>
            <a:r>
              <a:rPr lang="en-US" b="0" i="0" dirty="0">
                <a:solidFill>
                  <a:srgbClr val="333333"/>
                </a:solidFill>
                <a:effectLst/>
                <a:highlight>
                  <a:srgbClr val="FFFFFF"/>
                </a:highlight>
                <a:latin typeface="arial" panose="020B0604020202020204" pitchFamily="34" charset="0"/>
              </a:rPr>
              <a:t>research study.</a:t>
            </a:r>
            <a:endParaRPr lang="en-US" b="0" i="0" dirty="0">
              <a:solidFill>
                <a:srgbClr val="333333"/>
              </a:solidFill>
              <a:effectLst/>
              <a:highlight>
                <a:srgbClr val="FFFFFF"/>
              </a:highlight>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908404EF-70CD-AA61-4D9A-A8DE3578396F}"/>
              </a:ext>
            </a:extLst>
          </p:cNvPr>
          <p:cNvSpPr>
            <a:spLocks noGrp="1"/>
          </p:cNvSpPr>
          <p:nvPr>
            <p:ph type="sldNum" sz="quarter" idx="4"/>
          </p:nvPr>
        </p:nvSpPr>
        <p:spPr/>
        <p:txBody>
          <a:bodyPr/>
          <a:lstStyle/>
          <a:p>
            <a:fld id="{B5CEABB6-07DC-46E8-9B57-56EC44A396E5}" type="slidenum">
              <a:rPr lang="en-US" smtClean="0"/>
              <a:pPr/>
              <a:t>25</a:t>
            </a:fld>
            <a:endParaRPr lang="en-US" dirty="0"/>
          </a:p>
        </p:txBody>
      </p:sp>
    </p:spTree>
    <p:extLst>
      <p:ext uri="{BB962C8B-B14F-4D97-AF65-F5344CB8AC3E}">
        <p14:creationId xmlns:p14="http://schemas.microsoft.com/office/powerpoint/2010/main" val="1591764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452D-566C-7112-6BA5-62738A7FD4F1}"/>
              </a:ext>
            </a:extLst>
          </p:cNvPr>
          <p:cNvSpPr>
            <a:spLocks noGrp="1"/>
          </p:cNvSpPr>
          <p:nvPr>
            <p:ph type="title"/>
          </p:nvPr>
        </p:nvSpPr>
        <p:spPr/>
        <p:txBody>
          <a:bodyPr>
            <a:normAutofit/>
          </a:bodyPr>
          <a:lstStyle/>
          <a:p>
            <a:r>
              <a:rPr lang="en-US" sz="3600" b="1" dirty="0"/>
              <a:t>Levels of Measurement</a:t>
            </a:r>
          </a:p>
        </p:txBody>
      </p:sp>
      <p:sp>
        <p:nvSpPr>
          <p:cNvPr id="3" name="Content Placeholder 2">
            <a:extLst>
              <a:ext uri="{FF2B5EF4-FFF2-40B4-BE49-F238E27FC236}">
                <a16:creationId xmlns:a16="http://schemas.microsoft.com/office/drawing/2014/main" id="{6789907B-0970-BF45-DA04-78905213DB3C}"/>
              </a:ext>
            </a:extLst>
          </p:cNvPr>
          <p:cNvSpPr>
            <a:spLocks noGrp="1"/>
          </p:cNvSpPr>
          <p:nvPr>
            <p:ph sz="quarter" idx="10"/>
          </p:nvPr>
        </p:nvSpPr>
        <p:spPr/>
        <p:txBody>
          <a:bodyPr>
            <a:noAutofit/>
          </a:bodyPr>
          <a:lstStyle/>
          <a:p>
            <a:r>
              <a:rPr lang="en-US" sz="2800" b="1" dirty="0">
                <a:latin typeface="Times New Roman" panose="02020603050405020304" pitchFamily="18" charset="0"/>
                <a:cs typeface="Times New Roman" panose="02020603050405020304" pitchFamily="18" charset="0"/>
              </a:rPr>
              <a:t>Nominal</a:t>
            </a:r>
            <a:r>
              <a:rPr lang="en-US" sz="2800" dirty="0">
                <a:latin typeface="Times New Roman" panose="02020603050405020304" pitchFamily="18" charset="0"/>
                <a:cs typeface="Times New Roman" panose="02020603050405020304" pitchFamily="18" charset="0"/>
              </a:rPr>
              <a:t>: categorical data.</a:t>
            </a:r>
          </a:p>
          <a:p>
            <a:r>
              <a:rPr lang="en-US" sz="2800" b="1" dirty="0">
                <a:latin typeface="Times New Roman" panose="02020603050405020304" pitchFamily="18" charset="0"/>
                <a:cs typeface="Times New Roman" panose="02020603050405020304" pitchFamily="18" charset="0"/>
              </a:rPr>
              <a:t>Ordinal: </a:t>
            </a:r>
            <a:r>
              <a:rPr lang="en-US" sz="2800" dirty="0">
                <a:latin typeface="Times New Roman" panose="02020603050405020304" pitchFamily="18" charset="0"/>
                <a:cs typeface="Times New Roman" panose="02020603050405020304" pitchFamily="18" charset="0"/>
              </a:rPr>
              <a:t>categorical data that can be ranked.</a:t>
            </a:r>
          </a:p>
          <a:p>
            <a:r>
              <a:rPr lang="en-US" sz="2800" b="1" dirty="0">
                <a:latin typeface="Times New Roman" panose="02020603050405020304" pitchFamily="18" charset="0"/>
                <a:cs typeface="Times New Roman" panose="02020603050405020304" pitchFamily="18" charset="0"/>
              </a:rPr>
              <a:t>Interval: </a:t>
            </a:r>
            <a:r>
              <a:rPr lang="en-US" sz="2800" dirty="0">
                <a:latin typeface="Times New Roman" panose="02020603050405020304" pitchFamily="18" charset="0"/>
                <a:cs typeface="Times New Roman" panose="02020603050405020304" pitchFamily="18" charset="0"/>
              </a:rPr>
              <a:t>categorical, ranked, and evenly spaced data.</a:t>
            </a:r>
          </a:p>
          <a:p>
            <a:r>
              <a:rPr lang="en-US" sz="2800" b="1" dirty="0">
                <a:latin typeface="Times New Roman" panose="02020603050405020304" pitchFamily="18" charset="0"/>
                <a:cs typeface="Times New Roman" panose="02020603050405020304" pitchFamily="18" charset="0"/>
              </a:rPr>
              <a:t>Ratio:</a:t>
            </a:r>
            <a:r>
              <a:rPr lang="en-US" sz="2800" dirty="0">
                <a:latin typeface="Times New Roman" panose="02020603050405020304" pitchFamily="18" charset="0"/>
                <a:cs typeface="Times New Roman" panose="02020603050405020304" pitchFamily="18" charset="0"/>
              </a:rPr>
              <a:t> categorical, ranked, and evenly spaced data with a natural zero.</a:t>
            </a:r>
          </a:p>
        </p:txBody>
      </p:sp>
      <p:pic>
        <p:nvPicPr>
          <p:cNvPr id="11" name="Picture Placeholder 10" descr="A group of signs on the edge of a lake&#10;&#10;Description automatically generated">
            <a:extLst>
              <a:ext uri="{FF2B5EF4-FFF2-40B4-BE49-F238E27FC236}">
                <a16:creationId xmlns:a16="http://schemas.microsoft.com/office/drawing/2014/main" id="{679B4B6A-EC70-0FFC-42D0-4622735E0043}"/>
              </a:ext>
            </a:extLst>
          </p:cNvPr>
          <p:cNvPicPr>
            <a:picLocks noGrp="1" noChangeAspect="1"/>
          </p:cNvPicPr>
          <p:nvPr>
            <p:ph type="pic" sz="quarter" idx="11"/>
          </p:nvPr>
        </p:nvPicPr>
        <p:blipFill>
          <a:blip r:embed="rId2"/>
          <a:srcRect l="20198" r="20198"/>
          <a:stretch>
            <a:fillRect/>
          </a:stretch>
        </p:blipFill>
        <p:spPr>
          <a:effectLst>
            <a:softEdge rad="165100"/>
          </a:effectLst>
        </p:spPr>
      </p:pic>
      <p:sp>
        <p:nvSpPr>
          <p:cNvPr id="4" name="Slide Number Placeholder 3">
            <a:extLst>
              <a:ext uri="{FF2B5EF4-FFF2-40B4-BE49-F238E27FC236}">
                <a16:creationId xmlns:a16="http://schemas.microsoft.com/office/drawing/2014/main" id="{6BF54CA0-C9D1-CB2A-BCF5-6A32E533E1A0}"/>
              </a:ext>
            </a:extLst>
          </p:cNvPr>
          <p:cNvSpPr>
            <a:spLocks noGrp="1"/>
          </p:cNvSpPr>
          <p:nvPr>
            <p:ph type="sldNum" sz="quarter" idx="4"/>
          </p:nvPr>
        </p:nvSpPr>
        <p:spPr/>
        <p:txBody>
          <a:bodyPr/>
          <a:lstStyle/>
          <a:p>
            <a:fld id="{B5CEABB6-07DC-46E8-9B57-56EC44A396E5}" type="slidenum">
              <a:rPr lang="en-US" smtClean="0"/>
              <a:pPr/>
              <a:t>26</a:t>
            </a:fld>
            <a:endParaRPr lang="en-US" dirty="0"/>
          </a:p>
        </p:txBody>
      </p:sp>
    </p:spTree>
    <p:extLst>
      <p:ext uri="{BB962C8B-B14F-4D97-AF65-F5344CB8AC3E}">
        <p14:creationId xmlns:p14="http://schemas.microsoft.com/office/powerpoint/2010/main" val="2936290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6FFDB"/>
        </a:solidFill>
        <a:effectLst/>
      </p:bgPr>
    </p:bg>
    <p:spTree>
      <p:nvGrpSpPr>
        <p:cNvPr id="1" name=""/>
        <p:cNvGrpSpPr/>
        <p:nvPr/>
      </p:nvGrpSpPr>
      <p:grpSpPr>
        <a:xfrm>
          <a:off x="0" y="0"/>
          <a:ext cx="0" cy="0"/>
          <a:chOff x="0" y="0"/>
          <a:chExt cx="0" cy="0"/>
        </a:xfrm>
      </p:grpSpPr>
      <p:pic>
        <p:nvPicPr>
          <p:cNvPr id="16" name="Table Placeholder 15">
            <a:extLst>
              <a:ext uri="{FF2B5EF4-FFF2-40B4-BE49-F238E27FC236}">
                <a16:creationId xmlns:a16="http://schemas.microsoft.com/office/drawing/2014/main" id="{FA00315E-17A7-410C-F720-851CF0039917}"/>
              </a:ext>
            </a:extLst>
          </p:cNvPr>
          <p:cNvPicPr>
            <a:picLocks noGrp="1" noChangeAspect="1"/>
          </p:cNvPicPr>
          <p:nvPr>
            <p:ph type="tbl" sz="quarter" idx="10"/>
          </p:nvPr>
        </p:nvPicPr>
        <p:blipFill>
          <a:blip r:embed="rId2"/>
          <a:stretch>
            <a:fillRect/>
          </a:stretch>
        </p:blipFill>
        <p:spPr>
          <a:xfrm>
            <a:off x="1587668" y="75304"/>
            <a:ext cx="8821038" cy="7347472"/>
          </a:xfrm>
          <a:prstGeom prst="rect">
            <a:avLst/>
          </a:prstGeom>
        </p:spPr>
      </p:pic>
      <p:sp>
        <p:nvSpPr>
          <p:cNvPr id="2" name="Slide Number Placeholder 1">
            <a:extLst>
              <a:ext uri="{FF2B5EF4-FFF2-40B4-BE49-F238E27FC236}">
                <a16:creationId xmlns:a16="http://schemas.microsoft.com/office/drawing/2014/main" id="{EC0CAC9A-AA7B-60D5-6874-6741A0A0622E}"/>
              </a:ext>
            </a:extLst>
          </p:cNvPr>
          <p:cNvSpPr>
            <a:spLocks noGrp="1"/>
          </p:cNvSpPr>
          <p:nvPr>
            <p:ph type="sldNum" sz="quarter" idx="4"/>
          </p:nvPr>
        </p:nvSpPr>
        <p:spPr/>
        <p:txBody>
          <a:bodyPr/>
          <a:lstStyle/>
          <a:p>
            <a:fld id="{B5CEABB6-07DC-46E8-9B57-56EC44A396E5}" type="slidenum">
              <a:rPr lang="en-US" smtClean="0"/>
              <a:pPr/>
              <a:t>27</a:t>
            </a:fld>
            <a:endParaRPr lang="en-US" dirty="0"/>
          </a:p>
        </p:txBody>
      </p:sp>
    </p:spTree>
    <p:extLst>
      <p:ext uri="{BB962C8B-B14F-4D97-AF65-F5344CB8AC3E}">
        <p14:creationId xmlns:p14="http://schemas.microsoft.com/office/powerpoint/2010/main" val="2103078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D73E-7D1C-B159-1713-C46C39335BB6}"/>
              </a:ext>
            </a:extLst>
          </p:cNvPr>
          <p:cNvSpPr>
            <a:spLocks noGrp="1"/>
          </p:cNvSpPr>
          <p:nvPr>
            <p:ph type="title"/>
          </p:nvPr>
        </p:nvSpPr>
        <p:spPr>
          <a:xfrm>
            <a:off x="1450428" y="2490952"/>
            <a:ext cx="5129048" cy="3458507"/>
          </a:xfrm>
        </p:spPr>
        <p:txBody>
          <a:bodyPr>
            <a:normAutofit/>
          </a:bodyPr>
          <a:lstStyle/>
          <a:p>
            <a:r>
              <a:rPr lang="en-US" sz="4000" i="1" dirty="0"/>
              <a:t>“In God we trust, all others must bring data.” ‘</a:t>
            </a:r>
            <a:br>
              <a:rPr lang="en-US" sz="4000" i="1" dirty="0"/>
            </a:br>
            <a:br>
              <a:rPr lang="en-US" sz="4000" i="1" dirty="0"/>
            </a:br>
            <a:r>
              <a:rPr lang="en-US" sz="4000" dirty="0"/>
              <a:t>- W. E. Deming</a:t>
            </a:r>
          </a:p>
        </p:txBody>
      </p:sp>
      <p:pic>
        <p:nvPicPr>
          <p:cNvPr id="5" name="Picture Placeholder 4" descr="A window with a view of a field and mountains&#10;&#10;Description automatically generated">
            <a:extLst>
              <a:ext uri="{FF2B5EF4-FFF2-40B4-BE49-F238E27FC236}">
                <a16:creationId xmlns:a16="http://schemas.microsoft.com/office/drawing/2014/main" id="{3464A5A8-B547-F7D3-CAFC-00704DB3978F}"/>
              </a:ext>
            </a:extLst>
          </p:cNvPr>
          <p:cNvPicPr>
            <a:picLocks noGrp="1" noChangeAspect="1"/>
          </p:cNvPicPr>
          <p:nvPr>
            <p:ph type="pic" sz="quarter" idx="10"/>
          </p:nvPr>
        </p:nvPicPr>
        <p:blipFill>
          <a:blip r:embed="rId2"/>
          <a:srcRect t="5081" b="5081"/>
          <a:stretch>
            <a:fillRect/>
          </a:stretch>
        </p:blipFill>
        <p:spPr>
          <a:xfrm>
            <a:off x="5696957" y="-10160"/>
            <a:ext cx="6389939" cy="6868160"/>
          </a:xfrm>
        </p:spPr>
      </p:pic>
    </p:spTree>
    <p:extLst>
      <p:ext uri="{BB962C8B-B14F-4D97-AF65-F5344CB8AC3E}">
        <p14:creationId xmlns:p14="http://schemas.microsoft.com/office/powerpoint/2010/main" val="131533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356264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74D05E-8A36-8D9F-519E-DB514A69D886}"/>
              </a:ext>
            </a:extLst>
          </p:cNvPr>
          <p:cNvSpPr>
            <a:spLocks noGrp="1"/>
          </p:cNvSpPr>
          <p:nvPr>
            <p:ph type="title"/>
          </p:nvPr>
        </p:nvSpPr>
        <p:spPr>
          <a:xfrm>
            <a:off x="914400" y="315533"/>
            <a:ext cx="5181600" cy="2376868"/>
          </a:xfrm>
        </p:spPr>
        <p:txBody>
          <a:bodyPr/>
          <a:lstStyle/>
          <a:p>
            <a:pPr marL="0" marR="0">
              <a:spcBef>
                <a:spcPts val="0"/>
              </a:spcBef>
              <a:spcAft>
                <a:spcPts val="0"/>
              </a:spcAft>
            </a:pPr>
            <a:r>
              <a:rPr lang="en-US" sz="2800" b="1" dirty="0">
                <a:effectLst/>
                <a:latin typeface="Times New Roman" panose="02020603050405020304" pitchFamily="18" charset="0"/>
              </a:rPr>
              <a:t>Sampling: </a:t>
            </a:r>
            <a:br>
              <a:rPr lang="en-US" sz="2800" b="1" dirty="0">
                <a:effectLst/>
                <a:latin typeface="Times New Roman" panose="02020603050405020304" pitchFamily="18" charset="0"/>
              </a:rPr>
            </a:br>
            <a:r>
              <a:rPr lang="en-US" sz="2800" b="1" dirty="0">
                <a:effectLst/>
                <a:latin typeface="Times New Roman" panose="02020603050405020304" pitchFamily="18" charset="0"/>
              </a:rPr>
              <a:t>Basic definitions	</a:t>
            </a:r>
            <a:r>
              <a:rPr lang="en-US" sz="1800" b="1" dirty="0">
                <a:effectLst/>
                <a:latin typeface="Times New Roman" panose="02020603050405020304" pitchFamily="18" charset="0"/>
              </a:rPr>
              <a:t> </a:t>
            </a:r>
            <a:br>
              <a:rPr lang="en-US" sz="1800" b="1" dirty="0">
                <a:effectLst/>
                <a:latin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B20C1E08-E337-110E-DB8E-41BA4A3341A1}"/>
              </a:ext>
            </a:extLst>
          </p:cNvPr>
          <p:cNvSpPr>
            <a:spLocks noGrp="1"/>
          </p:cNvSpPr>
          <p:nvPr>
            <p:ph sz="quarter" idx="10"/>
          </p:nvPr>
        </p:nvSpPr>
        <p:spPr>
          <a:xfrm>
            <a:off x="914400" y="2621280"/>
            <a:ext cx="5557520" cy="3352483"/>
          </a:xfrm>
        </p:spPr>
        <p:txBody>
          <a:bodyPr/>
          <a:lstStyle/>
          <a:p>
            <a:pPr marR="0" lvl="0">
              <a:spcBef>
                <a:spcPts val="0"/>
              </a:spcBef>
              <a:spcAft>
                <a:spcPts val="0"/>
              </a:spcAft>
              <a:tabLst>
                <a:tab pos="1143000" algn="l"/>
              </a:tabLst>
            </a:pPr>
            <a:r>
              <a:rPr lang="en-US" sz="2400" b="1" dirty="0">
                <a:effectLst/>
                <a:latin typeface="Times New Roman" panose="02020603050405020304" pitchFamily="18" charset="0"/>
                <a:ea typeface="Times New Roman" panose="02020603050405020304" pitchFamily="18" charset="0"/>
              </a:rPr>
              <a:t>A sample</a:t>
            </a:r>
            <a:r>
              <a:rPr lang="en-US" sz="2400" dirty="0">
                <a:effectLst/>
                <a:latin typeface="Times New Roman" panose="02020603050405020304" pitchFamily="18" charset="0"/>
                <a:ea typeface="Times New Roman" panose="02020603050405020304" pitchFamily="18" charset="0"/>
              </a:rPr>
              <a:t> is a finite part of a statistical population whose properties are studied to gain information about population.</a:t>
            </a:r>
          </a:p>
          <a:p>
            <a:pPr marR="0" lvl="0">
              <a:spcBef>
                <a:spcPts val="0"/>
              </a:spcBef>
              <a:spcAft>
                <a:spcPts val="0"/>
              </a:spcAft>
              <a:tabLst>
                <a:tab pos="1143000" algn="l"/>
              </a:tabLst>
            </a:pPr>
            <a:endParaRPr lang="en-US" sz="2400" b="1" dirty="0">
              <a:latin typeface="Times New Roman" panose="02020603050405020304" pitchFamily="18" charset="0"/>
              <a:ea typeface="Times New Roman" panose="02020603050405020304" pitchFamily="18" charset="0"/>
            </a:endParaRPr>
          </a:p>
          <a:p>
            <a:pPr marR="0" lvl="0">
              <a:spcBef>
                <a:spcPts val="0"/>
              </a:spcBef>
              <a:spcAft>
                <a:spcPts val="0"/>
              </a:spcAft>
              <a:tabLst>
                <a:tab pos="1143000" algn="l"/>
              </a:tabLst>
            </a:pPr>
            <a:r>
              <a:rPr lang="en-US" sz="2400" b="1" dirty="0">
                <a:effectLst/>
                <a:latin typeface="Times New Roman" panose="02020603050405020304" pitchFamily="18" charset="0"/>
                <a:ea typeface="Times New Roman" panose="02020603050405020304" pitchFamily="18" charset="0"/>
              </a:rPr>
              <a:t>A population</a:t>
            </a:r>
            <a:r>
              <a:rPr lang="en-US" sz="2400" dirty="0">
                <a:effectLst/>
                <a:latin typeface="Times New Roman" panose="02020603050405020304" pitchFamily="18" charset="0"/>
                <a:ea typeface="Times New Roman" panose="02020603050405020304" pitchFamily="18" charset="0"/>
              </a:rPr>
              <a:t> is a group of individuals persons, objects, or items from which samples are taken for measurement.</a:t>
            </a:r>
          </a:p>
          <a:p>
            <a:endParaRPr lang="en-US" dirty="0"/>
          </a:p>
        </p:txBody>
      </p:sp>
      <p:sp>
        <p:nvSpPr>
          <p:cNvPr id="2" name="Slide Number Placeholder 1">
            <a:extLst>
              <a:ext uri="{FF2B5EF4-FFF2-40B4-BE49-F238E27FC236}">
                <a16:creationId xmlns:a16="http://schemas.microsoft.com/office/drawing/2014/main" id="{22995A31-C484-F9E8-4A5F-B6302572C575}"/>
              </a:ext>
            </a:extLst>
          </p:cNvPr>
          <p:cNvSpPr>
            <a:spLocks noGrp="1"/>
          </p:cNvSpPr>
          <p:nvPr>
            <p:ph type="sldNum" sz="quarter" idx="4"/>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54205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FD5F-786B-1974-5F47-94CA02CFA6E5}"/>
              </a:ext>
            </a:extLst>
          </p:cNvPr>
          <p:cNvSpPr>
            <a:spLocks noGrp="1"/>
          </p:cNvSpPr>
          <p:nvPr>
            <p:ph type="title"/>
          </p:nvPr>
        </p:nvSpPr>
        <p:spPr>
          <a:xfrm>
            <a:off x="1473200" y="1605281"/>
            <a:ext cx="4622800" cy="3210560"/>
          </a:xfrm>
        </p:spPr>
        <p:txBody>
          <a:bodyPr>
            <a:normAutofit fontScale="90000"/>
          </a:bodyPr>
          <a:lstStyle/>
          <a:p>
            <a:r>
              <a:rPr lang="en-US" sz="2800" dirty="0"/>
              <a:t>For example, the population of interest might be all women who Gave birth in the U.S. in 2024, and the sample might be every 5</a:t>
            </a:r>
            <a:r>
              <a:rPr lang="en-US" sz="2800" baseline="30000" dirty="0"/>
              <a:t>th</a:t>
            </a:r>
            <a:r>
              <a:rPr lang="en-US" sz="2800" dirty="0"/>
              <a:t> woman who gave birth in each northeastern State in 2024. </a:t>
            </a:r>
          </a:p>
        </p:txBody>
      </p:sp>
      <p:pic>
        <p:nvPicPr>
          <p:cNvPr id="6" name="Picture Placeholder 5" descr="A baby lying on a person's chest&#10;&#10;Description automatically generated">
            <a:extLst>
              <a:ext uri="{FF2B5EF4-FFF2-40B4-BE49-F238E27FC236}">
                <a16:creationId xmlns:a16="http://schemas.microsoft.com/office/drawing/2014/main" id="{8DEDDABD-99E1-FEEC-7B8E-6BBCE2EBA69C}"/>
              </a:ext>
            </a:extLst>
          </p:cNvPr>
          <p:cNvPicPr>
            <a:picLocks noGrp="1" noChangeAspect="1"/>
          </p:cNvPicPr>
          <p:nvPr>
            <p:ph type="pic" sz="quarter" idx="10"/>
          </p:nvPr>
        </p:nvPicPr>
        <p:blipFill>
          <a:blip r:embed="rId3"/>
          <a:srcRect l="20400" r="20400"/>
          <a:stretch>
            <a:fillRect/>
          </a:stretch>
        </p:blipFill>
        <p:spPr/>
      </p:pic>
    </p:spTree>
    <p:extLst>
      <p:ext uri="{BB962C8B-B14F-4D97-AF65-F5344CB8AC3E}">
        <p14:creationId xmlns:p14="http://schemas.microsoft.com/office/powerpoint/2010/main" val="429374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D59383-E6CD-CF57-B9CF-5820B1CECE61}"/>
              </a:ext>
            </a:extLst>
          </p:cNvPr>
          <p:cNvSpPr>
            <a:spLocks noGrp="1"/>
          </p:cNvSpPr>
          <p:nvPr>
            <p:ph type="title"/>
          </p:nvPr>
        </p:nvSpPr>
        <p:spPr>
          <a:xfrm>
            <a:off x="914400" y="2580640"/>
            <a:ext cx="5181600" cy="3368819"/>
          </a:xfrm>
        </p:spPr>
        <p:txBody>
          <a:bodyPr anchor="b">
            <a:normAutofit/>
          </a:bodyPr>
          <a:lstStyle/>
          <a:p>
            <a:r>
              <a:rPr lang="en-US" sz="2600" b="1" dirty="0">
                <a:effectLst/>
              </a:rPr>
              <a:t>Sampling </a:t>
            </a:r>
            <a:r>
              <a:rPr lang="en-US" sz="2600" dirty="0">
                <a:effectLst/>
              </a:rPr>
              <a:t>is the act, process, or technique of selecting a representative part of a population for the purpose of determining parameters or characteristics of the whole population. </a:t>
            </a:r>
            <a:br>
              <a:rPr lang="en-US" sz="2600" dirty="0">
                <a:effectLst/>
              </a:rPr>
            </a:br>
            <a:endParaRPr lang="en-US" sz="2600" dirty="0"/>
          </a:p>
        </p:txBody>
      </p:sp>
      <p:pic>
        <p:nvPicPr>
          <p:cNvPr id="14" name="Picture Placeholder 13" descr="A person's face with colorful text&#10;&#10;Description automatically generated">
            <a:extLst>
              <a:ext uri="{FF2B5EF4-FFF2-40B4-BE49-F238E27FC236}">
                <a16:creationId xmlns:a16="http://schemas.microsoft.com/office/drawing/2014/main" id="{1E389962-EFD2-9456-4090-F73BFA77EA41}"/>
              </a:ext>
            </a:extLst>
          </p:cNvPr>
          <p:cNvPicPr>
            <a:picLocks noGrp="1" noChangeAspect="1"/>
          </p:cNvPicPr>
          <p:nvPr>
            <p:ph type="pic" sz="quarter" idx="10"/>
          </p:nvPr>
        </p:nvPicPr>
        <p:blipFill rotWithShape="1">
          <a:blip r:embed="rId3"/>
          <a:srcRect r="10945" b="-2"/>
          <a:stretch/>
        </p:blipFill>
        <p:spPr>
          <a:xfrm>
            <a:off x="6085840" y="-10159"/>
            <a:ext cx="6116320" cy="6868160"/>
          </a:xfrm>
          <a:noFill/>
        </p:spPr>
      </p:pic>
    </p:spTree>
    <p:extLst>
      <p:ext uri="{BB962C8B-B14F-4D97-AF65-F5344CB8AC3E}">
        <p14:creationId xmlns:p14="http://schemas.microsoft.com/office/powerpoint/2010/main" val="5617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4F0B-A6EB-861C-1C34-CAA9BDE47858}"/>
              </a:ext>
            </a:extLst>
          </p:cNvPr>
          <p:cNvSpPr>
            <a:spLocks noGrp="1"/>
          </p:cNvSpPr>
          <p:nvPr>
            <p:ph type="title"/>
          </p:nvPr>
        </p:nvSpPr>
        <p:spPr/>
        <p:txBody>
          <a:bodyPr>
            <a:normAutofit fontScale="90000"/>
          </a:bodyPr>
          <a:lstStyle/>
          <a:p>
            <a:pPr marR="0" algn="ctr">
              <a:spcBef>
                <a:spcPts val="0"/>
              </a:spcBef>
              <a:spcAft>
                <a:spcPts val="0"/>
              </a:spcAft>
            </a:pPr>
            <a:r>
              <a:rPr lang="en-US" sz="3200" b="1" dirty="0">
                <a:effectLst/>
                <a:latin typeface="Times New Roman" panose="02020603050405020304" pitchFamily="18" charset="0"/>
              </a:rPr>
              <a:t>General information pertaining to sampling	</a:t>
            </a:r>
            <a:br>
              <a:rPr lang="en-US" sz="3200" b="1" dirty="0">
                <a:effectLst/>
                <a:latin typeface="Times New Roman" panose="02020603050405020304" pitchFamily="18" charset="0"/>
              </a:rPr>
            </a:br>
            <a:r>
              <a:rPr lang="en-US" sz="3200" dirty="0">
                <a:effectLst/>
                <a:latin typeface="Times New Roman" panose="02020603050405020304" pitchFamily="18" charset="0"/>
                <a:ea typeface="Times New Roman" panose="02020603050405020304" pitchFamily="18" charset="0"/>
              </a:rPr>
              <a:t> </a:t>
            </a:r>
            <a:br>
              <a:rPr lang="en-US" sz="3200" dirty="0">
                <a:effectLst/>
                <a:latin typeface="Times New Roman" panose="02020603050405020304" pitchFamily="18" charset="0"/>
                <a:ea typeface="Times New Roman" panose="02020603050405020304" pitchFamily="18" charset="0"/>
              </a:rPr>
            </a:br>
            <a:r>
              <a:rPr lang="en-US" sz="3200" dirty="0"/>
              <a:t> </a:t>
            </a:r>
          </a:p>
        </p:txBody>
      </p:sp>
      <p:sp>
        <p:nvSpPr>
          <p:cNvPr id="3" name="Content Placeholder 2">
            <a:extLst>
              <a:ext uri="{FF2B5EF4-FFF2-40B4-BE49-F238E27FC236}">
                <a16:creationId xmlns:a16="http://schemas.microsoft.com/office/drawing/2014/main" id="{59F97739-E0DF-24F3-7886-013A799A52C3}"/>
              </a:ext>
            </a:extLst>
          </p:cNvPr>
          <p:cNvSpPr>
            <a:spLocks noGrp="1"/>
          </p:cNvSpPr>
          <p:nvPr>
            <p:ph sz="quarter" idx="10"/>
          </p:nvPr>
        </p:nvSpPr>
        <p:spPr>
          <a:xfrm>
            <a:off x="613458" y="1701479"/>
            <a:ext cx="9016679" cy="4465642"/>
          </a:xfrm>
        </p:spPr>
        <p:txBody>
          <a:bodyPr>
            <a:normAutofit lnSpcReduction="10000"/>
          </a:bodyPr>
          <a:lstStyle/>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To draw conclusions about populations from samples, we must use inferential statistics. </a:t>
            </a:r>
          </a:p>
          <a:p>
            <a:pPr marL="0" marR="0" indent="0">
              <a:spcBef>
                <a:spcPts val="0"/>
              </a:spcBef>
              <a:spcAft>
                <a:spcPts val="0"/>
              </a:spcAft>
              <a:buNone/>
            </a:pPr>
            <a:endParaRPr lang="en-US" sz="2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Inferences about the population are drawn from a sample.</a:t>
            </a:r>
          </a:p>
          <a:p>
            <a:pPr marL="0" marR="0" indent="0">
              <a:spcBef>
                <a:spcPts val="0"/>
              </a:spcBef>
              <a:spcAft>
                <a:spcPts val="0"/>
              </a:spcAft>
              <a:buNone/>
            </a:pPr>
            <a:endParaRPr lang="en-US" sz="2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There would be no need for statistical theory if a census rather than a sample was always used to obtain information about populations. </a:t>
            </a:r>
            <a:endParaRPr lang="en-US" sz="2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We obtain a sample rather than a complete census of the population for practical reasons – time, expense, size of populations, and accessibility. </a:t>
            </a:r>
          </a:p>
          <a:p>
            <a:pPr marL="228600" indent="-228600">
              <a:spcBef>
                <a:spcPts val="0"/>
              </a:spcBef>
              <a:spcAft>
                <a:spcPts val="1200"/>
              </a:spcAft>
              <a:buFont typeface="Arial" panose="020B0604020202020204" pitchFamily="34" charset="0"/>
              <a:buChar char="•"/>
            </a:pPr>
            <a:endParaRPr lang="en-US" sz="2000" cap="none" dirty="0">
              <a:cs typeface="Calibri"/>
            </a:endParaRPr>
          </a:p>
        </p:txBody>
      </p:sp>
      <p:sp>
        <p:nvSpPr>
          <p:cNvPr id="4" name="Slide Number Placeholder 3">
            <a:extLst>
              <a:ext uri="{FF2B5EF4-FFF2-40B4-BE49-F238E27FC236}">
                <a16:creationId xmlns:a16="http://schemas.microsoft.com/office/drawing/2014/main" id="{61C014C6-0092-BD4E-53C8-E5ECB8B3F01D}"/>
              </a:ext>
            </a:extLst>
          </p:cNvPr>
          <p:cNvSpPr>
            <a:spLocks noGrp="1"/>
          </p:cNvSpPr>
          <p:nvPr>
            <p:ph type="sldNum" sz="quarter" idx="4"/>
          </p:nvPr>
        </p:nvSpPr>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412000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221-C29B-07A3-B569-B8B466B1020B}"/>
              </a:ext>
            </a:extLst>
          </p:cNvPr>
          <p:cNvSpPr>
            <a:spLocks noGrp="1"/>
          </p:cNvSpPr>
          <p:nvPr>
            <p:ph type="title"/>
          </p:nvPr>
        </p:nvSpPr>
        <p:spPr>
          <a:xfrm>
            <a:off x="6126480" y="1310639"/>
            <a:ext cx="4805997" cy="2689629"/>
          </a:xfrm>
        </p:spPr>
        <p:txBody>
          <a:bodyPr anchor="b">
            <a:normAutofit/>
          </a:bodyPr>
          <a:lstStyle/>
          <a:p>
            <a:r>
              <a:rPr lang="en-US" dirty="0"/>
              <a:t>Bias And Error in Sampling</a:t>
            </a:r>
          </a:p>
        </p:txBody>
      </p:sp>
      <p:pic>
        <p:nvPicPr>
          <p:cNvPr id="8" name="Picture Placeholder 7" descr="A toy train track with many pieces of wood&#10;&#10;Description automatically generated with medium confidence">
            <a:extLst>
              <a:ext uri="{FF2B5EF4-FFF2-40B4-BE49-F238E27FC236}">
                <a16:creationId xmlns:a16="http://schemas.microsoft.com/office/drawing/2014/main" id="{BEB7B548-67DF-CBA1-2F26-4BF685FDE62D}"/>
              </a:ext>
            </a:extLst>
          </p:cNvPr>
          <p:cNvPicPr>
            <a:picLocks noGrp="1" noChangeAspect="1"/>
          </p:cNvPicPr>
          <p:nvPr>
            <p:ph type="pic" sz="quarter" idx="11"/>
          </p:nvPr>
        </p:nvPicPr>
        <p:blipFill rotWithShape="1">
          <a:blip r:embed="rId3"/>
          <a:srcRect r="14001"/>
          <a:stretch/>
        </p:blipFill>
        <p:spPr>
          <a:xfrm>
            <a:off x="20" y="-10160"/>
            <a:ext cx="6095980" cy="6858000"/>
          </a:xfrm>
          <a:noFill/>
        </p:spPr>
      </p:pic>
    </p:spTree>
    <p:extLst>
      <p:ext uri="{BB962C8B-B14F-4D97-AF65-F5344CB8AC3E}">
        <p14:creationId xmlns:p14="http://schemas.microsoft.com/office/powerpoint/2010/main" val="176041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C2EC">
            <a:alpha val="5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586-3F7C-3202-E4F4-1F65B9A7D428}"/>
              </a:ext>
            </a:extLst>
          </p:cNvPr>
          <p:cNvSpPr>
            <a:spLocks noGrp="1"/>
          </p:cNvSpPr>
          <p:nvPr>
            <p:ph type="title"/>
          </p:nvPr>
        </p:nvSpPr>
        <p:spPr/>
        <p:txBody>
          <a:bodyPr/>
          <a:lstStyle/>
          <a:p>
            <a:pPr algn="ctr"/>
            <a:r>
              <a:rPr lang="en-US" sz="3200" b="1" dirty="0">
                <a:effectLst/>
                <a:latin typeface="Times New Roman" panose="02020603050405020304" pitchFamily="18" charset="0"/>
                <a:ea typeface="Times New Roman" panose="02020603050405020304" pitchFamily="18" charset="0"/>
              </a:rPr>
              <a:t>Overview and definition </a:t>
            </a:r>
            <a:br>
              <a:rPr lang="en-US" sz="3200" b="1" dirty="0">
                <a:effectLst/>
                <a:latin typeface="Times New Roman" panose="02020603050405020304" pitchFamily="18" charset="0"/>
                <a:ea typeface="Times New Roman" panose="02020603050405020304" pitchFamily="18" charset="0"/>
              </a:rPr>
            </a:br>
            <a:r>
              <a:rPr lang="en-US" sz="3200" b="1" dirty="0">
                <a:effectLst/>
                <a:latin typeface="Times New Roman" panose="02020603050405020304" pitchFamily="18" charset="0"/>
                <a:ea typeface="Times New Roman" panose="02020603050405020304" pitchFamily="18" charset="0"/>
              </a:rPr>
              <a:t>of sampling error </a:t>
            </a:r>
            <a:br>
              <a:rPr lang="en-US" sz="32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75DADF2-8E4D-6C0E-0FA2-C5228AF29C1D}"/>
              </a:ext>
            </a:extLst>
          </p:cNvPr>
          <p:cNvSpPr>
            <a:spLocks noGrp="1"/>
          </p:cNvSpPr>
          <p:nvPr>
            <p:ph sz="quarter" idx="10"/>
          </p:nvPr>
        </p:nvSpPr>
        <p:spPr/>
        <p:txBody>
          <a:bodyPr>
            <a:normAutofit/>
          </a:bodyPr>
          <a:lstStyle/>
          <a:p>
            <a:pPr marL="0" indent="0">
              <a:buNone/>
            </a:pPr>
            <a:r>
              <a:rPr lang="en-US" noProof="1">
                <a:latin typeface="Times New Roman" panose="02020603050405020304" pitchFamily="18" charset="0"/>
                <a:cs typeface="Times New Roman" panose="02020603050405020304" pitchFamily="18" charset="0"/>
              </a:rPr>
              <a:t>A sample is expected to mirror the population from which it comes, however, there is no guarantee that any sample will be precisely representative of the population. </a:t>
            </a:r>
          </a:p>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Chance may dictate that a disproportionate number of untypical observations will be made. </a:t>
            </a:r>
          </a:p>
          <a:p>
            <a:pPr marL="114300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noProof="1">
              <a:latin typeface="Times New Roman" panose="02020603050405020304" pitchFamily="18" charset="0"/>
              <a:cs typeface="Times New Roman" panose="02020603050405020304" pitchFamily="18" charset="0"/>
            </a:endParaRPr>
          </a:p>
          <a:p>
            <a:endParaRPr lang="en-US" noProof="1"/>
          </a:p>
        </p:txBody>
      </p:sp>
      <p:sp>
        <p:nvSpPr>
          <p:cNvPr id="4" name="Content Placeholder 3">
            <a:extLst>
              <a:ext uri="{FF2B5EF4-FFF2-40B4-BE49-F238E27FC236}">
                <a16:creationId xmlns:a16="http://schemas.microsoft.com/office/drawing/2014/main" id="{2CFADA2D-CE7A-511E-45B9-EAF4FA520E34}"/>
              </a:ext>
            </a:extLst>
          </p:cNvPr>
          <p:cNvSpPr>
            <a:spLocks noGrp="1"/>
          </p:cNvSpPr>
          <p:nvPr>
            <p:ph sz="quarter" idx="11"/>
          </p:nvPr>
        </p:nvSpPr>
        <p:spPr>
          <a:xfrm>
            <a:off x="4224528" y="1767841"/>
            <a:ext cx="7549461" cy="3997460"/>
          </a:xfrm>
        </p:spPr>
        <p:txBody>
          <a:bodyPr>
            <a:normAutofit fontScale="77500" lnSpcReduction="20000"/>
          </a:bodyPr>
          <a:lstStyle/>
          <a:p>
            <a:pPr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sz="2900" b="1" dirty="0">
                <a:effectLst/>
                <a:latin typeface="Times New Roman" panose="02020603050405020304" pitchFamily="18" charset="0"/>
                <a:ea typeface="Times New Roman" panose="02020603050405020304" pitchFamily="18" charset="0"/>
              </a:rPr>
              <a:t>Sampling Error is defined as differences between the sample and the population due solely to the </a:t>
            </a:r>
            <a:r>
              <a:rPr lang="en-US" sz="2900" b="1" dirty="0">
                <a:latin typeface="Times New Roman" panose="02020603050405020304" pitchFamily="18" charset="0"/>
                <a:ea typeface="Times New Roman" panose="02020603050405020304" pitchFamily="18" charset="0"/>
              </a:rPr>
              <a:t>individuals,</a:t>
            </a:r>
            <a:r>
              <a:rPr lang="en-US" sz="2900" b="1" dirty="0">
                <a:effectLst/>
                <a:latin typeface="Times New Roman" panose="02020603050405020304" pitchFamily="18" charset="0"/>
                <a:ea typeface="Times New Roman" panose="02020603050405020304" pitchFamily="18" charset="0"/>
              </a:rPr>
              <a:t> who happen to have been selected. Sampling error can make a sample unrepresentative of its population. </a:t>
            </a:r>
          </a:p>
          <a:p>
            <a:pPr marR="0" indent="0">
              <a:spcBef>
                <a:spcPts val="0"/>
              </a:spcBef>
              <a:spcAft>
                <a:spcPts val="0"/>
              </a:spcAft>
              <a:buNone/>
            </a:pPr>
            <a:endParaRPr lang="en-US" sz="2900" b="1" dirty="0">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sz="2800" b="1" dirty="0">
                <a:effectLst/>
                <a:latin typeface="Times New Roman" panose="02020603050405020304" pitchFamily="18" charset="0"/>
                <a:ea typeface="Times New Roman" panose="02020603050405020304" pitchFamily="18" charset="0"/>
              </a:rPr>
              <a:t>In practice, it is rarely known when a sample is </a:t>
            </a:r>
            <a:r>
              <a:rPr lang="en-US" sz="2800" b="1" dirty="0">
                <a:latin typeface="Times New Roman" panose="02020603050405020304" pitchFamily="18" charset="0"/>
                <a:ea typeface="Times New Roman" panose="02020603050405020304" pitchFamily="18" charset="0"/>
              </a:rPr>
              <a:t>not </a:t>
            </a:r>
            <a:r>
              <a:rPr lang="en-US" sz="2800" b="1" dirty="0">
                <a:effectLst/>
                <a:latin typeface="Times New Roman" panose="02020603050405020304" pitchFamily="18" charset="0"/>
                <a:ea typeface="Times New Roman" panose="02020603050405020304" pitchFamily="18" charset="0"/>
              </a:rPr>
              <a:t>representative of the population and the results should be discarded. </a:t>
            </a:r>
          </a:p>
          <a:p>
            <a:pPr marR="0" indent="0">
              <a:spcBef>
                <a:spcPts val="0"/>
              </a:spcBef>
              <a:spcAft>
                <a:spcPts val="0"/>
              </a:spcAft>
              <a:buNone/>
            </a:pPr>
            <a:endParaRPr lang="en-US" sz="2300" dirty="0">
              <a:effectLst/>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sz="2300" dirty="0">
                <a:latin typeface="Times New Roman" panose="02020603050405020304" pitchFamily="18" charset="0"/>
                <a:ea typeface="Times New Roman" panose="02020603050405020304" pitchFamily="18" charset="0"/>
              </a:rPr>
              <a:t>	</a:t>
            </a:r>
            <a:r>
              <a:rPr lang="en-US" sz="2300" dirty="0">
                <a:effectLst/>
                <a:latin typeface="Times New Roman" panose="02020603050405020304" pitchFamily="18" charset="0"/>
                <a:ea typeface="Times New Roman" panose="02020603050405020304" pitchFamily="18" charset="0"/>
              </a:rPr>
              <a:t>For example, suppose that in a sample of 100 American women 	the average height is found to be 5ft 5in. This seems believable given 	the actual height in 2024 is 5ft 4in. However, if sampling included a 	disproportionately high number of younger women, there </a:t>
            </a:r>
            <a:r>
              <a:rPr lang="en-US" sz="2300" dirty="0">
                <a:latin typeface="Times New Roman" panose="02020603050405020304" pitchFamily="18" charset="0"/>
                <a:ea typeface="Times New Roman" panose="02020603050405020304" pitchFamily="18" charset="0"/>
              </a:rPr>
              <a:t>would be 	</a:t>
            </a:r>
            <a:r>
              <a:rPr lang="en-US" sz="2300" dirty="0">
                <a:effectLst/>
                <a:latin typeface="Times New Roman" panose="02020603050405020304" pitchFamily="18" charset="0"/>
                <a:ea typeface="Times New Roman" panose="02020603050405020304" pitchFamily="18" charset="0"/>
              </a:rPr>
              <a:t>error in generalizing to the population of all women as people lose 1 	to 3 inches as they age. </a:t>
            </a:r>
          </a:p>
          <a:p>
            <a:endParaRPr lang="en-US" noProof="1"/>
          </a:p>
        </p:txBody>
      </p:sp>
      <p:sp>
        <p:nvSpPr>
          <p:cNvPr id="5" name="Slide Number Placeholder 4">
            <a:extLst>
              <a:ext uri="{FF2B5EF4-FFF2-40B4-BE49-F238E27FC236}">
                <a16:creationId xmlns:a16="http://schemas.microsoft.com/office/drawing/2014/main" id="{10A5C528-BCF1-2EAC-C936-66C6C4C572DA}"/>
              </a:ext>
            </a:extLst>
          </p:cNvPr>
          <p:cNvSpPr>
            <a:spLocks noGrp="1"/>
          </p:cNvSpPr>
          <p:nvPr>
            <p:ph type="sldNum" sz="quarter" idx="4"/>
          </p:nvPr>
        </p:nvSpPr>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430403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B0AE-5ADD-1975-6BDD-38608925072A}"/>
              </a:ext>
            </a:extLst>
          </p:cNvPr>
          <p:cNvSpPr>
            <a:spLocks noGrp="1"/>
          </p:cNvSpPr>
          <p:nvPr>
            <p:ph type="title"/>
          </p:nvPr>
        </p:nvSpPr>
        <p:spPr>
          <a:xfrm>
            <a:off x="1179870" y="-117987"/>
            <a:ext cx="9271820" cy="1206933"/>
          </a:xfrm>
        </p:spPr>
        <p:txBody>
          <a:bodyPr/>
          <a:lstStyle/>
          <a:p>
            <a:pPr algn="ctr"/>
            <a:r>
              <a:rPr lang="en-US" dirty="0"/>
              <a:t> </a:t>
            </a:r>
            <a:r>
              <a:rPr lang="en-US" dirty="0">
                <a:solidFill>
                  <a:schemeClr val="bg1"/>
                </a:solidFill>
              </a:rPr>
              <a:t>Two Sources of Sampling Error</a:t>
            </a:r>
          </a:p>
        </p:txBody>
      </p:sp>
      <p:sp>
        <p:nvSpPr>
          <p:cNvPr id="3" name="Content Placeholder 2">
            <a:extLst>
              <a:ext uri="{FF2B5EF4-FFF2-40B4-BE49-F238E27FC236}">
                <a16:creationId xmlns:a16="http://schemas.microsoft.com/office/drawing/2014/main" id="{E374C67C-D286-74AE-086C-3E45FF9D9542}"/>
              </a:ext>
            </a:extLst>
          </p:cNvPr>
          <p:cNvSpPr>
            <a:spLocks noGrp="1"/>
          </p:cNvSpPr>
          <p:nvPr>
            <p:ph sz="quarter" idx="10"/>
          </p:nvPr>
        </p:nvSpPr>
        <p:spPr>
          <a:xfrm>
            <a:off x="434341" y="3677920"/>
            <a:ext cx="3810000" cy="2316160"/>
          </a:xfrm>
          <a:solidFill>
            <a:schemeClr val="accent1"/>
          </a:solidFill>
        </p:spPr>
        <p:txBody>
          <a:bodyPr>
            <a:normAutofit/>
          </a:bodyPr>
          <a:lstStyle/>
          <a:p>
            <a:pPr marR="0" indent="0">
              <a:spcBef>
                <a:spcPts val="0"/>
              </a:spcBef>
              <a:spcAft>
                <a:spcPts val="0"/>
              </a:spcAft>
              <a:buNone/>
            </a:pPr>
            <a:r>
              <a:rPr lang="en-US" b="1" dirty="0">
                <a:effectLst/>
                <a:latin typeface="Times New Roman" panose="02020603050405020304" pitchFamily="18" charset="0"/>
                <a:ea typeface="Times New Roman" panose="02020603050405020304" pitchFamily="18" charset="0"/>
              </a:rPr>
              <a:t>Chance: Error may occur just by chance - due to bad luck. </a:t>
            </a:r>
          </a:p>
          <a:p>
            <a:pPr marR="0" indent="0">
              <a:spcBef>
                <a:spcPts val="0"/>
              </a:spcBef>
              <a:spcAft>
                <a:spcPts val="0"/>
              </a:spcAft>
              <a:buNone/>
            </a:pPr>
            <a:endParaRPr lang="en-US" dirty="0">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dirty="0">
                <a:effectLst/>
                <a:latin typeface="Times New Roman" panose="02020603050405020304" pitchFamily="18" charset="0"/>
                <a:ea typeface="Times New Roman" panose="02020603050405020304" pitchFamily="18" charset="0"/>
              </a:rPr>
              <a:t>Unusual units in a population do exist and there is always a possibility that an abnormally large number of them will be chosen. </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p:txBody>
      </p:sp>
      <p:sp>
        <p:nvSpPr>
          <p:cNvPr id="4" name="Content Placeholder 3">
            <a:extLst>
              <a:ext uri="{FF2B5EF4-FFF2-40B4-BE49-F238E27FC236}">
                <a16:creationId xmlns:a16="http://schemas.microsoft.com/office/drawing/2014/main" id="{701C2F4A-ABC8-39B2-B7BB-36C02B7A4540}"/>
              </a:ext>
            </a:extLst>
          </p:cNvPr>
          <p:cNvSpPr>
            <a:spLocks noGrp="1"/>
          </p:cNvSpPr>
          <p:nvPr>
            <p:ph sz="quarter" idx="11"/>
          </p:nvPr>
        </p:nvSpPr>
        <p:spPr>
          <a:xfrm>
            <a:off x="6797039" y="1341120"/>
            <a:ext cx="5198315" cy="5364480"/>
          </a:xfrm>
          <a:solidFill>
            <a:schemeClr val="accent1"/>
          </a:solidFill>
        </p:spPr>
        <p:txBody>
          <a:bodyPr>
            <a:normAutofit fontScale="92500" lnSpcReduction="20000"/>
          </a:bodyPr>
          <a:lstStyle/>
          <a:p>
            <a:pPr marL="457200" marR="0">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b="1" dirty="0">
                <a:effectLst/>
                <a:latin typeface="Times New Roman" panose="02020603050405020304" pitchFamily="18" charset="0"/>
                <a:ea typeface="Times New Roman" panose="02020603050405020304" pitchFamily="18" charset="0"/>
              </a:rPr>
              <a:t>Sampling Bias:</a:t>
            </a:r>
            <a:r>
              <a:rPr lang="en-US" sz="2000" dirty="0">
                <a:effectLst/>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T</a:t>
            </a:r>
            <a:r>
              <a:rPr lang="en-US" sz="2000" b="1" dirty="0">
                <a:effectLst/>
                <a:latin typeface="Times New Roman" panose="02020603050405020304" pitchFamily="18" charset="0"/>
                <a:ea typeface="Times New Roman" panose="02020603050405020304" pitchFamily="18" charset="0"/>
              </a:rPr>
              <a:t>he tendency to favor the selection of </a:t>
            </a:r>
            <a:r>
              <a:rPr lang="en-US" b="1" dirty="0">
                <a:latin typeface="Times New Roman" panose="02020603050405020304" pitchFamily="18" charset="0"/>
                <a:ea typeface="Times New Roman" panose="02020603050405020304" pitchFamily="18" charset="0"/>
              </a:rPr>
              <a:t>people</a:t>
            </a:r>
            <a:r>
              <a:rPr lang="en-US" sz="2000" b="1" dirty="0">
                <a:effectLst/>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who have</a:t>
            </a:r>
            <a:r>
              <a:rPr lang="en-US" sz="2000" b="1" dirty="0">
                <a:effectLst/>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certain </a:t>
            </a:r>
            <a:r>
              <a:rPr lang="en-US" sz="2000" b="1" dirty="0">
                <a:effectLst/>
                <a:latin typeface="Times New Roman" panose="02020603050405020304" pitchFamily="18" charset="0"/>
                <a:ea typeface="Times New Roman" panose="02020603050405020304" pitchFamily="18" charset="0"/>
              </a:rPr>
              <a:t>characteristics</a:t>
            </a:r>
            <a:r>
              <a:rPr lang="en-US" b="1" dirty="0">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usually the result of a poor sampling plan. </a:t>
            </a:r>
          </a:p>
          <a:p>
            <a:pPr marL="0" marR="0" indent="0">
              <a:spcBef>
                <a:spcPts val="0"/>
              </a:spcBef>
              <a:spcAft>
                <a:spcPts val="0"/>
              </a:spcAft>
              <a:buNone/>
            </a:pPr>
            <a:endParaRPr lang="en-US"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The most notable is </a:t>
            </a:r>
            <a:r>
              <a:rPr lang="en-US" sz="2000" b="1" dirty="0">
                <a:effectLst/>
                <a:latin typeface="Times New Roman" panose="02020603050405020304" pitchFamily="18" charset="0"/>
                <a:ea typeface="Times New Roman" panose="02020603050405020304" pitchFamily="18" charset="0"/>
              </a:rPr>
              <a:t>the bias of non-response</a:t>
            </a:r>
            <a:r>
              <a:rPr lang="en-US" sz="2000" dirty="0">
                <a:effectLst/>
                <a:latin typeface="Times New Roman" panose="02020603050405020304" pitchFamily="18" charset="0"/>
                <a:ea typeface="Times New Roman" panose="02020603050405020304" pitchFamily="18" charset="0"/>
              </a:rPr>
              <a:t> when for some reason some units have no chance of appearing in the sample. </a:t>
            </a:r>
          </a:p>
          <a:p>
            <a:pPr marL="0" marR="0" indent="0">
              <a:spcBef>
                <a:spcPts val="0"/>
              </a:spcBef>
              <a:spcAft>
                <a:spcPts val="0"/>
              </a:spcAft>
              <a:buNone/>
            </a:pPr>
            <a:endParaRPr lang="en-US" dirty="0">
              <a:latin typeface="Times New Roman" panose="02020603050405020304" pitchFamily="18" charset="0"/>
              <a:ea typeface="Times New Roman" panose="02020603050405020304" pitchFamily="18" charset="0"/>
            </a:endParaRPr>
          </a:p>
          <a:p>
            <a:pPr marL="457200" lvl="1" indent="0">
              <a:spcAft>
                <a:spcPts val="0"/>
              </a:spcAft>
              <a:buNone/>
            </a:pPr>
            <a:r>
              <a:rPr lang="en-US" dirty="0">
                <a:effectLst/>
                <a:latin typeface="Times New Roman" panose="02020603050405020304" pitchFamily="18" charset="0"/>
                <a:ea typeface="Times New Roman" panose="02020603050405020304" pitchFamily="18" charset="0"/>
              </a:rPr>
              <a:t>For example</a:t>
            </a:r>
            <a:r>
              <a:rPr lang="en-US" b="1"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a survey was conducted at Cornell Graduate school to find out the level of stress that graduate students were going through. A mail questionnaire was sent to 100 randomly selected graduate students. Only 52 students responded, and the results reported were that students were not under stress at that time</a:t>
            </a:r>
            <a:r>
              <a:rPr lang="en-US" dirty="0">
                <a:latin typeface="Times New Roman" panose="02020603050405020304" pitchFamily="18" charset="0"/>
                <a:ea typeface="Times New Roman" panose="02020603050405020304" pitchFamily="18" charset="0"/>
              </a:rPr>
              <a:t>, when in fact it </a:t>
            </a:r>
            <a:r>
              <a:rPr lang="en-US" dirty="0">
                <a:effectLst/>
                <a:latin typeface="Times New Roman" panose="02020603050405020304" pitchFamily="18" charset="0"/>
                <a:ea typeface="Times New Roman" panose="02020603050405020304" pitchFamily="18" charset="0"/>
              </a:rPr>
              <a:t>was the highest stress time for all students, except those who were writing their theses at their own pace. Apparently, this is the group that had the time to respond. The researcher who was conducting the study went back to the questionnaire to find out what the problem was and found that all those who had responded were 3</a:t>
            </a:r>
            <a:r>
              <a:rPr lang="en-US" baseline="30000" dirty="0">
                <a:effectLst/>
                <a:latin typeface="Times New Roman" panose="02020603050405020304" pitchFamily="18" charset="0"/>
                <a:ea typeface="Times New Roman" panose="02020603050405020304" pitchFamily="18" charset="0"/>
              </a:rPr>
              <a:t>rd</a:t>
            </a:r>
            <a:r>
              <a:rPr lang="en-US" dirty="0">
                <a:effectLst/>
                <a:latin typeface="Times New Roman" panose="02020603050405020304" pitchFamily="18" charset="0"/>
                <a:ea typeface="Times New Roman" panose="02020603050405020304" pitchFamily="18" charset="0"/>
              </a:rPr>
              <a:t> and 4</a:t>
            </a:r>
            <a:r>
              <a:rPr lang="en-US" baseline="30000" dirty="0">
                <a:effectLst/>
                <a:latin typeface="Times New Roman" panose="02020603050405020304" pitchFamily="18" charset="0"/>
                <a:ea typeface="Times New Roman" panose="02020603050405020304" pitchFamily="18" charset="0"/>
              </a:rPr>
              <a:t>th</a:t>
            </a:r>
            <a:r>
              <a:rPr lang="en-US" dirty="0">
                <a:effectLst/>
                <a:latin typeface="Times New Roman" panose="02020603050405020304" pitchFamily="18" charset="0"/>
                <a:ea typeface="Times New Roman" panose="02020603050405020304" pitchFamily="18" charset="0"/>
              </a:rPr>
              <a:t> year PhD students</a:t>
            </a: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 </a:t>
            </a:r>
          </a:p>
          <a:p>
            <a:endParaRPr lang="en-US" dirty="0"/>
          </a:p>
        </p:txBody>
      </p:sp>
      <p:sp>
        <p:nvSpPr>
          <p:cNvPr id="5" name="Slide Number Placeholder 4">
            <a:extLst>
              <a:ext uri="{FF2B5EF4-FFF2-40B4-BE49-F238E27FC236}">
                <a16:creationId xmlns:a16="http://schemas.microsoft.com/office/drawing/2014/main" id="{D3597D82-6D8C-1E54-6BF5-4CDE87B98C5A}"/>
              </a:ext>
            </a:extLst>
          </p:cNvPr>
          <p:cNvSpPr>
            <a:spLocks noGrp="1"/>
          </p:cNvSpPr>
          <p:nvPr>
            <p:ph type="sldNum" sz="quarter" idx="4"/>
          </p:nvPr>
        </p:nvSpPr>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569699605"/>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318419_win32_SL_V9" id="{8502042B-488E-4F33-AD20-77B40A1BC1AA}" vid="{A90C26AF-23CA-48C5-BFF9-84DC7B1C9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045227-5724-4DBF-9712-031B1BFB2C3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B7B39BD0-040C-43BE-B0E4-512B09E8003F}">
  <ds:schemaRefs>
    <ds:schemaRef ds:uri="http://schemas.microsoft.com/sharepoint/v3/contenttype/forms"/>
  </ds:schemaRefs>
</ds:datastoreItem>
</file>

<file path=customXml/itemProps3.xml><?xml version="1.0" encoding="utf-8"?>
<ds:datastoreItem xmlns:ds="http://schemas.openxmlformats.org/officeDocument/2006/customXml" ds:itemID="{622457D9-12AC-4794-A05E-F1B90FCD8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{A49523B3-4F19-47BC-ABD7-B8164C43620B}tf22318419_win32</Template>
  <TotalTime>629</TotalTime>
  <Words>1506</Words>
  <Application>Microsoft Macintosh PowerPoint</Application>
  <PresentationFormat>Widescreen</PresentationFormat>
  <Paragraphs>117</Paragraphs>
  <Slides>29</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vt:lpstr>
      <vt:lpstr>Calibri</vt:lpstr>
      <vt:lpstr>Ethic New</vt:lpstr>
      <vt:lpstr>Tenorite</vt:lpstr>
      <vt:lpstr>Times New Roman</vt:lpstr>
      <vt:lpstr>Custom</vt:lpstr>
      <vt:lpstr>PowerPoint Presentation</vt:lpstr>
      <vt:lpstr>Quantitative Methodologies: Focusing on Data collection and Statistics   International Institute for Reproductive Loss Priscilla K. Coleman, ph.d. </vt:lpstr>
      <vt:lpstr>Sampling:  Basic definitions     </vt:lpstr>
      <vt:lpstr>For example, the population of interest might be all women who Gave birth in the U.S. in 2024, and the sample might be every 5th woman who gave birth in each northeastern State in 2024. </vt:lpstr>
      <vt:lpstr>Sampling is the act, process, or technique of selecting a representative part of a population for the purpose of determining parameters or characteristics of the whole population.  </vt:lpstr>
      <vt:lpstr>General information pertaining to sampling     </vt:lpstr>
      <vt:lpstr>Bias And Error in Sampling</vt:lpstr>
      <vt:lpstr>Overview and definition  of sampling error  </vt:lpstr>
      <vt:lpstr> Two Sources of Sampling Error</vt:lpstr>
      <vt:lpstr>Selecting the sample</vt:lpstr>
      <vt:lpstr>   Four primary types of samples   </vt:lpstr>
      <vt:lpstr>   </vt:lpstr>
      <vt:lpstr>Types of Random Samples</vt:lpstr>
      <vt:lpstr>TYPES OF RANDOM SAMPLES</vt:lpstr>
      <vt:lpstr>TYPES OF RANDOM SAMPLES</vt:lpstr>
      <vt:lpstr>TYPES Of RANDOM SAMPLES</vt:lpstr>
      <vt:lpstr>Sample size</vt:lpstr>
      <vt:lpstr>Statistical Analysis of Data</vt:lpstr>
      <vt:lpstr>PowerPoint Presentation</vt:lpstr>
      <vt:lpstr>PowerPoint Presentation</vt:lpstr>
      <vt:lpstr>PowerPoint Presentation</vt:lpstr>
      <vt:lpstr>PowerPoint Presentation</vt:lpstr>
      <vt:lpstr>PowerPoint Presentation</vt:lpstr>
      <vt:lpstr>Characteristics of Variables necessary FOR choosing the correct statistical Test </vt:lpstr>
      <vt:lpstr>Independent and Dependent Variables</vt:lpstr>
      <vt:lpstr>Levels of Measurement</vt:lpstr>
      <vt:lpstr>PowerPoint Presentation</vt:lpstr>
      <vt:lpstr>“In God we trust, all others must bring data.” ‘  - W. E. Deming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Methodologies: Focusing on Data collection and Statistics   International Institute for Reproductive Loss Priscilla K. Coleman, ph.d. </dc:title>
  <dc:creator>Priscilla Coleman</dc:creator>
  <cp:lastModifiedBy>Raquel Guzman</cp:lastModifiedBy>
  <cp:revision>9</cp:revision>
  <dcterms:created xsi:type="dcterms:W3CDTF">2024-04-11T03:21:43Z</dcterms:created>
  <dcterms:modified xsi:type="dcterms:W3CDTF">2025-11-23T17:27:03Z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