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4" r:id="rId1"/>
    <p:sldMasterId id="2147484763" r:id="rId2"/>
    <p:sldMasterId id="2147484822" r:id="rId3"/>
  </p:sldMasterIdLst>
  <p:notesMasterIdLst>
    <p:notesMasterId r:id="rId33"/>
  </p:notesMasterIdLst>
  <p:handoutMasterIdLst>
    <p:handoutMasterId r:id="rId34"/>
  </p:handoutMasterIdLst>
  <p:sldIdLst>
    <p:sldId id="638" r:id="rId4"/>
    <p:sldId id="624" r:id="rId5"/>
    <p:sldId id="623" r:id="rId6"/>
    <p:sldId id="336" r:id="rId7"/>
    <p:sldId id="445" r:id="rId8"/>
    <p:sldId id="621" r:id="rId9"/>
    <p:sldId id="625" r:id="rId10"/>
    <p:sldId id="261" r:id="rId11"/>
    <p:sldId id="262" r:id="rId12"/>
    <p:sldId id="264" r:id="rId13"/>
    <p:sldId id="265" r:id="rId14"/>
    <p:sldId id="267" r:id="rId15"/>
    <p:sldId id="569" r:id="rId16"/>
    <p:sldId id="268" r:id="rId17"/>
    <p:sldId id="269" r:id="rId18"/>
    <p:sldId id="461" r:id="rId19"/>
    <p:sldId id="462" r:id="rId20"/>
    <p:sldId id="520" r:id="rId21"/>
    <p:sldId id="521" r:id="rId22"/>
    <p:sldId id="627" r:id="rId23"/>
    <p:sldId id="290" r:id="rId24"/>
    <p:sldId id="277" r:id="rId25"/>
    <p:sldId id="628" r:id="rId26"/>
    <p:sldId id="633" r:id="rId27"/>
    <p:sldId id="634" r:id="rId28"/>
    <p:sldId id="635" r:id="rId29"/>
    <p:sldId id="636" r:id="rId30"/>
    <p:sldId id="637" r:id="rId31"/>
    <p:sldId id="259"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C58"/>
    <a:srgbClr val="1C5D24"/>
    <a:srgbClr val="3D1038"/>
    <a:srgbClr val="0E201A"/>
    <a:srgbClr val="5059AE"/>
    <a:srgbClr val="B2B1EF"/>
    <a:srgbClr val="181200"/>
    <a:srgbClr val="AA3F3B"/>
    <a:srgbClr val="3E342F"/>
    <a:srgbClr val="527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3" autoAdjust="0"/>
    <p:restoredTop sz="86294" autoAdjust="0"/>
  </p:normalViewPr>
  <p:slideViewPr>
    <p:cSldViewPr>
      <p:cViewPr varScale="1">
        <p:scale>
          <a:sx n="154" d="100"/>
          <a:sy n="154" d="100"/>
        </p:scale>
        <p:origin x="440" y="200"/>
      </p:cViewPr>
      <p:guideLst>
        <p:guide orient="horz" pos="2160"/>
        <p:guide pos="2880"/>
      </p:guideLst>
    </p:cSldViewPr>
  </p:slideViewPr>
  <p:outlineViewPr>
    <p:cViewPr>
      <p:scale>
        <a:sx n="33" d="100"/>
        <a:sy n="33" d="100"/>
      </p:scale>
      <p:origin x="0" y="35316"/>
    </p:cViewPr>
  </p:outlineViewPr>
  <p:notesTextViewPr>
    <p:cViewPr>
      <p:scale>
        <a:sx n="1" d="1"/>
        <a:sy n="1" d="1"/>
      </p:scale>
      <p:origin x="0" y="0"/>
    </p:cViewPr>
  </p:notesTextViewPr>
  <p:sorterViewPr>
    <p:cViewPr>
      <p:scale>
        <a:sx n="100" d="100"/>
        <a:sy n="100" d="100"/>
      </p:scale>
      <p:origin x="0" y="-20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A484B-1ED0-4CCE-B998-6DEC8F33949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18EED1B-6A0E-4A5E-BE16-B58C706F8AEB}">
      <dgm:prSet/>
      <dgm:spPr/>
      <dgm:t>
        <a:bodyPr/>
        <a:lstStyle/>
        <a:p>
          <a:r>
            <a:rPr lang="en-US" dirty="0"/>
            <a:t>They are single, married, and divorced women.</a:t>
          </a:r>
        </a:p>
      </dgm:t>
    </dgm:pt>
    <dgm:pt modelId="{CF9D0DDF-C8B9-446C-A56E-CAF52DEA8B35}" type="parTrans" cxnId="{B225CB5E-6C91-41E5-9CDF-9B3BE505DAC8}">
      <dgm:prSet/>
      <dgm:spPr/>
      <dgm:t>
        <a:bodyPr/>
        <a:lstStyle/>
        <a:p>
          <a:endParaRPr lang="en-US"/>
        </a:p>
      </dgm:t>
    </dgm:pt>
    <dgm:pt modelId="{F23DC50C-D12C-4FD0-BCDF-885DA6FCEE86}" type="sibTrans" cxnId="{B225CB5E-6C91-41E5-9CDF-9B3BE505DAC8}">
      <dgm:prSet/>
      <dgm:spPr/>
      <dgm:t>
        <a:bodyPr/>
        <a:lstStyle/>
        <a:p>
          <a:endParaRPr lang="en-US"/>
        </a:p>
      </dgm:t>
    </dgm:pt>
    <dgm:pt modelId="{37A322EA-1B91-43CA-B2F0-70794A11106F}">
      <dgm:prSet/>
      <dgm:spPr/>
      <dgm:t>
        <a:bodyPr/>
        <a:lstStyle/>
        <a:p>
          <a:r>
            <a:rPr lang="en-US" dirty="0"/>
            <a:t>They range in age from as young as 10 to as old as 50.</a:t>
          </a:r>
        </a:p>
      </dgm:t>
    </dgm:pt>
    <dgm:pt modelId="{B271172E-3053-49DD-9094-885B5A20BF9D}" type="parTrans" cxnId="{F9A63B89-806E-474B-9454-4B06548F2DB7}">
      <dgm:prSet/>
      <dgm:spPr/>
      <dgm:t>
        <a:bodyPr/>
        <a:lstStyle/>
        <a:p>
          <a:endParaRPr lang="en-US"/>
        </a:p>
      </dgm:t>
    </dgm:pt>
    <dgm:pt modelId="{D8F023D9-7603-448B-A061-71F6C98CD302}" type="sibTrans" cxnId="{F9A63B89-806E-474B-9454-4B06548F2DB7}">
      <dgm:prSet/>
      <dgm:spPr/>
      <dgm:t>
        <a:bodyPr/>
        <a:lstStyle/>
        <a:p>
          <a:endParaRPr lang="en-US"/>
        </a:p>
      </dgm:t>
    </dgm:pt>
    <dgm:pt modelId="{44BBEE71-B734-49AF-AE7B-8A8D0CCAE1A0}">
      <dgm:prSet/>
      <dgm:spPr/>
      <dgm:t>
        <a:bodyPr/>
        <a:lstStyle/>
        <a:p>
          <a:r>
            <a:rPr lang="en-US" dirty="0"/>
            <a:t>Some have dropped out of high school and others have advanced degrees.</a:t>
          </a:r>
        </a:p>
      </dgm:t>
    </dgm:pt>
    <dgm:pt modelId="{E7C77463-41DF-444A-8545-CE72AF2A48CD}" type="parTrans" cxnId="{54B4FA65-57C1-4A0D-8DC4-AED220599F71}">
      <dgm:prSet/>
      <dgm:spPr/>
      <dgm:t>
        <a:bodyPr/>
        <a:lstStyle/>
        <a:p>
          <a:endParaRPr lang="en-US"/>
        </a:p>
      </dgm:t>
    </dgm:pt>
    <dgm:pt modelId="{D686192D-9559-4497-A7C5-02987A04B26F}" type="sibTrans" cxnId="{54B4FA65-57C1-4A0D-8DC4-AED220599F71}">
      <dgm:prSet/>
      <dgm:spPr/>
      <dgm:t>
        <a:bodyPr/>
        <a:lstStyle/>
        <a:p>
          <a:endParaRPr lang="en-US"/>
        </a:p>
      </dgm:t>
    </dgm:pt>
    <dgm:pt modelId="{8A652E9A-8FD6-44E5-9F74-F315DBC095A0}">
      <dgm:prSet/>
      <dgm:spPr/>
      <dgm:t>
        <a:bodyPr/>
        <a:lstStyle/>
        <a:p>
          <a:r>
            <a:rPr lang="en-US" dirty="0"/>
            <a:t>They come from every income group - the very poor to the very wealthy.</a:t>
          </a:r>
        </a:p>
      </dgm:t>
    </dgm:pt>
    <dgm:pt modelId="{B752CE80-FCB8-4E56-AD1D-4E19E427CF11}" type="parTrans" cxnId="{F7E31EF9-E7A0-4B34-9323-40DE9153790C}">
      <dgm:prSet/>
      <dgm:spPr/>
      <dgm:t>
        <a:bodyPr/>
        <a:lstStyle/>
        <a:p>
          <a:endParaRPr lang="en-US"/>
        </a:p>
      </dgm:t>
    </dgm:pt>
    <dgm:pt modelId="{95B1B82D-80C9-4670-BB65-46242100F02C}" type="sibTrans" cxnId="{F7E31EF9-E7A0-4B34-9323-40DE9153790C}">
      <dgm:prSet/>
      <dgm:spPr/>
      <dgm:t>
        <a:bodyPr/>
        <a:lstStyle/>
        <a:p>
          <a:endParaRPr lang="en-US"/>
        </a:p>
      </dgm:t>
    </dgm:pt>
    <dgm:pt modelId="{087F5B25-1FA3-42E1-8785-1BE95F3EBDA2}">
      <dgm:prSet/>
      <dgm:spPr/>
      <dgm:t>
        <a:bodyPr/>
        <a:lstStyle/>
        <a:p>
          <a:r>
            <a:rPr lang="en-US" dirty="0"/>
            <a:t>They represent all races.</a:t>
          </a:r>
        </a:p>
      </dgm:t>
    </dgm:pt>
    <dgm:pt modelId="{B5D6ABC9-6048-4FE9-B364-0641C8E282AA}" type="parTrans" cxnId="{CDBF690A-BC00-4B13-87AE-7F3571480328}">
      <dgm:prSet/>
      <dgm:spPr/>
      <dgm:t>
        <a:bodyPr/>
        <a:lstStyle/>
        <a:p>
          <a:endParaRPr lang="en-US"/>
        </a:p>
      </dgm:t>
    </dgm:pt>
    <dgm:pt modelId="{EBC58F0B-26EF-4E04-B9C0-1E4C0A511B9E}" type="sibTrans" cxnId="{CDBF690A-BC00-4B13-87AE-7F3571480328}">
      <dgm:prSet/>
      <dgm:spPr/>
      <dgm:t>
        <a:bodyPr/>
        <a:lstStyle/>
        <a:p>
          <a:endParaRPr lang="en-US"/>
        </a:p>
      </dgm:t>
    </dgm:pt>
    <dgm:pt modelId="{E1CFB0BC-2AF6-4DCD-9191-E51E3FF3F021}">
      <dgm:prSet/>
      <dgm:spPr/>
      <dgm:t>
        <a:bodyPr/>
        <a:lstStyle/>
        <a:p>
          <a:r>
            <a:rPr lang="en-US" dirty="0"/>
            <a:t>The religious and the non-religious.</a:t>
          </a:r>
        </a:p>
      </dgm:t>
    </dgm:pt>
    <dgm:pt modelId="{3990DEE4-BF17-4967-827B-F9435106A905}" type="parTrans" cxnId="{3B5C3077-776F-43AD-94CD-2B289A648500}">
      <dgm:prSet/>
      <dgm:spPr/>
      <dgm:t>
        <a:bodyPr/>
        <a:lstStyle/>
        <a:p>
          <a:endParaRPr lang="en-US"/>
        </a:p>
      </dgm:t>
    </dgm:pt>
    <dgm:pt modelId="{8B719354-E11B-49EB-869B-AD300ECDDC2C}" type="sibTrans" cxnId="{3B5C3077-776F-43AD-94CD-2B289A648500}">
      <dgm:prSet/>
      <dgm:spPr/>
      <dgm:t>
        <a:bodyPr/>
        <a:lstStyle/>
        <a:p>
          <a:endParaRPr lang="en-US"/>
        </a:p>
      </dgm:t>
    </dgm:pt>
    <dgm:pt modelId="{7329AA53-E083-418B-8198-AF8B8F18F233}" type="pres">
      <dgm:prSet presAssocID="{C47A484B-1ED0-4CCE-B998-6DEC8F339495}" presName="diagram" presStyleCnt="0">
        <dgm:presLayoutVars>
          <dgm:dir/>
          <dgm:resizeHandles val="exact"/>
        </dgm:presLayoutVars>
      </dgm:prSet>
      <dgm:spPr/>
    </dgm:pt>
    <dgm:pt modelId="{C3A877B9-4E9F-4890-9B8A-2B48F8A5B48F}" type="pres">
      <dgm:prSet presAssocID="{718EED1B-6A0E-4A5E-BE16-B58C706F8AEB}" presName="node" presStyleLbl="node1" presStyleIdx="0" presStyleCnt="6">
        <dgm:presLayoutVars>
          <dgm:bulletEnabled val="1"/>
        </dgm:presLayoutVars>
      </dgm:prSet>
      <dgm:spPr/>
    </dgm:pt>
    <dgm:pt modelId="{28E777D9-6415-47CB-8955-4215BA357AC1}" type="pres">
      <dgm:prSet presAssocID="{F23DC50C-D12C-4FD0-BCDF-885DA6FCEE86}" presName="sibTrans" presStyleCnt="0"/>
      <dgm:spPr/>
    </dgm:pt>
    <dgm:pt modelId="{07EE57AC-F6D3-4FE5-847A-EA9C29F920C0}" type="pres">
      <dgm:prSet presAssocID="{37A322EA-1B91-43CA-B2F0-70794A11106F}" presName="node" presStyleLbl="node1" presStyleIdx="1" presStyleCnt="6">
        <dgm:presLayoutVars>
          <dgm:bulletEnabled val="1"/>
        </dgm:presLayoutVars>
      </dgm:prSet>
      <dgm:spPr/>
    </dgm:pt>
    <dgm:pt modelId="{0FE8385C-496E-459B-B833-7DFB31CEC495}" type="pres">
      <dgm:prSet presAssocID="{D8F023D9-7603-448B-A061-71F6C98CD302}" presName="sibTrans" presStyleCnt="0"/>
      <dgm:spPr/>
    </dgm:pt>
    <dgm:pt modelId="{E385F2EF-EA5E-4199-B5B1-F91CA4EBB942}" type="pres">
      <dgm:prSet presAssocID="{44BBEE71-B734-49AF-AE7B-8A8D0CCAE1A0}" presName="node" presStyleLbl="node1" presStyleIdx="2" presStyleCnt="6">
        <dgm:presLayoutVars>
          <dgm:bulletEnabled val="1"/>
        </dgm:presLayoutVars>
      </dgm:prSet>
      <dgm:spPr/>
    </dgm:pt>
    <dgm:pt modelId="{EBF36345-F1B6-438F-B7A3-D44C193EFDB9}" type="pres">
      <dgm:prSet presAssocID="{D686192D-9559-4497-A7C5-02987A04B26F}" presName="sibTrans" presStyleCnt="0"/>
      <dgm:spPr/>
    </dgm:pt>
    <dgm:pt modelId="{434785B5-2F96-46E4-8FB8-874EF07CD49B}" type="pres">
      <dgm:prSet presAssocID="{8A652E9A-8FD6-44E5-9F74-F315DBC095A0}" presName="node" presStyleLbl="node1" presStyleIdx="3" presStyleCnt="6">
        <dgm:presLayoutVars>
          <dgm:bulletEnabled val="1"/>
        </dgm:presLayoutVars>
      </dgm:prSet>
      <dgm:spPr/>
    </dgm:pt>
    <dgm:pt modelId="{CA2EA6AB-BDE1-49EE-9AB0-1318AE9311E3}" type="pres">
      <dgm:prSet presAssocID="{95B1B82D-80C9-4670-BB65-46242100F02C}" presName="sibTrans" presStyleCnt="0"/>
      <dgm:spPr/>
    </dgm:pt>
    <dgm:pt modelId="{E517E51E-5A29-482F-98AE-3EEC582F7A4A}" type="pres">
      <dgm:prSet presAssocID="{087F5B25-1FA3-42E1-8785-1BE95F3EBDA2}" presName="node" presStyleLbl="node1" presStyleIdx="4" presStyleCnt="6">
        <dgm:presLayoutVars>
          <dgm:bulletEnabled val="1"/>
        </dgm:presLayoutVars>
      </dgm:prSet>
      <dgm:spPr/>
    </dgm:pt>
    <dgm:pt modelId="{1E7A85E7-E729-4C82-8102-4501BDD53707}" type="pres">
      <dgm:prSet presAssocID="{EBC58F0B-26EF-4E04-B9C0-1E4C0A511B9E}" presName="sibTrans" presStyleCnt="0"/>
      <dgm:spPr/>
    </dgm:pt>
    <dgm:pt modelId="{9236537E-402A-44D6-882D-E86B242CBC2A}" type="pres">
      <dgm:prSet presAssocID="{E1CFB0BC-2AF6-4DCD-9191-E51E3FF3F021}" presName="node" presStyleLbl="node1" presStyleIdx="5" presStyleCnt="6">
        <dgm:presLayoutVars>
          <dgm:bulletEnabled val="1"/>
        </dgm:presLayoutVars>
      </dgm:prSet>
      <dgm:spPr/>
    </dgm:pt>
  </dgm:ptLst>
  <dgm:cxnLst>
    <dgm:cxn modelId="{CDBF690A-BC00-4B13-87AE-7F3571480328}" srcId="{C47A484B-1ED0-4CCE-B998-6DEC8F339495}" destId="{087F5B25-1FA3-42E1-8785-1BE95F3EBDA2}" srcOrd="4" destOrd="0" parTransId="{B5D6ABC9-6048-4FE9-B364-0641C8E282AA}" sibTransId="{EBC58F0B-26EF-4E04-B9C0-1E4C0A511B9E}"/>
    <dgm:cxn modelId="{7E48140D-FE01-43B5-B74A-6EEB7A0E1084}" type="presOf" srcId="{E1CFB0BC-2AF6-4DCD-9191-E51E3FF3F021}" destId="{9236537E-402A-44D6-882D-E86B242CBC2A}" srcOrd="0" destOrd="0" presId="urn:microsoft.com/office/officeart/2005/8/layout/default"/>
    <dgm:cxn modelId="{2DEBF85D-C6DB-4403-8BC8-214F4774D649}" type="presOf" srcId="{C47A484B-1ED0-4CCE-B998-6DEC8F339495}" destId="{7329AA53-E083-418B-8198-AF8B8F18F233}" srcOrd="0" destOrd="0" presId="urn:microsoft.com/office/officeart/2005/8/layout/default"/>
    <dgm:cxn modelId="{B225CB5E-6C91-41E5-9CDF-9B3BE505DAC8}" srcId="{C47A484B-1ED0-4CCE-B998-6DEC8F339495}" destId="{718EED1B-6A0E-4A5E-BE16-B58C706F8AEB}" srcOrd="0" destOrd="0" parTransId="{CF9D0DDF-C8B9-446C-A56E-CAF52DEA8B35}" sibTransId="{F23DC50C-D12C-4FD0-BCDF-885DA6FCEE86}"/>
    <dgm:cxn modelId="{54B4FA65-57C1-4A0D-8DC4-AED220599F71}" srcId="{C47A484B-1ED0-4CCE-B998-6DEC8F339495}" destId="{44BBEE71-B734-49AF-AE7B-8A8D0CCAE1A0}" srcOrd="2" destOrd="0" parTransId="{E7C77463-41DF-444A-8545-CE72AF2A48CD}" sibTransId="{D686192D-9559-4497-A7C5-02987A04B26F}"/>
    <dgm:cxn modelId="{8EC6B074-4749-457A-85F0-84BBCBC0555C}" type="presOf" srcId="{087F5B25-1FA3-42E1-8785-1BE95F3EBDA2}" destId="{E517E51E-5A29-482F-98AE-3EEC582F7A4A}" srcOrd="0" destOrd="0" presId="urn:microsoft.com/office/officeart/2005/8/layout/default"/>
    <dgm:cxn modelId="{3B5C3077-776F-43AD-94CD-2B289A648500}" srcId="{C47A484B-1ED0-4CCE-B998-6DEC8F339495}" destId="{E1CFB0BC-2AF6-4DCD-9191-E51E3FF3F021}" srcOrd="5" destOrd="0" parTransId="{3990DEE4-BF17-4967-827B-F9435106A905}" sibTransId="{8B719354-E11B-49EB-869B-AD300ECDDC2C}"/>
    <dgm:cxn modelId="{2F324B7E-515E-4B95-9EE5-8715D45A9A20}" type="presOf" srcId="{8A652E9A-8FD6-44E5-9F74-F315DBC095A0}" destId="{434785B5-2F96-46E4-8FB8-874EF07CD49B}" srcOrd="0" destOrd="0" presId="urn:microsoft.com/office/officeart/2005/8/layout/default"/>
    <dgm:cxn modelId="{F9A63B89-806E-474B-9454-4B06548F2DB7}" srcId="{C47A484B-1ED0-4CCE-B998-6DEC8F339495}" destId="{37A322EA-1B91-43CA-B2F0-70794A11106F}" srcOrd="1" destOrd="0" parTransId="{B271172E-3053-49DD-9094-885B5A20BF9D}" sibTransId="{D8F023D9-7603-448B-A061-71F6C98CD302}"/>
    <dgm:cxn modelId="{AA5C15CC-A071-4EA9-98F9-2E43FBEEE837}" type="presOf" srcId="{37A322EA-1B91-43CA-B2F0-70794A11106F}" destId="{07EE57AC-F6D3-4FE5-847A-EA9C29F920C0}" srcOrd="0" destOrd="0" presId="urn:microsoft.com/office/officeart/2005/8/layout/default"/>
    <dgm:cxn modelId="{4278AED1-8E54-40F3-92E1-19C39C056B4E}" type="presOf" srcId="{44BBEE71-B734-49AF-AE7B-8A8D0CCAE1A0}" destId="{E385F2EF-EA5E-4199-B5B1-F91CA4EBB942}" srcOrd="0" destOrd="0" presId="urn:microsoft.com/office/officeart/2005/8/layout/default"/>
    <dgm:cxn modelId="{65E468F3-9FFE-47FC-9EEA-EB634791A5B9}" type="presOf" srcId="{718EED1B-6A0E-4A5E-BE16-B58C706F8AEB}" destId="{C3A877B9-4E9F-4890-9B8A-2B48F8A5B48F}" srcOrd="0" destOrd="0" presId="urn:microsoft.com/office/officeart/2005/8/layout/default"/>
    <dgm:cxn modelId="{F7E31EF9-E7A0-4B34-9323-40DE9153790C}" srcId="{C47A484B-1ED0-4CCE-B998-6DEC8F339495}" destId="{8A652E9A-8FD6-44E5-9F74-F315DBC095A0}" srcOrd="3" destOrd="0" parTransId="{B752CE80-FCB8-4E56-AD1D-4E19E427CF11}" sibTransId="{95B1B82D-80C9-4670-BB65-46242100F02C}"/>
    <dgm:cxn modelId="{54809B50-5831-40CA-AB1A-F365DF294DBF}" type="presParOf" srcId="{7329AA53-E083-418B-8198-AF8B8F18F233}" destId="{C3A877B9-4E9F-4890-9B8A-2B48F8A5B48F}" srcOrd="0" destOrd="0" presId="urn:microsoft.com/office/officeart/2005/8/layout/default"/>
    <dgm:cxn modelId="{1E54AC63-24C9-46AB-93C5-019BBE2F26BE}" type="presParOf" srcId="{7329AA53-E083-418B-8198-AF8B8F18F233}" destId="{28E777D9-6415-47CB-8955-4215BA357AC1}" srcOrd="1" destOrd="0" presId="urn:microsoft.com/office/officeart/2005/8/layout/default"/>
    <dgm:cxn modelId="{CFF44F2F-5DDC-4D6D-8D83-798D7CFD6613}" type="presParOf" srcId="{7329AA53-E083-418B-8198-AF8B8F18F233}" destId="{07EE57AC-F6D3-4FE5-847A-EA9C29F920C0}" srcOrd="2" destOrd="0" presId="urn:microsoft.com/office/officeart/2005/8/layout/default"/>
    <dgm:cxn modelId="{DE3ACE0E-121E-445C-80C2-FDE19AA6E153}" type="presParOf" srcId="{7329AA53-E083-418B-8198-AF8B8F18F233}" destId="{0FE8385C-496E-459B-B833-7DFB31CEC495}" srcOrd="3" destOrd="0" presId="urn:microsoft.com/office/officeart/2005/8/layout/default"/>
    <dgm:cxn modelId="{EA46C6A1-69DB-4F92-A65B-6DB8884DCA03}" type="presParOf" srcId="{7329AA53-E083-418B-8198-AF8B8F18F233}" destId="{E385F2EF-EA5E-4199-B5B1-F91CA4EBB942}" srcOrd="4" destOrd="0" presId="urn:microsoft.com/office/officeart/2005/8/layout/default"/>
    <dgm:cxn modelId="{8DF7641E-DE7F-49D3-93D5-8C61CFA8D8A6}" type="presParOf" srcId="{7329AA53-E083-418B-8198-AF8B8F18F233}" destId="{EBF36345-F1B6-438F-B7A3-D44C193EFDB9}" srcOrd="5" destOrd="0" presId="urn:microsoft.com/office/officeart/2005/8/layout/default"/>
    <dgm:cxn modelId="{218924AD-524C-4603-B8B4-76A8E05A1DB3}" type="presParOf" srcId="{7329AA53-E083-418B-8198-AF8B8F18F233}" destId="{434785B5-2F96-46E4-8FB8-874EF07CD49B}" srcOrd="6" destOrd="0" presId="urn:microsoft.com/office/officeart/2005/8/layout/default"/>
    <dgm:cxn modelId="{85714876-8775-4BDC-9653-55DD2EDE4AFF}" type="presParOf" srcId="{7329AA53-E083-418B-8198-AF8B8F18F233}" destId="{CA2EA6AB-BDE1-49EE-9AB0-1318AE9311E3}" srcOrd="7" destOrd="0" presId="urn:microsoft.com/office/officeart/2005/8/layout/default"/>
    <dgm:cxn modelId="{C246EE04-C605-4C01-A7AB-C41B4E5B9E2A}" type="presParOf" srcId="{7329AA53-E083-418B-8198-AF8B8F18F233}" destId="{E517E51E-5A29-482F-98AE-3EEC582F7A4A}" srcOrd="8" destOrd="0" presId="urn:microsoft.com/office/officeart/2005/8/layout/default"/>
    <dgm:cxn modelId="{55D5533F-3844-4E5B-9E5B-E1DB9337717F}" type="presParOf" srcId="{7329AA53-E083-418B-8198-AF8B8F18F233}" destId="{1E7A85E7-E729-4C82-8102-4501BDD53707}" srcOrd="9" destOrd="0" presId="urn:microsoft.com/office/officeart/2005/8/layout/default"/>
    <dgm:cxn modelId="{AFA76E3F-EF5A-486E-BAF4-4BCD64D4AC30}" type="presParOf" srcId="{7329AA53-E083-418B-8198-AF8B8F18F233}" destId="{9236537E-402A-44D6-882D-E86B242CBC2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FEBD7-867C-43A5-8056-D765CA5C18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3647073-C6DE-4B73-97D1-28059DC67E86}">
      <dgm:prSet/>
      <dgm:spPr/>
      <dgm:t>
        <a:bodyPr/>
        <a:lstStyle/>
        <a:p>
          <a:r>
            <a:rPr lang="en-US" b="1" dirty="0"/>
            <a:t>We know that abortion increases risk for mental health declines, but what are the variables that increase vulnerability?</a:t>
          </a:r>
        </a:p>
      </dgm:t>
    </dgm:pt>
    <dgm:pt modelId="{D27C5748-3889-4FE6-A6DF-F104E0A2BBEB}" type="parTrans" cxnId="{3D9F821B-1489-4A41-8D25-641A9538845F}">
      <dgm:prSet/>
      <dgm:spPr/>
      <dgm:t>
        <a:bodyPr/>
        <a:lstStyle/>
        <a:p>
          <a:endParaRPr lang="en-US"/>
        </a:p>
      </dgm:t>
    </dgm:pt>
    <dgm:pt modelId="{7B9206FD-E7B8-477C-ADC7-2719E186DC5B}" type="sibTrans" cxnId="{3D9F821B-1489-4A41-8D25-641A9538845F}">
      <dgm:prSet/>
      <dgm:spPr/>
      <dgm:t>
        <a:bodyPr/>
        <a:lstStyle/>
        <a:p>
          <a:endParaRPr lang="en-US"/>
        </a:p>
      </dgm:t>
    </dgm:pt>
    <dgm:pt modelId="{2B9923AB-4079-4D14-B04F-F60F7E8AF276}">
      <dgm:prSet/>
      <dgm:spPr/>
      <dgm:t>
        <a:bodyPr/>
        <a:lstStyle/>
        <a:p>
          <a:r>
            <a:rPr lang="en-US" b="1" i="1" dirty="0"/>
            <a:t>What are the most well-established, least controversial personal, situational, and relational risk factors identified in the world literatures? </a:t>
          </a:r>
          <a:endParaRPr lang="en-US" dirty="0"/>
        </a:p>
      </dgm:t>
    </dgm:pt>
    <dgm:pt modelId="{A7DB6A3D-CF43-41AC-AE38-5D2C44BC489B}" type="parTrans" cxnId="{2D12AE30-1CF3-4094-B627-683B167BE7B2}">
      <dgm:prSet/>
      <dgm:spPr/>
      <dgm:t>
        <a:bodyPr/>
        <a:lstStyle/>
        <a:p>
          <a:endParaRPr lang="en-US"/>
        </a:p>
      </dgm:t>
    </dgm:pt>
    <dgm:pt modelId="{96178DC7-8543-4C57-9194-26DD4E99C8CF}" type="sibTrans" cxnId="{2D12AE30-1CF3-4094-B627-683B167BE7B2}">
      <dgm:prSet/>
      <dgm:spPr/>
      <dgm:t>
        <a:bodyPr/>
        <a:lstStyle/>
        <a:p>
          <a:endParaRPr lang="en-US"/>
        </a:p>
      </dgm:t>
    </dgm:pt>
    <dgm:pt modelId="{3F0E06D4-E0A0-4862-9A71-DBDC119C5B73}" type="pres">
      <dgm:prSet presAssocID="{508FEBD7-867C-43A5-8056-D765CA5C189B}" presName="hierChild1" presStyleCnt="0">
        <dgm:presLayoutVars>
          <dgm:chPref val="1"/>
          <dgm:dir/>
          <dgm:animOne val="branch"/>
          <dgm:animLvl val="lvl"/>
          <dgm:resizeHandles/>
        </dgm:presLayoutVars>
      </dgm:prSet>
      <dgm:spPr/>
    </dgm:pt>
    <dgm:pt modelId="{5D6C44EC-FED5-4CD8-852D-7F680F7349B4}" type="pres">
      <dgm:prSet presAssocID="{83647073-C6DE-4B73-97D1-28059DC67E86}" presName="hierRoot1" presStyleCnt="0"/>
      <dgm:spPr/>
    </dgm:pt>
    <dgm:pt modelId="{C2CC565F-7624-4998-9A6D-612B3F0A5A17}" type="pres">
      <dgm:prSet presAssocID="{83647073-C6DE-4B73-97D1-28059DC67E86}" presName="composite" presStyleCnt="0"/>
      <dgm:spPr/>
    </dgm:pt>
    <dgm:pt modelId="{F706A404-6405-446F-AAA5-992ED8945212}" type="pres">
      <dgm:prSet presAssocID="{83647073-C6DE-4B73-97D1-28059DC67E86}" presName="background" presStyleLbl="node0" presStyleIdx="0" presStyleCnt="2"/>
      <dgm:spPr/>
    </dgm:pt>
    <dgm:pt modelId="{BCDC953F-1147-4472-9A04-6C53C4FA1807}" type="pres">
      <dgm:prSet presAssocID="{83647073-C6DE-4B73-97D1-28059DC67E86}" presName="text" presStyleLbl="fgAcc0" presStyleIdx="0" presStyleCnt="2">
        <dgm:presLayoutVars>
          <dgm:chPref val="3"/>
        </dgm:presLayoutVars>
      </dgm:prSet>
      <dgm:spPr/>
    </dgm:pt>
    <dgm:pt modelId="{E9A96784-7E30-4C3F-8DE4-EE7D29184467}" type="pres">
      <dgm:prSet presAssocID="{83647073-C6DE-4B73-97D1-28059DC67E86}" presName="hierChild2" presStyleCnt="0"/>
      <dgm:spPr/>
    </dgm:pt>
    <dgm:pt modelId="{094F9D65-F17D-4D23-8F66-C0050635F080}" type="pres">
      <dgm:prSet presAssocID="{2B9923AB-4079-4D14-B04F-F60F7E8AF276}" presName="hierRoot1" presStyleCnt="0"/>
      <dgm:spPr/>
    </dgm:pt>
    <dgm:pt modelId="{2E7961C4-06CB-43EF-A43D-4CD0D1320A90}" type="pres">
      <dgm:prSet presAssocID="{2B9923AB-4079-4D14-B04F-F60F7E8AF276}" presName="composite" presStyleCnt="0"/>
      <dgm:spPr/>
    </dgm:pt>
    <dgm:pt modelId="{D448050E-1FE8-4F0A-9A49-F19ED1C5854C}" type="pres">
      <dgm:prSet presAssocID="{2B9923AB-4079-4D14-B04F-F60F7E8AF276}" presName="background" presStyleLbl="node0" presStyleIdx="1" presStyleCnt="2"/>
      <dgm:spPr/>
    </dgm:pt>
    <dgm:pt modelId="{EF2FDC3D-3552-4484-A75E-EE020AA44DFB}" type="pres">
      <dgm:prSet presAssocID="{2B9923AB-4079-4D14-B04F-F60F7E8AF276}" presName="text" presStyleLbl="fgAcc0" presStyleIdx="1" presStyleCnt="2">
        <dgm:presLayoutVars>
          <dgm:chPref val="3"/>
        </dgm:presLayoutVars>
      </dgm:prSet>
      <dgm:spPr/>
    </dgm:pt>
    <dgm:pt modelId="{50C789A7-2315-467D-A77E-7F8B32A3466D}" type="pres">
      <dgm:prSet presAssocID="{2B9923AB-4079-4D14-B04F-F60F7E8AF276}" presName="hierChild2" presStyleCnt="0"/>
      <dgm:spPr/>
    </dgm:pt>
  </dgm:ptLst>
  <dgm:cxnLst>
    <dgm:cxn modelId="{3D9F821B-1489-4A41-8D25-641A9538845F}" srcId="{508FEBD7-867C-43A5-8056-D765CA5C189B}" destId="{83647073-C6DE-4B73-97D1-28059DC67E86}" srcOrd="0" destOrd="0" parTransId="{D27C5748-3889-4FE6-A6DF-F104E0A2BBEB}" sibTransId="{7B9206FD-E7B8-477C-ADC7-2719E186DC5B}"/>
    <dgm:cxn modelId="{2D12AE30-1CF3-4094-B627-683B167BE7B2}" srcId="{508FEBD7-867C-43A5-8056-D765CA5C189B}" destId="{2B9923AB-4079-4D14-B04F-F60F7E8AF276}" srcOrd="1" destOrd="0" parTransId="{A7DB6A3D-CF43-41AC-AE38-5D2C44BC489B}" sibTransId="{96178DC7-8543-4C57-9194-26DD4E99C8CF}"/>
    <dgm:cxn modelId="{6BF63B6C-7143-4698-9EC7-C09520D1C926}" type="presOf" srcId="{2B9923AB-4079-4D14-B04F-F60F7E8AF276}" destId="{EF2FDC3D-3552-4484-A75E-EE020AA44DFB}" srcOrd="0" destOrd="0" presId="urn:microsoft.com/office/officeart/2005/8/layout/hierarchy1"/>
    <dgm:cxn modelId="{59DB31D8-CBB1-4D59-B2BC-C1B0C04E85B0}" type="presOf" srcId="{508FEBD7-867C-43A5-8056-D765CA5C189B}" destId="{3F0E06D4-E0A0-4862-9A71-DBDC119C5B73}" srcOrd="0" destOrd="0" presId="urn:microsoft.com/office/officeart/2005/8/layout/hierarchy1"/>
    <dgm:cxn modelId="{702509FF-E2C8-40E2-87B6-7FBB328F1282}" type="presOf" srcId="{83647073-C6DE-4B73-97D1-28059DC67E86}" destId="{BCDC953F-1147-4472-9A04-6C53C4FA1807}" srcOrd="0" destOrd="0" presId="urn:microsoft.com/office/officeart/2005/8/layout/hierarchy1"/>
    <dgm:cxn modelId="{B402669C-32DC-47B2-A49E-7A7383B45D77}" type="presParOf" srcId="{3F0E06D4-E0A0-4862-9A71-DBDC119C5B73}" destId="{5D6C44EC-FED5-4CD8-852D-7F680F7349B4}" srcOrd="0" destOrd="0" presId="urn:microsoft.com/office/officeart/2005/8/layout/hierarchy1"/>
    <dgm:cxn modelId="{81E1C35F-00F4-49CC-9193-AB070867592E}" type="presParOf" srcId="{5D6C44EC-FED5-4CD8-852D-7F680F7349B4}" destId="{C2CC565F-7624-4998-9A6D-612B3F0A5A17}" srcOrd="0" destOrd="0" presId="urn:microsoft.com/office/officeart/2005/8/layout/hierarchy1"/>
    <dgm:cxn modelId="{57A37F21-2E83-4747-A2BB-CDE9ECFAFD16}" type="presParOf" srcId="{C2CC565F-7624-4998-9A6D-612B3F0A5A17}" destId="{F706A404-6405-446F-AAA5-992ED8945212}" srcOrd="0" destOrd="0" presId="urn:microsoft.com/office/officeart/2005/8/layout/hierarchy1"/>
    <dgm:cxn modelId="{7005CD52-8E56-4B3B-AB46-218433174D48}" type="presParOf" srcId="{C2CC565F-7624-4998-9A6D-612B3F0A5A17}" destId="{BCDC953F-1147-4472-9A04-6C53C4FA1807}" srcOrd="1" destOrd="0" presId="urn:microsoft.com/office/officeart/2005/8/layout/hierarchy1"/>
    <dgm:cxn modelId="{8601CB7E-1B32-4AA4-B466-101392E63AAD}" type="presParOf" srcId="{5D6C44EC-FED5-4CD8-852D-7F680F7349B4}" destId="{E9A96784-7E30-4C3F-8DE4-EE7D29184467}" srcOrd="1" destOrd="0" presId="urn:microsoft.com/office/officeart/2005/8/layout/hierarchy1"/>
    <dgm:cxn modelId="{473E1C1B-4A0D-4B83-A5F7-E49BCE01CF36}" type="presParOf" srcId="{3F0E06D4-E0A0-4862-9A71-DBDC119C5B73}" destId="{094F9D65-F17D-4D23-8F66-C0050635F080}" srcOrd="1" destOrd="0" presId="urn:microsoft.com/office/officeart/2005/8/layout/hierarchy1"/>
    <dgm:cxn modelId="{16FED4D8-8986-48A9-8AD4-5BEDD8CB9E8C}" type="presParOf" srcId="{094F9D65-F17D-4D23-8F66-C0050635F080}" destId="{2E7961C4-06CB-43EF-A43D-4CD0D1320A90}" srcOrd="0" destOrd="0" presId="urn:microsoft.com/office/officeart/2005/8/layout/hierarchy1"/>
    <dgm:cxn modelId="{AECB081B-4E2A-40DF-AD7B-57F1C698C5FF}" type="presParOf" srcId="{2E7961C4-06CB-43EF-A43D-4CD0D1320A90}" destId="{D448050E-1FE8-4F0A-9A49-F19ED1C5854C}" srcOrd="0" destOrd="0" presId="urn:microsoft.com/office/officeart/2005/8/layout/hierarchy1"/>
    <dgm:cxn modelId="{272FFE59-AA47-41AF-B29A-587A5421E2B6}" type="presParOf" srcId="{2E7961C4-06CB-43EF-A43D-4CD0D1320A90}" destId="{EF2FDC3D-3552-4484-A75E-EE020AA44DFB}" srcOrd="1" destOrd="0" presId="urn:microsoft.com/office/officeart/2005/8/layout/hierarchy1"/>
    <dgm:cxn modelId="{D87D2FCF-8D72-404F-8058-5E6EE37FFD75}" type="presParOf" srcId="{094F9D65-F17D-4D23-8F66-C0050635F080}" destId="{50C789A7-2315-467D-A77E-7F8B32A3466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877B9-4E9F-4890-9B8A-2B48F8A5B48F}">
      <dsp:nvSpPr>
        <dsp:cNvPr id="0" name=""/>
        <dsp:cNvSpPr/>
      </dsp:nvSpPr>
      <dsp:spPr>
        <a:xfrm>
          <a:off x="0" y="651271"/>
          <a:ext cx="2690812" cy="1614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are single, married, and divorced women.</a:t>
          </a:r>
        </a:p>
      </dsp:txBody>
      <dsp:txXfrm>
        <a:off x="0" y="651271"/>
        <a:ext cx="2690812" cy="1614487"/>
      </dsp:txXfrm>
    </dsp:sp>
    <dsp:sp modelId="{07EE57AC-F6D3-4FE5-847A-EA9C29F920C0}">
      <dsp:nvSpPr>
        <dsp:cNvPr id="0" name=""/>
        <dsp:cNvSpPr/>
      </dsp:nvSpPr>
      <dsp:spPr>
        <a:xfrm>
          <a:off x="2959893" y="651271"/>
          <a:ext cx="2690812" cy="1614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range in age from as young as 10 to as old as 50.</a:t>
          </a:r>
        </a:p>
      </dsp:txBody>
      <dsp:txXfrm>
        <a:off x="2959893" y="651271"/>
        <a:ext cx="2690812" cy="1614487"/>
      </dsp:txXfrm>
    </dsp:sp>
    <dsp:sp modelId="{E385F2EF-EA5E-4199-B5B1-F91CA4EBB942}">
      <dsp:nvSpPr>
        <dsp:cNvPr id="0" name=""/>
        <dsp:cNvSpPr/>
      </dsp:nvSpPr>
      <dsp:spPr>
        <a:xfrm>
          <a:off x="5919787" y="651271"/>
          <a:ext cx="2690812" cy="1614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Some have dropped out of high school and others have advanced degrees.</a:t>
          </a:r>
        </a:p>
      </dsp:txBody>
      <dsp:txXfrm>
        <a:off x="5919787" y="651271"/>
        <a:ext cx="2690812" cy="1614487"/>
      </dsp:txXfrm>
    </dsp:sp>
    <dsp:sp modelId="{434785B5-2F96-46E4-8FB8-874EF07CD49B}">
      <dsp:nvSpPr>
        <dsp:cNvPr id="0" name=""/>
        <dsp:cNvSpPr/>
      </dsp:nvSpPr>
      <dsp:spPr>
        <a:xfrm>
          <a:off x="0" y="2534840"/>
          <a:ext cx="2690812" cy="1614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They come from every income group - the very poor to the very wealthy.</a:t>
          </a:r>
        </a:p>
      </dsp:txBody>
      <dsp:txXfrm>
        <a:off x="0" y="2534840"/>
        <a:ext cx="2690812" cy="1614487"/>
      </dsp:txXfrm>
    </dsp:sp>
    <dsp:sp modelId="{E517E51E-5A29-482F-98AE-3EEC582F7A4A}">
      <dsp:nvSpPr>
        <dsp:cNvPr id="0" name=""/>
        <dsp:cNvSpPr/>
      </dsp:nvSpPr>
      <dsp:spPr>
        <a:xfrm>
          <a:off x="2959893" y="2534840"/>
          <a:ext cx="2690812" cy="1614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represent all races.</a:t>
          </a:r>
        </a:p>
      </dsp:txBody>
      <dsp:txXfrm>
        <a:off x="2959893" y="2534840"/>
        <a:ext cx="2690812" cy="1614487"/>
      </dsp:txXfrm>
    </dsp:sp>
    <dsp:sp modelId="{9236537E-402A-44D6-882D-E86B242CBC2A}">
      <dsp:nvSpPr>
        <dsp:cNvPr id="0" name=""/>
        <dsp:cNvSpPr/>
      </dsp:nvSpPr>
      <dsp:spPr>
        <a:xfrm>
          <a:off x="5919787" y="2534840"/>
          <a:ext cx="2690812" cy="1614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religious and the non-religious.</a:t>
          </a:r>
        </a:p>
      </dsp:txBody>
      <dsp:txXfrm>
        <a:off x="5919787" y="2534840"/>
        <a:ext cx="2690812" cy="1614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A404-6405-446F-AAA5-992ED8945212}">
      <dsp:nvSpPr>
        <dsp:cNvPr id="0" name=""/>
        <dsp:cNvSpPr/>
      </dsp:nvSpPr>
      <dsp:spPr>
        <a:xfrm>
          <a:off x="990" y="724556"/>
          <a:ext cx="3477136" cy="2207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C953F-1147-4472-9A04-6C53C4FA1807}">
      <dsp:nvSpPr>
        <dsp:cNvPr id="0" name=""/>
        <dsp:cNvSpPr/>
      </dsp:nvSpPr>
      <dsp:spPr>
        <a:xfrm>
          <a:off x="387339" y="1091587"/>
          <a:ext cx="3477136" cy="2207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We know that abortion increases risk for mental health declines, but what are the variables that increase vulnerability?</a:t>
          </a:r>
        </a:p>
      </dsp:txBody>
      <dsp:txXfrm>
        <a:off x="452009" y="1156257"/>
        <a:ext cx="3347796" cy="2078641"/>
      </dsp:txXfrm>
    </dsp:sp>
    <dsp:sp modelId="{D448050E-1FE8-4F0A-9A49-F19ED1C5854C}">
      <dsp:nvSpPr>
        <dsp:cNvPr id="0" name=""/>
        <dsp:cNvSpPr/>
      </dsp:nvSpPr>
      <dsp:spPr>
        <a:xfrm>
          <a:off x="4250824" y="724556"/>
          <a:ext cx="3477136" cy="2207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FDC3D-3552-4484-A75E-EE020AA44DFB}">
      <dsp:nvSpPr>
        <dsp:cNvPr id="0" name=""/>
        <dsp:cNvSpPr/>
      </dsp:nvSpPr>
      <dsp:spPr>
        <a:xfrm>
          <a:off x="4637172" y="1091587"/>
          <a:ext cx="3477136" cy="2207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t>What are the most well-established, least controversial personal, situational, and relational risk factors identified in the world literatures? </a:t>
          </a:r>
          <a:endParaRPr lang="en-US" sz="2000" kern="1200" dirty="0"/>
        </a:p>
      </dsp:txBody>
      <dsp:txXfrm>
        <a:off x="4701842" y="1156257"/>
        <a:ext cx="3347796" cy="20786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885" tIns="46442" rIns="92885" bIns="46442" rtlCol="0"/>
          <a:lstStyle>
            <a:lvl1pPr algn="r">
              <a:defRPr sz="1200"/>
            </a:lvl1pPr>
          </a:lstStyle>
          <a:p>
            <a:fld id="{7A7F671E-C44D-41EF-A1E2-76EA7FE054A2}" type="datetimeFigureOut">
              <a:rPr lang="en-US" smtClean="0"/>
              <a:t>11/18/25</a:t>
            </a:fld>
            <a:endParaRPr lang="en-US"/>
          </a:p>
        </p:txBody>
      </p:sp>
      <p:sp>
        <p:nvSpPr>
          <p:cNvPr id="4" name="Footer Placeholder 3"/>
          <p:cNvSpPr>
            <a:spLocks noGrp="1"/>
          </p:cNvSpPr>
          <p:nvPr>
            <p:ph type="ftr" sz="quarter" idx="2"/>
          </p:nvPr>
        </p:nvSpPr>
        <p:spPr>
          <a:xfrm>
            <a:off x="1" y="8829967"/>
            <a:ext cx="2971800" cy="46482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885" tIns="46442" rIns="92885" bIns="46442" rtlCol="0" anchor="b"/>
          <a:lstStyle>
            <a:lvl1pPr algn="r">
              <a:defRPr sz="1200"/>
            </a:lvl1pPr>
          </a:lstStyle>
          <a:p>
            <a:fld id="{AF2371D1-5F3E-45E6-8891-4499B2E123E6}" type="slidenum">
              <a:rPr lang="en-US" smtClean="0"/>
              <a:t>‹#›</a:t>
            </a:fld>
            <a:endParaRPr lang="en-US"/>
          </a:p>
        </p:txBody>
      </p:sp>
    </p:spTree>
    <p:extLst>
      <p:ext uri="{BB962C8B-B14F-4D97-AF65-F5344CB8AC3E}">
        <p14:creationId xmlns:p14="http://schemas.microsoft.com/office/powerpoint/2010/main" val="3022051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885" tIns="46442" rIns="92885" bIns="46442" rtlCol="0"/>
          <a:lstStyle>
            <a:lvl1pPr algn="r">
              <a:defRPr sz="1200"/>
            </a:lvl1pPr>
          </a:lstStyle>
          <a:p>
            <a:fld id="{5AE0A279-3542-4F63-8FA2-A633669A50B4}" type="datetimeFigureOut">
              <a:rPr lang="en-US" smtClean="0"/>
              <a:t>11/18/25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885" tIns="46442" rIns="92885" bIns="46442" rtlCol="0" anchor="b"/>
          <a:lstStyle>
            <a:lvl1pPr algn="r">
              <a:defRPr sz="1200"/>
            </a:lvl1pPr>
          </a:lstStyle>
          <a:p>
            <a:fld id="{6F8C38D0-69CB-4F31-8091-78D7E189FD92}" type="slidenum">
              <a:rPr lang="en-US" smtClean="0"/>
              <a:t>‹#›</a:t>
            </a:fld>
            <a:endParaRPr lang="en-US"/>
          </a:p>
        </p:txBody>
      </p:sp>
    </p:spTree>
    <p:extLst>
      <p:ext uri="{BB962C8B-B14F-4D97-AF65-F5344CB8AC3E}">
        <p14:creationId xmlns:p14="http://schemas.microsoft.com/office/powerpoint/2010/main" val="94499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EF61D-26A1-4A40-946A-C7A22D574201}" type="slidenum">
              <a:rPr lang="en-US"/>
              <a:pPr/>
              <a:t>3</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a:t>Who are the women who seek abortions today? Is there a profile? Not really.</a:t>
            </a:r>
          </a:p>
        </p:txBody>
      </p:sp>
    </p:spTree>
    <p:extLst>
      <p:ext uri="{BB962C8B-B14F-4D97-AF65-F5344CB8AC3E}">
        <p14:creationId xmlns:p14="http://schemas.microsoft.com/office/powerpoint/2010/main" val="77436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15</a:t>
            </a:fld>
            <a:endParaRPr lang="en-US"/>
          </a:p>
        </p:txBody>
      </p:sp>
    </p:spTree>
    <p:extLst>
      <p:ext uri="{BB962C8B-B14F-4D97-AF65-F5344CB8AC3E}">
        <p14:creationId xmlns:p14="http://schemas.microsoft.com/office/powerpoint/2010/main" val="51791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C38D0-69CB-4F31-8091-78D7E189FD92}" type="slidenum">
              <a:rPr lang="en-US" smtClean="0"/>
              <a:t>16</a:t>
            </a:fld>
            <a:endParaRPr lang="en-US"/>
          </a:p>
        </p:txBody>
      </p:sp>
    </p:spTree>
    <p:extLst>
      <p:ext uri="{BB962C8B-B14F-4D97-AF65-F5344CB8AC3E}">
        <p14:creationId xmlns:p14="http://schemas.microsoft.com/office/powerpoint/2010/main" val="153370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C38D0-69CB-4F31-8091-78D7E189FD92}" type="slidenum">
              <a:rPr lang="en-US" smtClean="0"/>
              <a:t>17</a:t>
            </a:fld>
            <a:endParaRPr lang="en-US"/>
          </a:p>
        </p:txBody>
      </p:sp>
    </p:spTree>
    <p:extLst>
      <p:ext uri="{BB962C8B-B14F-4D97-AF65-F5344CB8AC3E}">
        <p14:creationId xmlns:p14="http://schemas.microsoft.com/office/powerpoint/2010/main" val="343544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4468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9441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36D52-DA19-547D-8CAD-7A263665C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11D62-2E5D-5AD6-7715-52E4EB44D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634A1-EEA6-F8C8-71A7-38143F594D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5903C4-CC24-7268-3B4E-45A46EB11DC9}"/>
              </a:ext>
            </a:extLst>
          </p:cNvPr>
          <p:cNvSpPr>
            <a:spLocks noGrp="1"/>
          </p:cNvSpPr>
          <p:nvPr>
            <p:ph type="sldNum" sz="quarter" idx="10"/>
          </p:nvPr>
        </p:nvSpPr>
        <p:spPr/>
        <p:txBody>
          <a:bodyPr/>
          <a:lstStyle/>
          <a:p>
            <a:fld id="{6F8C38D0-69CB-4F31-8091-78D7E189FD9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2844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21</a:t>
            </a:fld>
            <a:endParaRPr lang="en-US" dirty="0"/>
          </a:p>
        </p:txBody>
      </p:sp>
    </p:spTree>
    <p:extLst>
      <p:ext uri="{BB962C8B-B14F-4D97-AF65-F5344CB8AC3E}">
        <p14:creationId xmlns:p14="http://schemas.microsoft.com/office/powerpoint/2010/main" val="118210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22</a:t>
            </a:fld>
            <a:endParaRPr lang="en-US" dirty="0"/>
          </a:p>
        </p:txBody>
      </p:sp>
    </p:spTree>
    <p:extLst>
      <p:ext uri="{BB962C8B-B14F-4D97-AF65-F5344CB8AC3E}">
        <p14:creationId xmlns:p14="http://schemas.microsoft.com/office/powerpoint/2010/main" val="157165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4</a:t>
            </a:fld>
            <a:endParaRPr lang="en-US" dirty="0"/>
          </a:p>
        </p:txBody>
      </p:sp>
    </p:spTree>
    <p:extLst>
      <p:ext uri="{BB962C8B-B14F-4D97-AF65-F5344CB8AC3E}">
        <p14:creationId xmlns:p14="http://schemas.microsoft.com/office/powerpoint/2010/main" val="314392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5</a:t>
            </a:fld>
            <a:endParaRPr lang="en-US" dirty="0"/>
          </a:p>
        </p:txBody>
      </p:sp>
    </p:spTree>
    <p:extLst>
      <p:ext uri="{BB962C8B-B14F-4D97-AF65-F5344CB8AC3E}">
        <p14:creationId xmlns:p14="http://schemas.microsoft.com/office/powerpoint/2010/main" val="403722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8</a:t>
            </a:fld>
            <a:endParaRPr lang="en-US" dirty="0"/>
          </a:p>
        </p:txBody>
      </p:sp>
    </p:spTree>
    <p:extLst>
      <p:ext uri="{BB962C8B-B14F-4D97-AF65-F5344CB8AC3E}">
        <p14:creationId xmlns:p14="http://schemas.microsoft.com/office/powerpoint/2010/main" val="377921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9</a:t>
            </a:fld>
            <a:endParaRPr lang="en-US" dirty="0"/>
          </a:p>
        </p:txBody>
      </p:sp>
    </p:spTree>
    <p:extLst>
      <p:ext uri="{BB962C8B-B14F-4D97-AF65-F5344CB8AC3E}">
        <p14:creationId xmlns:p14="http://schemas.microsoft.com/office/powerpoint/2010/main" val="199643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10</a:t>
            </a:fld>
            <a:endParaRPr lang="en-US" dirty="0"/>
          </a:p>
        </p:txBody>
      </p:sp>
    </p:spTree>
    <p:extLst>
      <p:ext uri="{BB962C8B-B14F-4D97-AF65-F5344CB8AC3E}">
        <p14:creationId xmlns:p14="http://schemas.microsoft.com/office/powerpoint/2010/main" val="236936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11</a:t>
            </a:fld>
            <a:endParaRPr lang="en-US" dirty="0"/>
          </a:p>
        </p:txBody>
      </p:sp>
    </p:spTree>
    <p:extLst>
      <p:ext uri="{BB962C8B-B14F-4D97-AF65-F5344CB8AC3E}">
        <p14:creationId xmlns:p14="http://schemas.microsoft.com/office/powerpoint/2010/main" val="179685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t>12</a:t>
            </a:fld>
            <a:endParaRPr lang="en-US" dirty="0"/>
          </a:p>
        </p:txBody>
      </p:sp>
    </p:spTree>
    <p:extLst>
      <p:ext uri="{BB962C8B-B14F-4D97-AF65-F5344CB8AC3E}">
        <p14:creationId xmlns:p14="http://schemas.microsoft.com/office/powerpoint/2010/main" val="23564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C38D0-69CB-4F31-8091-78D7E189FD92}" type="slidenum">
              <a:rPr lang="en-US" smtClean="0"/>
              <a:t>14</a:t>
            </a:fld>
            <a:endParaRPr lang="en-US"/>
          </a:p>
        </p:txBody>
      </p:sp>
    </p:spTree>
    <p:extLst>
      <p:ext uri="{BB962C8B-B14F-4D97-AF65-F5344CB8AC3E}">
        <p14:creationId xmlns:p14="http://schemas.microsoft.com/office/powerpoint/2010/main" val="341959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3" name="Slide Number Placeholder 22"/>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4" name="Footer Placeholder 23"/>
          <p:cNvSpPr>
            <a:spLocks noGrp="1"/>
          </p:cNvSpPr>
          <p:nvPr>
            <p:ph type="ftr" sz="quarter" idx="12"/>
          </p:nvPr>
        </p:nvSpPr>
        <p:spPr/>
        <p:txBody>
          <a:bodyPr/>
          <a:lstStyle/>
          <a:p>
            <a:endParaRPr lang="en-US">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713729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2355070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2618839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txBody>
          <a:bodyPr/>
          <a:lstStyle/>
          <a:p>
            <a:endParaRPr lang="en-US"/>
          </a:p>
        </p:txBody>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pPr>
              <a:defRPr/>
            </a:pPr>
            <a:endParaRPr lang="en-US">
              <a:solidFill>
                <a:srgbClr val="FFFFFF"/>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pPr>
              <a:defRPr/>
            </a:pPr>
            <a:endParaRPr lang="en-US">
              <a:solidFill>
                <a:srgbClr val="FFFFFF"/>
              </a:solidFil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pPr>
              <a:defRPr/>
            </a:pPr>
            <a:fld id="{13CEEAD0-A6B3-42C7-82AF-3A8DE6D130B7}"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8117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C83C16F6-6619-42E9-8AAE-140BA2BF3AE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1833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pPr>
              <a:defRPr/>
            </a:pPr>
            <a:fld id="{0CAFC24B-DBC3-415E-B4C2-4DFA8ABCB9F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4155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6640B857-9B62-4079-8E04-EFCC69C6EAD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9166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6A35544-EAE9-4BF1-BD5D-C7BE3542019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3548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C95CAC35-8612-47A4-BCE7-E7AF806F475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3018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8B71BFF-3D5D-4621-8407-8AF29B83E61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11521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01AE21E2-0692-41E1-8E54-78646695DDBB}" type="slidenum">
              <a:rPr lang="en-US" smtClean="0">
                <a:solidFill>
                  <a:srgbClr val="FFFFFF"/>
                </a:solidFill>
              </a:rPr>
              <a:pPr>
                <a:defRPr/>
              </a:pPr>
              <a:t>‹#›</a:t>
            </a:fld>
            <a:endParaRPr lang="en-US">
              <a:solidFill>
                <a:srgbClr val="FFFFFF"/>
              </a:solidFill>
            </a:endParaRPr>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1507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9" name="Slide Number Placeholder 18"/>
          <p:cNvSpPr>
            <a:spLocks noGrp="1"/>
          </p:cNvSpPr>
          <p:nvPr>
            <p:ph type="sldNum" sz="quarter" idx="15"/>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0735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solidFill>
                <a:srgbClr val="FFFFFF">
                  <a:alpha val="65000"/>
                </a:srgbClr>
              </a:solidFill>
            </a:endParaRP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265878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C8D5D39-8261-4E9F-9E23-CEB9DA4D50C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204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4BE91B59-F00D-4F47-B8CF-237DBCA5B89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5331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a:t>Click to edit Master title style</a:t>
            </a:r>
          </a:p>
        </p:txBody>
      </p:sp>
      <p:sp>
        <p:nvSpPr>
          <p:cNvPr id="3" name="Content Placeholder 2"/>
          <p:cNvSpPr>
            <a:spLocks noGrp="1"/>
          </p:cNvSpPr>
          <p:nvPr>
            <p:ph sz="half" idx="1"/>
          </p:nvPr>
        </p:nvSpPr>
        <p:spPr>
          <a:xfrm>
            <a:off x="5334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1D3B96-5CA0-4B00-BD1E-7019522863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5076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30089815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558052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039084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414105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117548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8" name="Footer Placeholder 7"/>
          <p:cNvSpPr>
            <a:spLocks noGrp="1"/>
          </p:cNvSpPr>
          <p:nvPr>
            <p:ph type="ftr" sz="quarter" idx="11"/>
          </p:nvPr>
        </p:nvSpPr>
        <p:spPr/>
        <p:txBody>
          <a:bodyPr/>
          <a:lstStyle/>
          <a:p>
            <a:endParaRPr lang="en-US">
              <a:solidFill>
                <a:srgbClr val="FFFFFF">
                  <a:alpha val="65000"/>
                </a:srgbClr>
              </a:solidFill>
            </a:endParaRPr>
          </a:p>
        </p:txBody>
      </p:sp>
      <p:sp>
        <p:nvSpPr>
          <p:cNvPr id="9" name="Slide Number Placeholder 8"/>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95468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0" name="Slide Number Placeholder 19"/>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2"/>
          </p:nvPr>
        </p:nvSpPr>
        <p:spPr/>
        <p:txBody>
          <a:bodyPr/>
          <a:lstStyle/>
          <a:p>
            <a:endParaRPr lang="en-US">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1737155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4" name="Footer Placeholder 3"/>
          <p:cNvSpPr>
            <a:spLocks noGrp="1"/>
          </p:cNvSpPr>
          <p:nvPr>
            <p:ph type="ftr" sz="quarter" idx="11"/>
          </p:nvPr>
        </p:nvSpPr>
        <p:spPr/>
        <p:txBody>
          <a:bodyPr/>
          <a:lstStyle/>
          <a:p>
            <a:endParaRPr lang="en-US">
              <a:solidFill>
                <a:srgbClr val="FFFFFF">
                  <a:alpha val="65000"/>
                </a:srgbClr>
              </a:solidFill>
            </a:endParaRPr>
          </a:p>
        </p:txBody>
      </p:sp>
      <p:sp>
        <p:nvSpPr>
          <p:cNvPr id="5" name="Slide Number Placeholder 4"/>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99418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3" name="Footer Placeholder 2"/>
          <p:cNvSpPr>
            <a:spLocks noGrp="1"/>
          </p:cNvSpPr>
          <p:nvPr>
            <p:ph type="ftr" sz="quarter" idx="11"/>
          </p:nvPr>
        </p:nvSpPr>
        <p:spPr/>
        <p:txBody>
          <a:bodyPr/>
          <a:lstStyle/>
          <a:p>
            <a:endParaRPr lang="en-US">
              <a:solidFill>
                <a:srgbClr val="FFFFFF">
                  <a:alpha val="65000"/>
                </a:srgbClr>
              </a:solidFill>
            </a:endParaRPr>
          </a:p>
        </p:txBody>
      </p:sp>
      <p:sp>
        <p:nvSpPr>
          <p:cNvPr id="4" name="Slide Number Placeholder 3"/>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2084838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889512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584728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497654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4243835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1115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en-US">
              <a:solidFill>
                <a:srgbClr val="FFFFFF">
                  <a:alpha val="65000"/>
                </a:srgb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655849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4" name="Footer Placeholder 3"/>
          <p:cNvSpPr>
            <a:spLocks noGrp="1"/>
          </p:cNvSpPr>
          <p:nvPr>
            <p:ph type="ftr" sz="quarter" idx="11"/>
          </p:nvPr>
        </p:nvSpPr>
        <p:spPr/>
        <p:txBody>
          <a:bodyPr/>
          <a:lstStyle/>
          <a:p>
            <a:endParaRPr lang="en-US">
              <a:solidFill>
                <a:srgbClr val="FFFFFF">
                  <a:alpha val="65000"/>
                </a:srgbClr>
              </a:solidFill>
            </a:endParaRPr>
          </a:p>
        </p:txBody>
      </p:sp>
      <p:sp>
        <p:nvSpPr>
          <p:cNvPr id="5" name="Slide Number Placeholder 4"/>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431881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4" name="Footer Placeholder 3"/>
          <p:cNvSpPr>
            <a:spLocks noGrp="1"/>
          </p:cNvSpPr>
          <p:nvPr>
            <p:ph type="ftr" sz="quarter" idx="11"/>
          </p:nvPr>
        </p:nvSpPr>
        <p:spPr/>
        <p:txBody>
          <a:bodyPr/>
          <a:lstStyle/>
          <a:p>
            <a:endParaRPr lang="en-US">
              <a:solidFill>
                <a:srgbClr val="FFFFFF">
                  <a:alpha val="65000"/>
                </a:srgbClr>
              </a:solidFill>
            </a:endParaRPr>
          </a:p>
        </p:txBody>
      </p:sp>
      <p:sp>
        <p:nvSpPr>
          <p:cNvPr id="5" name="Slide Number Placeholder 4"/>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21449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199984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523584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282160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4" name="Slide Number Placeholder 23"/>
          <p:cNvSpPr>
            <a:spLocks noGrp="1"/>
          </p:cNvSpPr>
          <p:nvPr>
            <p:ph type="sldNum" sz="quarter" idx="17"/>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9" name="Footer Placeholder 28"/>
          <p:cNvSpPr>
            <a:spLocks noGrp="1"/>
          </p:cNvSpPr>
          <p:nvPr>
            <p:ph type="ftr" sz="quarter" idx="18"/>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1600890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Date Placeholder 10"/>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4" name="Slide Number Placeholder 13"/>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18" name="Footer Placeholder 17"/>
          <p:cNvSpPr>
            <a:spLocks noGrp="1"/>
          </p:cNvSpPr>
          <p:nvPr>
            <p:ph type="ftr" sz="quarter" idx="12"/>
          </p:nvPr>
        </p:nvSpPr>
        <p:spPr/>
        <p:txBody>
          <a:bodyPr/>
          <a:lstStyle/>
          <a:p>
            <a:endParaRPr lang="en-US">
              <a:solidFill>
                <a:srgbClr val="FFFFFF">
                  <a:alpha val="65000"/>
                </a:srgbClr>
              </a:solidFill>
            </a:endParaRP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6012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Date Placeholder 6"/>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2" name="Slide Number Placeholder 11"/>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13" name="Footer Placeholder 12"/>
          <p:cNvSpPr>
            <a:spLocks noGrp="1"/>
          </p:cNvSpPr>
          <p:nvPr>
            <p:ph type="ftr" sz="quarter" idx="12"/>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3503336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8" name="Slide Number Placeholder 17"/>
          <p:cNvSpPr>
            <a:spLocks noGrp="1"/>
          </p:cNvSpPr>
          <p:nvPr>
            <p:ph type="sldNum" sz="quarter" idx="16"/>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0" name="Footer Placeholder 19"/>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3644373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0" name="Slide Number Placeholder 19"/>
          <p:cNvSpPr>
            <a:spLocks noGrp="1"/>
          </p:cNvSpPr>
          <p:nvPr>
            <p:ph type="sldNum" sz="quarter" idx="15"/>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1969579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solidFill>
                <a:srgbClr val="FFFFFF">
                  <a:alpha val="65000"/>
                </a:srgb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291124138"/>
      </p:ext>
    </p:extLst>
  </p:cSld>
  <p:clrMap bg1="dk1" tx1="lt1" bg2="dk2" tx2="lt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txBody>
          <a:bodyPr/>
          <a:lstStyle/>
          <a:p>
            <a:endParaRPr lang="en-US"/>
          </a:p>
        </p:txBody>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a:solidFill>
                <a:srgbClr val="FFFFFF">
                  <a:alpha val="65000"/>
                </a:srgbClr>
              </a:solidFill>
            </a:endParaRPr>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334756090"/>
      </p:ext>
    </p:extLst>
  </p:cSld>
  <p:clrMap bg1="dk1" tx1="lt1" bg2="dk2" tx2="lt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 id="2147484775" r:id="rId12"/>
    <p:sldLayoutId id="2147484776"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srgbClr val="FFFFFF">
                  <a:alpha val="65000"/>
                </a:srgb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996365025"/>
      </p:ext>
    </p:extLst>
  </p:cSld>
  <p:clrMap bg1="dk1" tx1="lt1" bg2="dk2" tx2="lt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 id="2147484835" r:id="rId13"/>
    <p:sldLayoutId id="2147484836" r:id="rId14"/>
    <p:sldLayoutId id="2147484837" r:id="rId15"/>
    <p:sldLayoutId id="2147484838" r:id="rId16"/>
    <p:sldLayoutId id="2147484839"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1791446" y="1663642"/>
            <a:ext cx="5561108" cy="3188529"/>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900"/>
          </a:p>
        </p:txBody>
      </p:sp>
    </p:spTree>
    <p:extLst>
      <p:ext uri="{BB962C8B-B14F-4D97-AF65-F5344CB8AC3E}">
        <p14:creationId xmlns:p14="http://schemas.microsoft.com/office/powerpoint/2010/main" val="10206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7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410200" y="457200"/>
            <a:ext cx="3505200" cy="4678204"/>
          </a:xfrm>
          <a:prstGeom prst="rect">
            <a:avLst/>
          </a:prstGeom>
        </p:spPr>
        <p:txBody>
          <a:bodyPr wrap="square">
            <a:spAutoFit/>
          </a:bodyPr>
          <a:lstStyle/>
          <a:p>
            <a:r>
              <a:rPr lang="en-US" sz="2800" b="1" dirty="0">
                <a:solidFill>
                  <a:srgbClr val="3D1038"/>
                </a:solidFill>
                <a:latin typeface="Book Antiqua" pitchFamily="18" charset="0"/>
              </a:rPr>
              <a:t>The pregnant woman </a:t>
            </a:r>
          </a:p>
          <a:p>
            <a:r>
              <a:rPr lang="en-US" sz="2800" b="1" dirty="0">
                <a:solidFill>
                  <a:srgbClr val="3D1038"/>
                </a:solidFill>
                <a:latin typeface="Book Antiqua" pitchFamily="18" charset="0"/>
              </a:rPr>
              <a:t>was ambivalent </a:t>
            </a:r>
          </a:p>
          <a:p>
            <a:r>
              <a:rPr lang="en-US" sz="2800" b="1" dirty="0">
                <a:solidFill>
                  <a:srgbClr val="3D1038"/>
                </a:solidFill>
                <a:latin typeface="Book Antiqua" pitchFamily="18" charset="0"/>
              </a:rPr>
              <a:t>about the abortion, </a:t>
            </a:r>
          </a:p>
          <a:p>
            <a:r>
              <a:rPr lang="en-US" sz="2800" b="1" dirty="0">
                <a:solidFill>
                  <a:srgbClr val="3D1038"/>
                </a:solidFill>
                <a:latin typeface="Book Antiqua" pitchFamily="18" charset="0"/>
              </a:rPr>
              <a:t>experienced </a:t>
            </a:r>
          </a:p>
          <a:p>
            <a:r>
              <a:rPr lang="en-US" sz="2800" b="1" dirty="0">
                <a:solidFill>
                  <a:srgbClr val="3D1038"/>
                </a:solidFill>
                <a:latin typeface="Book Antiqua" pitchFamily="18" charset="0"/>
              </a:rPr>
              <a:t>decision difficulty,</a:t>
            </a:r>
          </a:p>
          <a:p>
            <a:r>
              <a:rPr lang="en-US" sz="2800" b="1" dirty="0">
                <a:solidFill>
                  <a:srgbClr val="3D1038"/>
                </a:solidFill>
                <a:latin typeface="Book Antiqua" pitchFamily="18" charset="0"/>
              </a:rPr>
              <a:t>and/ or had a </a:t>
            </a:r>
          </a:p>
          <a:p>
            <a:r>
              <a:rPr lang="en-US" sz="2800" b="1" dirty="0">
                <a:solidFill>
                  <a:srgbClr val="3D1038"/>
                </a:solidFill>
                <a:latin typeface="Book Antiqua" pitchFamily="18" charset="0"/>
              </a:rPr>
              <a:t>high degree of </a:t>
            </a:r>
          </a:p>
          <a:p>
            <a:r>
              <a:rPr lang="en-US" sz="2800" b="1" dirty="0">
                <a:solidFill>
                  <a:srgbClr val="3D1038"/>
                </a:solidFill>
                <a:latin typeface="Book Antiqua" pitchFamily="18" charset="0"/>
              </a:rPr>
              <a:t>decisional </a:t>
            </a:r>
          </a:p>
          <a:p>
            <a:r>
              <a:rPr lang="en-US" sz="2800" b="1" dirty="0">
                <a:solidFill>
                  <a:srgbClr val="3D1038"/>
                </a:solidFill>
                <a:latin typeface="Book Antiqua" pitchFamily="18" charset="0"/>
              </a:rPr>
              <a:t>Distress.</a:t>
            </a:r>
          </a:p>
          <a:p>
            <a:endParaRPr lang="en-US" dirty="0"/>
          </a:p>
        </p:txBody>
      </p:sp>
    </p:spTree>
    <p:extLst>
      <p:ext uri="{BB962C8B-B14F-4D97-AF65-F5344CB8AC3E}">
        <p14:creationId xmlns:p14="http://schemas.microsoft.com/office/powerpoint/2010/main" val="1472967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6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200" b="1" dirty="0">
                <a:latin typeface="+mn-lt"/>
              </a:rPr>
              <a:t>She was committed to the pregnancy or she preferred to carry the child to term</a:t>
            </a:r>
            <a:r>
              <a:rPr lang="en-US" sz="3200" b="1" dirty="0">
                <a:solidFill>
                  <a:schemeClr val="bg2"/>
                </a:solidFill>
                <a:latin typeface="+mn-lt"/>
              </a:rPr>
              <a:t>.</a:t>
            </a:r>
            <a:endParaRPr lang="en-US" sz="3200" dirty="0">
              <a:solidFill>
                <a:schemeClr val="bg2"/>
              </a:solidFill>
              <a:latin typeface="+mn-lt"/>
            </a:endParaRPr>
          </a:p>
        </p:txBody>
      </p:sp>
      <p:pic>
        <p:nvPicPr>
          <p:cNvPr id="11" name="Content Placeholder 10" descr="A wood with a heart and a word on it&#10;&#10;Description automatically generated">
            <a:extLst>
              <a:ext uri="{FF2B5EF4-FFF2-40B4-BE49-F238E27FC236}">
                <a16:creationId xmlns:a16="http://schemas.microsoft.com/office/drawing/2014/main" id="{E2EDF064-F05D-EB6B-1DAE-7EC8ED7442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1670" y="2103438"/>
            <a:ext cx="5900660" cy="3932237"/>
          </a:xfrm>
        </p:spPr>
      </p:pic>
    </p:spTree>
    <p:extLst>
      <p:ext uri="{BB962C8B-B14F-4D97-AF65-F5344CB8AC3E}">
        <p14:creationId xmlns:p14="http://schemas.microsoft.com/office/powerpoint/2010/main" val="1345846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3206E093-5426-4593-B46F-CB832FAC6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116" name="Rectangle 115">
            <a:extLst>
              <a:ext uri="{FF2B5EF4-FFF2-40B4-BE49-F238E27FC236}">
                <a16:creationId xmlns:a16="http://schemas.microsoft.com/office/drawing/2014/main" id="{728B0E8F-3EF4-4D31-A768-5F5A67AA1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sp>
        <p:nvSpPr>
          <p:cNvPr id="117" name="Rectangle 116">
            <a:extLst>
              <a:ext uri="{FF2B5EF4-FFF2-40B4-BE49-F238E27FC236}">
                <a16:creationId xmlns:a16="http://schemas.microsoft.com/office/drawing/2014/main" id="{6259DE6E-747A-45AF-98DD-23896F957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bg2"/>
            </a:solidFill>
            <a:prstDash val="solid"/>
            <a:miter lim="800000"/>
          </a:ln>
          <a:effectLst/>
        </p:spPr>
        <p:txBody>
          <a:bodyPr/>
          <a:lstStyle/>
          <a:p>
            <a:endParaRPr lang="en-US" dirty="0"/>
          </a:p>
        </p:txBody>
      </p:sp>
      <p:sp>
        <p:nvSpPr>
          <p:cNvPr id="118" name="Rectangle 117">
            <a:extLst>
              <a:ext uri="{FF2B5EF4-FFF2-40B4-BE49-F238E27FC236}">
                <a16:creationId xmlns:a16="http://schemas.microsoft.com/office/drawing/2014/main" id="{1887F806-D158-4704-BA5A-D9A83B361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nvGrpSpPr>
          <p:cNvPr id="119" name="Group 118">
            <a:extLst>
              <a:ext uri="{FF2B5EF4-FFF2-40B4-BE49-F238E27FC236}">
                <a16:creationId xmlns:a16="http://schemas.microsoft.com/office/drawing/2014/main" id="{50D10512-F6B0-43F5-BE9B-475FAEBFF1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95" name="Straight Connector 94">
              <a:extLst>
                <a:ext uri="{FF2B5EF4-FFF2-40B4-BE49-F238E27FC236}">
                  <a16:creationId xmlns:a16="http://schemas.microsoft.com/office/drawing/2014/main" id="{CAE38F9B-010A-43A2-AAB2-65FFA2900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4CEF6FD-9C62-4C44-8AA3-A0FBAB091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AE33AD2-D8F9-4258-8F98-032285C5DF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20" name="Rectangle 119">
            <a:extLst>
              <a:ext uri="{FF2B5EF4-FFF2-40B4-BE49-F238E27FC236}">
                <a16:creationId xmlns:a16="http://schemas.microsoft.com/office/drawing/2014/main" id="{363C489C-F163-4845-ACC2-05AC0E441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pic>
        <p:nvPicPr>
          <p:cNvPr id="11" name="Content Placeholder 10">
            <a:extLst>
              <a:ext uri="{FF2B5EF4-FFF2-40B4-BE49-F238E27FC236}">
                <a16:creationId xmlns:a16="http://schemas.microsoft.com/office/drawing/2014/main" id="{66560C72-6243-4792-8548-718048426DC7}"/>
              </a:ext>
            </a:extLst>
          </p:cNvPr>
          <p:cNvPicPr>
            <a:picLocks noChangeAspect="1"/>
          </p:cNvPicPr>
          <p:nvPr/>
        </p:nvPicPr>
        <p:blipFill rotWithShape="1">
          <a:blip r:embed="rId4">
            <a:extLst>
              <a:ext uri="{28A0092B-C50C-407E-A947-70E740481C1C}">
                <a14:useLocalDpi xmlns:a14="http://schemas.microsoft.com/office/drawing/2010/main" val="0"/>
              </a:ext>
            </a:extLst>
          </a:blip>
          <a:srcRect l="37889" r="23390" b="1"/>
          <a:stretch/>
        </p:blipFill>
        <p:spPr>
          <a:xfrm>
            <a:off x="5421526" y="621793"/>
            <a:ext cx="3256910" cy="5614416"/>
          </a:xfrm>
          <a:prstGeom prst="rect">
            <a:avLst/>
          </a:prstGeom>
        </p:spPr>
      </p:pic>
      <p:sp>
        <p:nvSpPr>
          <p:cNvPr id="121" name="Rectangle 120">
            <a:extLst>
              <a:ext uri="{FF2B5EF4-FFF2-40B4-BE49-F238E27FC236}">
                <a16:creationId xmlns:a16="http://schemas.microsoft.com/office/drawing/2014/main" id="{6394DDAC-B1E8-4CCE-AFB9-0844812BC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bg2"/>
            </a:solidFill>
            <a:prstDash val="solid"/>
            <a:miter lim="800000"/>
          </a:ln>
          <a:effectLst/>
        </p:spPr>
        <p:txBody>
          <a:bodyPr/>
          <a:lstStyle/>
          <a:p>
            <a:endParaRPr lang="en-US" dirty="0"/>
          </a:p>
        </p:txBody>
      </p:sp>
      <p:sp>
        <p:nvSpPr>
          <p:cNvPr id="3" name="Title 2"/>
          <p:cNvSpPr>
            <a:spLocks noGrp="1"/>
          </p:cNvSpPr>
          <p:nvPr>
            <p:ph type="title"/>
          </p:nvPr>
        </p:nvSpPr>
        <p:spPr>
          <a:xfrm>
            <a:off x="852636" y="1348844"/>
            <a:ext cx="4287254" cy="3042706"/>
          </a:xfrm>
        </p:spPr>
        <p:txBody>
          <a:bodyPr vert="horz" lIns="91440" tIns="45720" rIns="91440" bIns="45720" rtlCol="0" anchor="ctr">
            <a:normAutofit fontScale="90000"/>
          </a:bodyPr>
          <a:lstStyle/>
          <a:p>
            <a:pPr algn="ctr">
              <a:lnSpc>
                <a:spcPct val="83000"/>
              </a:lnSpc>
            </a:pPr>
            <a:br>
              <a:rPr lang="en-US" sz="2100" cap="all" spc="-100" dirty="0">
                <a:solidFill>
                  <a:schemeClr val="bg1"/>
                </a:solidFill>
              </a:rPr>
            </a:br>
            <a:br>
              <a:rPr lang="en-US" sz="2100" cap="all" spc="-100" dirty="0">
                <a:solidFill>
                  <a:schemeClr val="bg1"/>
                </a:solidFill>
              </a:rPr>
            </a:br>
            <a:br>
              <a:rPr lang="en-US" sz="2100" cap="all" spc="-100" dirty="0">
                <a:solidFill>
                  <a:schemeClr val="bg1"/>
                </a:solidFill>
              </a:rPr>
            </a:br>
            <a:br>
              <a:rPr lang="en-US" sz="2100" cap="all" spc="-100" dirty="0">
                <a:solidFill>
                  <a:schemeClr val="bg1"/>
                </a:solidFill>
              </a:rPr>
            </a:br>
            <a:br>
              <a:rPr lang="en-US" sz="2100" cap="all" spc="-100" dirty="0">
                <a:solidFill>
                  <a:schemeClr val="bg1"/>
                </a:solidFill>
              </a:rPr>
            </a:br>
            <a:br>
              <a:rPr lang="en-US" sz="2100" cap="all" spc="-100" dirty="0">
                <a:solidFill>
                  <a:schemeClr val="bg1"/>
                </a:solidFill>
              </a:rPr>
            </a:br>
            <a:r>
              <a:rPr lang="en-US" sz="3600" cap="all" spc="-100" dirty="0">
                <a:solidFill>
                  <a:schemeClr val="bg1"/>
                </a:solidFill>
              </a:rPr>
              <a:t>She had pre-abortion mental health or psychiatric problems.</a:t>
            </a:r>
            <a:br>
              <a:rPr lang="en-US" sz="3600" i="1" cap="all" spc="-100" dirty="0">
                <a:solidFill>
                  <a:schemeClr val="bg1"/>
                </a:solidFill>
              </a:rPr>
            </a:br>
            <a:endParaRPr lang="en-US" sz="3600" i="1" cap="all" spc="-100" dirty="0">
              <a:solidFill>
                <a:schemeClr val="bg1"/>
              </a:solidFill>
            </a:endParaRPr>
          </a:p>
        </p:txBody>
      </p:sp>
      <p:sp>
        <p:nvSpPr>
          <p:cNvPr id="122" name="Rectangle 121">
            <a:extLst>
              <a:ext uri="{FF2B5EF4-FFF2-40B4-BE49-F238E27FC236}">
                <a16:creationId xmlns:a16="http://schemas.microsoft.com/office/drawing/2014/main" id="{52A53447-3537-413B-8326-F17F15AB1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6173" y="446824"/>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3" name="Straight Connector 122">
            <a:extLst>
              <a:ext uri="{FF2B5EF4-FFF2-40B4-BE49-F238E27FC236}">
                <a16:creationId xmlns:a16="http://schemas.microsoft.com/office/drawing/2014/main" id="{9961EC4C-E955-4F30-9329-D25DC429ED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618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8F8EB55-3BB7-4846-A732-1FCF0B7521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062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C660106-D668-400E-8DF4-DC85CA8991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61898" y="1092118"/>
            <a:ext cx="126873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589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1BF971-9E14-43CF-A805-E745DD230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13" name="Rectangle 12">
            <a:extLst>
              <a:ext uri="{FF2B5EF4-FFF2-40B4-BE49-F238E27FC236}">
                <a16:creationId xmlns:a16="http://schemas.microsoft.com/office/drawing/2014/main" id="{3BE99D3F-C83E-422A-B9DF-76A54293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8586216"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useBgFill="1">
        <p:nvSpPr>
          <p:cNvPr id="15" name="Rectangle 14">
            <a:extLst>
              <a:ext uri="{FF2B5EF4-FFF2-40B4-BE49-F238E27FC236}">
                <a16:creationId xmlns:a16="http://schemas.microsoft.com/office/drawing/2014/main" id="{2740A66F-3ADD-4839-8B09-009CB85FD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07DC2E2C-0686-4A5F-ACCB-AD01FD9EF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64" y="374904"/>
            <a:ext cx="5505117" cy="6108192"/>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p:cNvSpPr>
            <a:spLocks noGrp="1"/>
          </p:cNvSpPr>
          <p:nvPr>
            <p:ph type="title" idx="4294967295"/>
          </p:nvPr>
        </p:nvSpPr>
        <p:spPr>
          <a:xfrm>
            <a:off x="651510" y="642593"/>
            <a:ext cx="4711446" cy="1744183"/>
          </a:xfrm>
        </p:spPr>
        <p:txBody>
          <a:bodyPr vert="horz" lIns="91440" tIns="45720" rIns="91440" bIns="45720" rtlCol="0" anchor="ctr">
            <a:normAutofit/>
          </a:bodyPr>
          <a:lstStyle/>
          <a:p>
            <a:r>
              <a:rPr lang="en-US" sz="3700" dirty="0">
                <a:solidFill>
                  <a:schemeClr val="tx1">
                    <a:lumMod val="85000"/>
                    <a:lumOff val="15000"/>
                  </a:schemeClr>
                </a:solidFill>
              </a:rPr>
              <a:t>Pre-existing Mental Health Problems</a:t>
            </a:r>
          </a:p>
        </p:txBody>
      </p:sp>
      <p:sp>
        <p:nvSpPr>
          <p:cNvPr id="2" name="Content Placeholder 1"/>
          <p:cNvSpPr>
            <a:spLocks noGrp="1"/>
          </p:cNvSpPr>
          <p:nvPr>
            <p:ph sz="half" idx="4294967295"/>
          </p:nvPr>
        </p:nvSpPr>
        <p:spPr>
          <a:xfrm>
            <a:off x="533400" y="2133600"/>
            <a:ext cx="4953000" cy="4861560"/>
          </a:xfrm>
        </p:spPr>
        <p:txBody>
          <a:bodyPr vert="horz" lIns="91440" tIns="45720" rIns="91440" bIns="45720" rtlCol="0">
            <a:normAutofit fontScale="85000" lnSpcReduction="20000"/>
          </a:bodyPr>
          <a:lstStyle/>
          <a:p>
            <a:pPr marL="0" lvl="0" indent="0">
              <a:lnSpc>
                <a:spcPct val="90000"/>
              </a:lnSpc>
              <a:buNone/>
            </a:pPr>
            <a:endParaRPr lang="en-US" dirty="0"/>
          </a:p>
          <a:p>
            <a:pPr marL="0" lvl="0" indent="0">
              <a:lnSpc>
                <a:spcPct val="90000"/>
              </a:lnSpc>
              <a:buNone/>
            </a:pPr>
            <a:r>
              <a:rPr lang="en-US" sz="2400" dirty="0"/>
              <a:t>Van </a:t>
            </a:r>
            <a:r>
              <a:rPr lang="en-US" sz="2400" dirty="0" err="1"/>
              <a:t>Ditzhuijzen</a:t>
            </a:r>
            <a:r>
              <a:rPr lang="en-US" sz="2400" dirty="0"/>
              <a:t> and colleagues (2013) reported women who had an abortion were 3x more likely to report a history of any mental disorder, nearly 5x more likely to experience drug dependence, and over 4x more likely to report alcohol dependence compared to a reference sample.</a:t>
            </a:r>
          </a:p>
          <a:p>
            <a:pPr marL="0" lvl="0" indent="0">
              <a:lnSpc>
                <a:spcPct val="90000"/>
              </a:lnSpc>
              <a:buNone/>
            </a:pPr>
            <a:r>
              <a:rPr lang="en-US" sz="2400" dirty="0"/>
              <a:t>Mental illness often interferes with adaptive decision-making, underscoring the need for sensitive pre-abortion counseling.</a:t>
            </a:r>
          </a:p>
          <a:p>
            <a:pPr marL="0" lvl="0" indent="0">
              <a:lnSpc>
                <a:spcPct val="90000"/>
              </a:lnSpc>
              <a:buNone/>
            </a:pPr>
            <a:r>
              <a:rPr lang="en-US" sz="2400" dirty="0"/>
              <a:t>The results also highlight the importance of controlling for prior mental health when investigating effects of abortion.</a:t>
            </a:r>
          </a:p>
          <a:p>
            <a:pPr marL="0" lvl="0">
              <a:lnSpc>
                <a:spcPct val="90000"/>
              </a:lnSpc>
            </a:pPr>
            <a:endParaRPr lang="en-US" sz="2400" dirty="0"/>
          </a:p>
          <a:p>
            <a:pPr marL="0">
              <a:lnSpc>
                <a:spcPct val="90000"/>
              </a:lnSpc>
            </a:pPr>
            <a:r>
              <a:rPr lang="en-US" sz="2400" b="1" dirty="0"/>
              <a:t> </a:t>
            </a:r>
            <a:endParaRPr lang="en-US" sz="2400" dirty="0"/>
          </a:p>
          <a:p>
            <a:pPr>
              <a:lnSpc>
                <a:spcPct val="90000"/>
              </a:lnSpc>
            </a:pPr>
            <a:endParaRPr lang="en-US" sz="1100" dirty="0"/>
          </a:p>
          <a:p>
            <a:pPr>
              <a:lnSpc>
                <a:spcPct val="90000"/>
              </a:lnSpc>
            </a:pPr>
            <a:endParaRPr lang="en-US" sz="1100" dirty="0"/>
          </a:p>
          <a:p>
            <a:pPr>
              <a:lnSpc>
                <a:spcPct val="90000"/>
              </a:lnSpc>
            </a:pPr>
            <a:endParaRPr lang="en-US" sz="1100" dirty="0"/>
          </a:p>
        </p:txBody>
      </p:sp>
      <p:pic>
        <p:nvPicPr>
          <p:cNvPr id="7" name="Picture 6" descr="Scan of a human brain in a neurology clinic">
            <a:extLst>
              <a:ext uri="{FF2B5EF4-FFF2-40B4-BE49-F238E27FC236}">
                <a16:creationId xmlns:a16="http://schemas.microsoft.com/office/drawing/2014/main" id="{CBA0DFA4-6C13-1E8A-9A31-B258A2D979CC}"/>
              </a:ext>
            </a:extLst>
          </p:cNvPr>
          <p:cNvPicPr>
            <a:picLocks noChangeAspect="1"/>
          </p:cNvPicPr>
          <p:nvPr/>
        </p:nvPicPr>
        <p:blipFill rotWithShape="1">
          <a:blip r:embed="rId2"/>
          <a:srcRect l="57605" r="8118"/>
          <a:stretch/>
        </p:blipFill>
        <p:spPr>
          <a:xfrm>
            <a:off x="6009774" y="10"/>
            <a:ext cx="3134226" cy="6857990"/>
          </a:xfrm>
          <a:prstGeom prst="rect">
            <a:avLst/>
          </a:prstGeom>
        </p:spPr>
      </p:pic>
    </p:spTree>
    <p:extLst>
      <p:ext uri="{BB962C8B-B14F-4D97-AF65-F5344CB8AC3E}">
        <p14:creationId xmlns:p14="http://schemas.microsoft.com/office/powerpoint/2010/main" val="1067454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28800" y="762000"/>
            <a:ext cx="2882900" cy="4038600"/>
          </a:xfrm>
        </p:spPr>
        <p:txBody>
          <a:bodyPr>
            <a:normAutofit/>
          </a:bodyPr>
          <a:lstStyle/>
          <a:p>
            <a:pPr algn="ctr"/>
            <a:br>
              <a:rPr lang="en-US" sz="3200" b="1" dirty="0">
                <a:latin typeface="Book Antiqua" pitchFamily="18" charset="0"/>
              </a:rPr>
            </a:br>
            <a:br>
              <a:rPr lang="en-US" sz="3200" b="1" dirty="0">
                <a:latin typeface="Book Antiqua" pitchFamily="18" charset="0"/>
              </a:rPr>
            </a:br>
            <a:r>
              <a:rPr lang="en-US" sz="3200" b="1" dirty="0">
                <a:latin typeface="+mn-lt"/>
              </a:rPr>
              <a:t>The pregnant woman was an adolescent or young adult.</a:t>
            </a:r>
            <a:br>
              <a:rPr lang="en-US" sz="1400" dirty="0">
                <a:latin typeface="+mn-lt"/>
              </a:rPr>
            </a:br>
            <a:endParaRPr lang="en-US" sz="3100" dirty="0">
              <a:latin typeface="+mn-lt"/>
            </a:endParaRPr>
          </a:p>
        </p:txBody>
      </p:sp>
      <p:pic>
        <p:nvPicPr>
          <p:cNvPr id="4" name="Content Placeholder 3" descr="Close-up of a crying perso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49985" r="19587" b="1"/>
          <a:stretch/>
        </p:blipFill>
        <p:spPr>
          <a:xfrm>
            <a:off x="6009774" y="10"/>
            <a:ext cx="3134226" cy="6857990"/>
          </a:xfrm>
          <a:prstGeom prst="rect">
            <a:avLst/>
          </a:prstGeom>
        </p:spPr>
      </p:pic>
    </p:spTree>
    <p:extLst>
      <p:ext uri="{BB962C8B-B14F-4D97-AF65-F5344CB8AC3E}">
        <p14:creationId xmlns:p14="http://schemas.microsoft.com/office/powerpoint/2010/main" val="3493318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371600" y="1219200"/>
            <a:ext cx="6019800" cy="3108543"/>
          </a:xfrm>
          <a:prstGeom prst="rect">
            <a:avLst/>
          </a:prstGeom>
          <a:solidFill>
            <a:schemeClr val="bg1"/>
          </a:solidFill>
        </p:spPr>
        <p:txBody>
          <a:bodyPr wrap="square">
            <a:spAutoFit/>
          </a:bodyPr>
          <a:lstStyle/>
          <a:p>
            <a:endParaRPr lang="en-US" sz="2400" b="1" dirty="0">
              <a:latin typeface="Book Antiqua" pitchFamily="18" charset="0"/>
            </a:endParaRPr>
          </a:p>
          <a:p>
            <a:pPr algn="ctr"/>
            <a:r>
              <a:rPr lang="en-US" sz="2400" b="1" dirty="0">
                <a:latin typeface="Book Antiqua" pitchFamily="18" charset="0"/>
              </a:rPr>
              <a:t>Fifty years of research have shown that when specific physical, psychological, demographic, and situational factors are operative in women’s lives, </a:t>
            </a:r>
            <a:r>
              <a:rPr lang="en-US" sz="2400" b="1" i="1" dirty="0">
                <a:latin typeface="Book Antiqua" pitchFamily="18" charset="0"/>
              </a:rPr>
              <a:t>they are at a significantly increased risk </a:t>
            </a:r>
            <a:r>
              <a:rPr lang="en-US" sz="2400" b="1" dirty="0">
                <a:latin typeface="Book Antiqua" pitchFamily="18" charset="0"/>
              </a:rPr>
              <a:t>of  post-abortion </a:t>
            </a:r>
            <a:r>
              <a:rPr lang="en-US" sz="2400" b="1" i="1" dirty="0">
                <a:latin typeface="Book Antiqua" pitchFamily="18" charset="0"/>
              </a:rPr>
              <a:t>mental health problems.</a:t>
            </a:r>
          </a:p>
          <a:p>
            <a:endParaRPr lang="en-US" sz="2800" b="1" dirty="0"/>
          </a:p>
        </p:txBody>
      </p:sp>
    </p:spTree>
    <p:extLst>
      <p:ext uri="{BB962C8B-B14F-4D97-AF65-F5344CB8AC3E}">
        <p14:creationId xmlns:p14="http://schemas.microsoft.com/office/powerpoint/2010/main" val="1413342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quarter" idx="4294967295"/>
          </p:nvPr>
        </p:nvPicPr>
        <p:blipFill rotWithShape="1">
          <a:blip r:embed="rId3">
            <a:alphaModFix amt="35000"/>
            <a:extLst>
              <a:ext uri="{28A0092B-C50C-407E-A947-70E740481C1C}">
                <a14:useLocalDpi xmlns:a14="http://schemas.microsoft.com/office/drawing/2010/main" val="0"/>
              </a:ext>
            </a:extLst>
          </a:blip>
          <a:srcRect l="11000" r="-1" b="-1"/>
          <a:stretch/>
        </p:blipFill>
        <p:spPr>
          <a:xfrm>
            <a:off x="76200" y="0"/>
            <a:ext cx="9143980" cy="6857990"/>
          </a:xfrm>
          <a:prstGeom prst="rect">
            <a:avLst/>
          </a:prstGeom>
        </p:spPr>
      </p:pic>
      <p:sp>
        <p:nvSpPr>
          <p:cNvPr id="4" name="Title 3"/>
          <p:cNvSpPr>
            <a:spLocks noGrp="1"/>
          </p:cNvSpPr>
          <p:nvPr>
            <p:ph type="title"/>
          </p:nvPr>
        </p:nvSpPr>
        <p:spPr>
          <a:xfrm>
            <a:off x="990600" y="609600"/>
            <a:ext cx="7336276" cy="1491006"/>
          </a:xfrm>
        </p:spPr>
        <p:txBody>
          <a:bodyPr vert="horz" lIns="91440" tIns="45720" rIns="91440" bIns="45720" rtlCol="0">
            <a:normAutofit fontScale="90000"/>
          </a:bodyPr>
          <a:lstStyle/>
          <a:p>
            <a:br>
              <a:rPr lang="en-US" sz="1300" dirty="0"/>
            </a:br>
            <a:br>
              <a:rPr lang="en-US" sz="1300" dirty="0"/>
            </a:br>
            <a:br>
              <a:rPr lang="en-US" sz="1300" dirty="0"/>
            </a:br>
            <a:br>
              <a:rPr lang="en-US" sz="1300" dirty="0"/>
            </a:br>
            <a:r>
              <a:rPr lang="en-US" sz="3600" dirty="0"/>
              <a:t>Several Abortion </a:t>
            </a:r>
            <a:br>
              <a:rPr lang="en-US" sz="3600" dirty="0"/>
            </a:br>
            <a:r>
              <a:rPr lang="en-US" sz="3600" dirty="0"/>
              <a:t>Doctors Agree on </a:t>
            </a:r>
            <a:br>
              <a:rPr lang="en-US" sz="3600" dirty="0"/>
            </a:br>
            <a:r>
              <a:rPr lang="en-US" sz="3600" dirty="0"/>
              <a:t>Risk Factors</a:t>
            </a:r>
            <a:endParaRPr lang="en-US" sz="3600" b="1" dirty="0"/>
          </a:p>
        </p:txBody>
      </p:sp>
      <p:sp>
        <p:nvSpPr>
          <p:cNvPr id="3" name="Content Placeholder 2"/>
          <p:cNvSpPr>
            <a:spLocks noGrp="1"/>
          </p:cNvSpPr>
          <p:nvPr>
            <p:ph idx="1"/>
          </p:nvPr>
        </p:nvSpPr>
        <p:spPr>
          <a:xfrm>
            <a:off x="800099" y="3429000"/>
            <a:ext cx="7526777" cy="2439924"/>
          </a:xfrm>
        </p:spPr>
        <p:txBody>
          <a:bodyPr vert="horz" lIns="91440" tIns="45720" rIns="91440" bIns="45720" rtlCol="0">
            <a:normAutofit/>
          </a:bodyPr>
          <a:lstStyle/>
          <a:p>
            <a:pPr marL="0" indent="0">
              <a:buNone/>
            </a:pPr>
            <a:r>
              <a:rPr lang="en-US" sz="2400" dirty="0"/>
              <a:t>A textbook by abortion doctors titled </a:t>
            </a:r>
            <a:r>
              <a:rPr lang="en-US" sz="2400" i="1" dirty="0"/>
              <a:t>Management of Unintended and Abnormal Pregnancy: Comprehensive Abortion Care </a:t>
            </a:r>
            <a:r>
              <a:rPr lang="en-US" sz="2400" dirty="0"/>
              <a:t>(Paul, et al., 2009) lists many risk factors in a chapter on counseling. </a:t>
            </a:r>
          </a:p>
        </p:txBody>
      </p:sp>
      <p:sp>
        <p:nvSpPr>
          <p:cNvPr id="23" name="Rectangle 2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spTree>
    <p:extLst>
      <p:ext uri="{BB962C8B-B14F-4D97-AF65-F5344CB8AC3E}">
        <p14:creationId xmlns:p14="http://schemas.microsoft.com/office/powerpoint/2010/main" val="942873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US" sz="3200" b="1"/>
              <a:t>ABORTION DOCTORS AGREE</a:t>
            </a:r>
            <a:br>
              <a:rPr lang="en-US" sz="3200" b="1"/>
            </a:br>
            <a:r>
              <a:rPr lang="en-US" sz="3200" b="1"/>
              <a:t>ON RISK FACTORS</a:t>
            </a:r>
            <a:endParaRPr lang="en-US" sz="3200" b="1" dirty="0"/>
          </a:p>
        </p:txBody>
      </p:sp>
      <p:sp>
        <p:nvSpPr>
          <p:cNvPr id="3" name="Content Placeholder 2"/>
          <p:cNvSpPr>
            <a:spLocks noGrp="1"/>
          </p:cNvSpPr>
          <p:nvPr>
            <p:ph idx="1"/>
          </p:nvPr>
        </p:nvSpPr>
        <p:spPr>
          <a:xfrm>
            <a:off x="2514600" y="2209800"/>
            <a:ext cx="5867400" cy="3883827"/>
          </a:xfrm>
          <a:solidFill>
            <a:schemeClr val="accent5">
              <a:lumMod val="60000"/>
              <a:lumOff val="40000"/>
            </a:schemeClr>
          </a:solidFill>
          <a:effectLst>
            <a:softEdge rad="0"/>
          </a:effectLst>
        </p:spPr>
        <p:txBody>
          <a:bodyPr>
            <a:noAutofit/>
          </a:bodyPr>
          <a:lstStyle/>
          <a:p>
            <a:pPr marL="0" indent="0">
              <a:buNone/>
            </a:pPr>
            <a:r>
              <a:rPr lang="en-US" sz="2800" b="1" dirty="0">
                <a:solidFill>
                  <a:schemeClr val="bg1"/>
                </a:solidFill>
              </a:rPr>
              <a:t>1) Commitment and attachment to the pregnancy.</a:t>
            </a:r>
          </a:p>
          <a:p>
            <a:pPr marL="0" indent="0">
              <a:buNone/>
            </a:pPr>
            <a:r>
              <a:rPr lang="en-US" sz="2800" b="1" dirty="0">
                <a:solidFill>
                  <a:schemeClr val="bg1"/>
                </a:solidFill>
              </a:rPr>
              <a:t>2) Perceived coercion to have the abortion.</a:t>
            </a:r>
          </a:p>
          <a:p>
            <a:pPr marL="0" indent="0">
              <a:buNone/>
            </a:pPr>
            <a:r>
              <a:rPr lang="en-US" sz="2800" b="1" dirty="0">
                <a:solidFill>
                  <a:schemeClr val="bg1"/>
                </a:solidFill>
              </a:rPr>
              <a:t>3) Significant ambivalence about the abortion decision.</a:t>
            </a:r>
          </a:p>
          <a:p>
            <a:pPr marL="0" indent="0">
              <a:buNone/>
            </a:pPr>
            <a:r>
              <a:rPr lang="en-US" sz="2800" b="1" dirty="0">
                <a:solidFill>
                  <a:schemeClr val="bg1"/>
                </a:solidFill>
              </a:rPr>
              <a:t>4) Putting great effort into keeping the abortion a secret for fear of stigma.</a:t>
            </a:r>
          </a:p>
          <a:p>
            <a:endParaRPr lang="en-US" sz="2800" dirty="0"/>
          </a:p>
          <a:p>
            <a:r>
              <a:rPr lang="en-US" sz="2400" dirty="0"/>
              <a:t>	</a:t>
            </a:r>
            <a:endParaRPr lang="en-US" sz="2400" dirty="0">
              <a:effectLst/>
            </a:endParaRPr>
          </a:p>
        </p:txBody>
      </p:sp>
    </p:spTree>
    <p:extLst>
      <p:ext uri="{BB962C8B-B14F-4D97-AF65-F5344CB8AC3E}">
        <p14:creationId xmlns:p14="http://schemas.microsoft.com/office/powerpoint/2010/main" val="1550132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Abortion Doctors Agree on Risk Factors</a:t>
            </a:r>
          </a:p>
        </p:txBody>
      </p:sp>
      <p:sp>
        <p:nvSpPr>
          <p:cNvPr id="3" name="Content Placeholder 2"/>
          <p:cNvSpPr>
            <a:spLocks noGrp="1"/>
          </p:cNvSpPr>
          <p:nvPr>
            <p:ph idx="1"/>
          </p:nvPr>
        </p:nvSpPr>
        <p:spPr>
          <a:xfrm>
            <a:off x="2274570" y="2438400"/>
            <a:ext cx="6107430" cy="3124200"/>
          </a:xfrm>
          <a:solidFill>
            <a:schemeClr val="accent5">
              <a:lumMod val="60000"/>
              <a:lumOff val="40000"/>
            </a:schemeClr>
          </a:solidFill>
        </p:spPr>
        <p:txBody>
          <a:bodyPr>
            <a:noAutofit/>
          </a:bodyPr>
          <a:lstStyle/>
          <a:p>
            <a:pPr marL="0" indent="0">
              <a:buNone/>
            </a:pPr>
            <a:r>
              <a:rPr lang="en-US" sz="2800" b="1" dirty="0">
                <a:solidFill>
                  <a:schemeClr val="bg1"/>
                </a:solidFill>
              </a:rPr>
              <a:t>5) Advanced stage of pregnancy.</a:t>
            </a:r>
          </a:p>
          <a:p>
            <a:pPr marL="0" indent="0">
              <a:buNone/>
            </a:pPr>
            <a:r>
              <a:rPr lang="en-US" sz="2800" b="1" dirty="0">
                <a:solidFill>
                  <a:schemeClr val="bg1"/>
                </a:solidFill>
              </a:rPr>
              <a:t>6) Preexisting experience of trauma.</a:t>
            </a:r>
          </a:p>
          <a:p>
            <a:pPr marL="0" indent="0">
              <a:buNone/>
            </a:pPr>
            <a:r>
              <a:rPr lang="en-US" sz="2800" b="1" dirty="0">
                <a:solidFill>
                  <a:schemeClr val="bg1"/>
                </a:solidFill>
              </a:rPr>
              <a:t>7) Past or present sexual, physical, or emotional abuse.  </a:t>
            </a:r>
          </a:p>
          <a:p>
            <a:pPr marL="0" indent="0">
              <a:buNone/>
            </a:pPr>
            <a:r>
              <a:rPr lang="en-US" sz="2800" b="1" dirty="0">
                <a:solidFill>
                  <a:schemeClr val="bg1"/>
                </a:solidFill>
              </a:rPr>
              <a:t>8) Unresolved past losses and perception of abortion as a loss.</a:t>
            </a:r>
          </a:p>
          <a:p>
            <a:pPr marL="0" indent="0">
              <a:buNone/>
            </a:pPr>
            <a:endParaRPr lang="en-US" sz="2800" dirty="0">
              <a:latin typeface="Palatino Linotype" panose="02040502050505030304" pitchFamily="18" charset="0"/>
            </a:endParaRPr>
          </a:p>
          <a:p>
            <a:pPr marL="0" indent="0">
              <a:buNone/>
            </a:pPr>
            <a:r>
              <a:rPr lang="en-US" sz="2800" dirty="0"/>
              <a:t>	</a:t>
            </a:r>
            <a:endParaRPr lang="en-US" sz="2800" dirty="0">
              <a:effectLst/>
            </a:endParaRPr>
          </a:p>
        </p:txBody>
      </p:sp>
    </p:spTree>
    <p:extLst>
      <p:ext uri="{BB962C8B-B14F-4D97-AF65-F5344CB8AC3E}">
        <p14:creationId xmlns:p14="http://schemas.microsoft.com/office/powerpoint/2010/main" val="31735765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latin typeface="Book Antiqua" pitchFamily="18" charset="0"/>
              </a:rPr>
              <a:t>Abortion Doctors Agree on Risk Factors</a:t>
            </a:r>
          </a:p>
        </p:txBody>
      </p:sp>
      <p:sp>
        <p:nvSpPr>
          <p:cNvPr id="3" name="Content Placeholder 2"/>
          <p:cNvSpPr>
            <a:spLocks noGrp="1"/>
          </p:cNvSpPr>
          <p:nvPr>
            <p:ph idx="1"/>
          </p:nvPr>
        </p:nvSpPr>
        <p:spPr>
          <a:xfrm>
            <a:off x="2514600" y="2057401"/>
            <a:ext cx="5791200" cy="3352799"/>
          </a:xfrm>
          <a:solidFill>
            <a:schemeClr val="accent5">
              <a:lumMod val="60000"/>
              <a:lumOff val="40000"/>
            </a:schemeClr>
          </a:solidFill>
        </p:spPr>
        <p:txBody>
          <a:bodyPr>
            <a:noAutofit/>
          </a:bodyPr>
          <a:lstStyle/>
          <a:p>
            <a:pPr marL="0" indent="0">
              <a:buNone/>
            </a:pPr>
            <a:r>
              <a:rPr lang="en-US" sz="2800" b="1" dirty="0">
                <a:solidFill>
                  <a:schemeClr val="bg1"/>
                </a:solidFill>
              </a:rPr>
              <a:t>9) Fetal abnormality or other medical indications for the abortion.</a:t>
            </a:r>
          </a:p>
          <a:p>
            <a:pPr marL="0" indent="0">
              <a:buNone/>
            </a:pPr>
            <a:r>
              <a:rPr lang="en-US" sz="2800" b="1" dirty="0">
                <a:solidFill>
                  <a:schemeClr val="bg1"/>
                </a:solidFill>
              </a:rPr>
              <a:t>10) Intense guilt and shame before the abortion</a:t>
            </a:r>
            <a:r>
              <a:rPr lang="en-US" sz="2400" b="1" dirty="0">
                <a:solidFill>
                  <a:schemeClr val="bg1"/>
                </a:solidFill>
              </a:rPr>
              <a:t>.</a:t>
            </a:r>
            <a:endParaRPr lang="en-US" sz="2800" b="1" dirty="0">
              <a:solidFill>
                <a:schemeClr val="bg1"/>
              </a:solidFill>
            </a:endParaRPr>
          </a:p>
          <a:p>
            <a:pPr marL="0" indent="0">
              <a:buNone/>
            </a:pPr>
            <a:r>
              <a:rPr lang="en-US" sz="2800" b="1" dirty="0">
                <a:solidFill>
                  <a:schemeClr val="bg1"/>
                </a:solidFill>
              </a:rPr>
              <a:t>11) An existing emotional disorder or mental illness prior to the abortion.</a:t>
            </a:r>
          </a:p>
        </p:txBody>
      </p:sp>
    </p:spTree>
    <p:extLst>
      <p:ext uri="{BB962C8B-B14F-4D97-AF65-F5344CB8AC3E}">
        <p14:creationId xmlns:p14="http://schemas.microsoft.com/office/powerpoint/2010/main" val="1619562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4DE2-963B-40B2-CFD3-78D12ABD91CC}"/>
              </a:ext>
            </a:extLst>
          </p:cNvPr>
          <p:cNvSpPr>
            <a:spLocks noGrp="1"/>
          </p:cNvSpPr>
          <p:nvPr>
            <p:ph type="ctrTitle"/>
          </p:nvPr>
        </p:nvSpPr>
        <p:spPr/>
        <p:txBody>
          <a:bodyPr/>
          <a:lstStyle/>
          <a:p>
            <a:r>
              <a:rPr lang="en-US" sz="2400" dirty="0"/>
              <a:t>Woman At Risk For </a:t>
            </a:r>
            <a:br>
              <a:rPr lang="en-US" sz="2400" dirty="0"/>
            </a:br>
            <a:r>
              <a:rPr lang="en-US" sz="2400" dirty="0"/>
              <a:t>Post-abortion Mental Health Declines: What we Know </a:t>
            </a:r>
          </a:p>
        </p:txBody>
      </p:sp>
      <p:sp>
        <p:nvSpPr>
          <p:cNvPr id="3" name="Subtitle 2">
            <a:extLst>
              <a:ext uri="{FF2B5EF4-FFF2-40B4-BE49-F238E27FC236}">
                <a16:creationId xmlns:a16="http://schemas.microsoft.com/office/drawing/2014/main" id="{2F6BB0D1-F2AE-5901-482F-3CF3F04B1EED}"/>
              </a:ext>
            </a:extLst>
          </p:cNvPr>
          <p:cNvSpPr>
            <a:spLocks noGrp="1"/>
          </p:cNvSpPr>
          <p:nvPr>
            <p:ph type="subTitle" idx="1"/>
          </p:nvPr>
        </p:nvSpPr>
        <p:spPr>
          <a:xfrm>
            <a:off x="1219199" y="4267200"/>
            <a:ext cx="6755511" cy="917782"/>
          </a:xfrm>
        </p:spPr>
        <p:txBody>
          <a:bodyPr>
            <a:normAutofit fontScale="92500"/>
          </a:bodyPr>
          <a:lstStyle/>
          <a:p>
            <a:r>
              <a:rPr lang="en-US" sz="2400" dirty="0"/>
              <a:t>International Institute for Reproductive Loss</a:t>
            </a:r>
          </a:p>
          <a:p>
            <a:r>
              <a:rPr lang="en-US" sz="1800" dirty="0"/>
              <a:t>Priscilla K. Coleman, Ph.D.</a:t>
            </a:r>
          </a:p>
        </p:txBody>
      </p:sp>
    </p:spTree>
    <p:extLst>
      <p:ext uri="{BB962C8B-B14F-4D97-AF65-F5344CB8AC3E}">
        <p14:creationId xmlns:p14="http://schemas.microsoft.com/office/powerpoint/2010/main" val="33782388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A6EA-BD1D-0A9E-EDB2-4DF94EFF82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39B9FE-5EDF-F803-E437-C170239B3505}"/>
              </a:ext>
            </a:extLst>
          </p:cNvPr>
          <p:cNvSpPr>
            <a:spLocks noGrp="1"/>
          </p:cNvSpPr>
          <p:nvPr>
            <p:ph type="title"/>
          </p:nvPr>
        </p:nvSpPr>
        <p:spPr/>
        <p:txBody>
          <a:bodyPr>
            <a:normAutofit/>
          </a:bodyPr>
          <a:lstStyle/>
          <a:p>
            <a:r>
              <a:rPr lang="en-US" sz="3200" b="1" dirty="0">
                <a:latin typeface="Book Antiqua" pitchFamily="18" charset="0"/>
              </a:rPr>
              <a:t>Abortion Doctors Agree on Risk Factors</a:t>
            </a:r>
          </a:p>
        </p:txBody>
      </p:sp>
      <p:sp>
        <p:nvSpPr>
          <p:cNvPr id="3" name="Content Placeholder 2">
            <a:extLst>
              <a:ext uri="{FF2B5EF4-FFF2-40B4-BE49-F238E27FC236}">
                <a16:creationId xmlns:a16="http://schemas.microsoft.com/office/drawing/2014/main" id="{759FD924-B780-F4B5-D060-B5085F03ED69}"/>
              </a:ext>
            </a:extLst>
          </p:cNvPr>
          <p:cNvSpPr>
            <a:spLocks noGrp="1"/>
          </p:cNvSpPr>
          <p:nvPr>
            <p:ph idx="1"/>
          </p:nvPr>
        </p:nvSpPr>
        <p:spPr>
          <a:xfrm>
            <a:off x="2667000" y="2286000"/>
            <a:ext cx="5791200" cy="3733800"/>
          </a:xfrm>
          <a:solidFill>
            <a:schemeClr val="accent5">
              <a:lumMod val="60000"/>
              <a:lumOff val="40000"/>
            </a:schemeClr>
          </a:solidFill>
        </p:spPr>
        <p:txBody>
          <a:bodyPr>
            <a:noAutofit/>
          </a:bodyPr>
          <a:lstStyle/>
          <a:p>
            <a:pPr marL="0" indent="0">
              <a:buNone/>
            </a:pPr>
            <a:r>
              <a:rPr lang="en-US" sz="2800" b="1" dirty="0">
                <a:solidFill>
                  <a:schemeClr val="bg1"/>
                </a:solidFill>
              </a:rPr>
              <a:t>12) Appraisal of abortion as extremely stressful before it occurs.    </a:t>
            </a:r>
          </a:p>
          <a:p>
            <a:pPr marL="0" indent="0">
              <a:buNone/>
            </a:pPr>
            <a:r>
              <a:rPr lang="en-US" sz="2800" b="1" dirty="0">
                <a:solidFill>
                  <a:schemeClr val="bg1"/>
                </a:solidFill>
              </a:rPr>
              <a:t>13) Expecting depression, severe grief or guilt, and regret after the abortion.</a:t>
            </a:r>
          </a:p>
          <a:p>
            <a:pPr marL="0" indent="0">
              <a:buNone/>
            </a:pPr>
            <a:r>
              <a:rPr lang="en-US" sz="2800" b="1" dirty="0">
                <a:solidFill>
                  <a:schemeClr val="bg1"/>
                </a:solidFill>
              </a:rPr>
              <a:t>14) Belief that abortion is the same act as killing a newborn infant.    </a:t>
            </a:r>
          </a:p>
        </p:txBody>
      </p:sp>
    </p:spTree>
    <p:extLst>
      <p:ext uri="{BB962C8B-B14F-4D97-AF65-F5344CB8AC3E}">
        <p14:creationId xmlns:p14="http://schemas.microsoft.com/office/powerpoint/2010/main" val="13978082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0D27EB-37EB-4B30-B269-986C7F01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13" name="Rectangle 12">
            <a:extLst>
              <a:ext uri="{FF2B5EF4-FFF2-40B4-BE49-F238E27FC236}">
                <a16:creationId xmlns:a16="http://schemas.microsoft.com/office/drawing/2014/main" id="{ACA0B437-CD6F-47FE-BCA5-61F057FC8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8586216"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4" name="Title 3"/>
          <p:cNvSpPr>
            <a:spLocks noGrp="1"/>
          </p:cNvSpPr>
          <p:nvPr>
            <p:ph type="title"/>
          </p:nvPr>
        </p:nvSpPr>
        <p:spPr>
          <a:xfrm>
            <a:off x="800100" y="642594"/>
            <a:ext cx="7543800" cy="1371600"/>
          </a:xfrm>
        </p:spPr>
        <p:txBody>
          <a:bodyPr vert="horz" lIns="91440" tIns="45720" rIns="91440" bIns="45720" rtlCol="0" anchor="ctr">
            <a:normAutofit/>
          </a:bodyPr>
          <a:lstStyle/>
          <a:p>
            <a:pPr algn="ctr"/>
            <a:r>
              <a:rPr lang="en-US" sz="3000" b="1" dirty="0">
                <a:solidFill>
                  <a:schemeClr val="tx1">
                    <a:lumMod val="85000"/>
                    <a:lumOff val="15000"/>
                  </a:schemeClr>
                </a:solidFill>
              </a:rPr>
              <a:t>   </a:t>
            </a:r>
            <a:br>
              <a:rPr lang="en-US" sz="3000" b="1" dirty="0">
                <a:solidFill>
                  <a:schemeClr val="tx1">
                    <a:lumMod val="85000"/>
                    <a:lumOff val="15000"/>
                  </a:schemeClr>
                </a:solidFill>
              </a:rPr>
            </a:br>
            <a:r>
              <a:rPr lang="en-US" sz="3000" b="1" dirty="0">
                <a:solidFill>
                  <a:schemeClr val="tx1">
                    <a:lumMod val="85000"/>
                    <a:lumOff val="15000"/>
                  </a:schemeClr>
                </a:solidFill>
              </a:rPr>
              <a:t>American Psychological Association Acknowledged Risk Factors</a:t>
            </a:r>
          </a:p>
        </p:txBody>
      </p:sp>
      <p:sp>
        <p:nvSpPr>
          <p:cNvPr id="3" name="Content Placeholder 2"/>
          <p:cNvSpPr>
            <a:spLocks/>
          </p:cNvSpPr>
          <p:nvPr/>
        </p:nvSpPr>
        <p:spPr>
          <a:xfrm>
            <a:off x="918709" y="2310063"/>
            <a:ext cx="3930493" cy="3725612"/>
          </a:xfrm>
          <a:prstGeom prst="rect">
            <a:avLst/>
          </a:prstGeom>
        </p:spPr>
        <p:txBody>
          <a:bodyPr>
            <a:noAutofit/>
          </a:bodyPr>
          <a:lstStyle/>
          <a:p>
            <a:pPr defTabSz="786384">
              <a:spcAft>
                <a:spcPts val="600"/>
              </a:spcAft>
            </a:pPr>
            <a:r>
              <a:rPr lang="en-US" sz="2064" b="1" kern="1200" dirty="0">
                <a:solidFill>
                  <a:schemeClr val="tx1"/>
                </a:solidFill>
                <a:ea typeface="+mn-ea"/>
                <a:cs typeface="+mn-cs"/>
              </a:rPr>
              <a:t>The APA acknowledged a number of risk factors for psychological distress in their 2008 Task Force Report.</a:t>
            </a:r>
            <a:endParaRPr lang="en-US" sz="2400" b="1"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928" y="4017966"/>
            <a:ext cx="3299161" cy="1201794"/>
          </a:xfrm>
          <a:prstGeom prst="rect">
            <a:avLst/>
          </a:prstGeom>
        </p:spPr>
      </p:pic>
      <p:sp>
        <p:nvSpPr>
          <p:cNvPr id="6" name="Rectangle 5"/>
          <p:cNvSpPr/>
          <p:nvPr/>
        </p:nvSpPr>
        <p:spPr>
          <a:xfrm>
            <a:off x="4849202" y="2358471"/>
            <a:ext cx="3376088" cy="4325158"/>
          </a:xfrm>
          <a:prstGeom prst="rect">
            <a:avLst/>
          </a:prstGeom>
        </p:spPr>
        <p:txBody>
          <a:bodyPr wrap="square">
            <a:spAutoFit/>
          </a:bodyPr>
          <a:lstStyle/>
          <a:p>
            <a:pPr marL="294894" indent="-294894" defTabSz="786384">
              <a:spcAft>
                <a:spcPts val="600"/>
              </a:spcAft>
              <a:buFont typeface="Arial" pitchFamily="34" charset="0"/>
              <a:buChar char="•"/>
            </a:pPr>
            <a:r>
              <a:rPr lang="en-US" sz="2064" b="1" i="1" kern="1200" dirty="0">
                <a:solidFill>
                  <a:schemeClr val="tx1"/>
                </a:solidFill>
                <a:ea typeface="+mn-ea"/>
                <a:cs typeface="+mn-cs"/>
              </a:rPr>
              <a:t>A wanted or meaningful pregnancy</a:t>
            </a:r>
          </a:p>
          <a:p>
            <a:pPr marL="294894" indent="-294894" defTabSz="786384">
              <a:spcAft>
                <a:spcPts val="600"/>
              </a:spcAft>
              <a:buFont typeface="Arial" pitchFamily="34" charset="0"/>
              <a:buChar char="•"/>
            </a:pPr>
            <a:r>
              <a:rPr lang="en-US" sz="2064" b="1" i="1" kern="1200" dirty="0">
                <a:solidFill>
                  <a:schemeClr val="tx1"/>
                </a:solidFill>
                <a:ea typeface="+mn-ea"/>
                <a:cs typeface="+mn-cs"/>
              </a:rPr>
              <a:t>Pressure from others</a:t>
            </a:r>
          </a:p>
          <a:p>
            <a:pPr marL="294894" indent="-294894" defTabSz="786384">
              <a:spcAft>
                <a:spcPts val="600"/>
              </a:spcAft>
              <a:buFont typeface="Arial" pitchFamily="34" charset="0"/>
              <a:buChar char="•"/>
            </a:pPr>
            <a:r>
              <a:rPr lang="en-US" sz="2064" b="1" i="1" kern="1200" dirty="0">
                <a:solidFill>
                  <a:schemeClr val="tx1"/>
                </a:solidFill>
                <a:ea typeface="+mn-ea"/>
                <a:cs typeface="+mn-cs"/>
              </a:rPr>
              <a:t>Lack of social support </a:t>
            </a:r>
          </a:p>
          <a:p>
            <a:pPr marL="294894" indent="-294894" defTabSz="786384">
              <a:spcAft>
                <a:spcPts val="600"/>
              </a:spcAft>
              <a:buFont typeface="Arial" pitchFamily="34" charset="0"/>
              <a:buChar char="•"/>
            </a:pPr>
            <a:r>
              <a:rPr lang="en-US" sz="2064" b="1" i="1" kern="1200" dirty="0">
                <a:solidFill>
                  <a:schemeClr val="tx1"/>
                </a:solidFill>
                <a:ea typeface="+mn-ea"/>
                <a:cs typeface="+mn-cs"/>
              </a:rPr>
              <a:t>Commitment to the pregnancy</a:t>
            </a:r>
          </a:p>
          <a:p>
            <a:pPr marL="294894" indent="-294894" defTabSz="786384">
              <a:spcAft>
                <a:spcPts val="600"/>
              </a:spcAft>
              <a:buFont typeface="Arial" pitchFamily="34" charset="0"/>
              <a:buChar char="•"/>
            </a:pPr>
            <a:r>
              <a:rPr lang="en-US" sz="2064" b="1" i="1" kern="1200" dirty="0">
                <a:solidFill>
                  <a:schemeClr val="tx1"/>
                </a:solidFill>
                <a:ea typeface="+mn-ea"/>
                <a:cs typeface="+mn-cs"/>
              </a:rPr>
              <a:t>Ambivalence about the decision </a:t>
            </a:r>
          </a:p>
          <a:p>
            <a:pPr marL="294894" indent="-294894" defTabSz="786384">
              <a:spcAft>
                <a:spcPts val="600"/>
              </a:spcAft>
              <a:buFont typeface="Arial" pitchFamily="34" charset="0"/>
              <a:buChar char="•"/>
            </a:pPr>
            <a:r>
              <a:rPr lang="en-US" sz="2064" b="1" i="1" kern="1200" dirty="0">
                <a:solidFill>
                  <a:schemeClr val="tx1"/>
                </a:solidFill>
                <a:ea typeface="+mn-ea"/>
                <a:cs typeface="+mn-cs"/>
              </a:rPr>
              <a:t>Low perceived ability to cope</a:t>
            </a:r>
            <a:endParaRPr lang="en-US" sz="2064" b="1" kern="1200" dirty="0">
              <a:solidFill>
                <a:schemeClr val="tx1"/>
              </a:solidFill>
              <a:ea typeface="+mn-ea"/>
              <a:cs typeface="+mn-cs"/>
            </a:endParaRPr>
          </a:p>
          <a:p>
            <a:pPr>
              <a:spcAft>
                <a:spcPts val="600"/>
              </a:spcAft>
            </a:pPr>
            <a:endParaRPr lang="en-US" dirty="0"/>
          </a:p>
        </p:txBody>
      </p:sp>
    </p:spTree>
    <p:extLst>
      <p:ext uri="{BB962C8B-B14F-4D97-AF65-F5344CB8AC3E}">
        <p14:creationId xmlns:p14="http://schemas.microsoft.com/office/powerpoint/2010/main" val="517319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57200" y="1066799"/>
            <a:ext cx="8839200" cy="5139869"/>
          </a:xfrm>
          <a:prstGeom prst="rect">
            <a:avLst/>
          </a:prstGeom>
        </p:spPr>
        <p:txBody>
          <a:bodyPr wrap="square">
            <a:spAutoFit/>
          </a:bodyPr>
          <a:lstStyle/>
          <a:p>
            <a:endParaRPr lang="en-US" sz="3200" b="1" i="1" dirty="0">
              <a:solidFill>
                <a:schemeClr val="bg1"/>
              </a:solidFill>
            </a:endParaRPr>
          </a:p>
          <a:p>
            <a:endParaRPr lang="en-US" sz="3200" b="1" i="1" dirty="0">
              <a:solidFill>
                <a:schemeClr val="bg1"/>
              </a:solidFill>
            </a:endParaRPr>
          </a:p>
          <a:p>
            <a:endParaRPr lang="en-US" sz="3200" b="1" i="1" dirty="0">
              <a:solidFill>
                <a:schemeClr val="bg1"/>
              </a:solidFill>
            </a:endParaRPr>
          </a:p>
          <a:p>
            <a:endParaRPr lang="en-US" sz="3200" b="1" i="1" dirty="0">
              <a:solidFill>
                <a:schemeClr val="bg1"/>
              </a:solidFill>
            </a:endParaRPr>
          </a:p>
          <a:p>
            <a:endParaRPr lang="en-US" sz="3200" i="1" dirty="0">
              <a:solidFill>
                <a:schemeClr val="bg1"/>
              </a:solidFill>
            </a:endParaRPr>
          </a:p>
          <a:p>
            <a:endParaRPr lang="en-US" sz="2400" b="1" dirty="0">
              <a:latin typeface="Book Antiqua" pitchFamily="18" charset="0"/>
            </a:endParaRPr>
          </a:p>
          <a:p>
            <a:endParaRPr lang="en-US" sz="2400" b="1" dirty="0">
              <a:latin typeface="Book Antiqua" pitchFamily="18" charset="0"/>
            </a:endParaRPr>
          </a:p>
          <a:p>
            <a:endParaRPr lang="en-US" sz="2400" b="1" dirty="0">
              <a:latin typeface="Book Antiqua" pitchFamily="18" charset="0"/>
            </a:endParaRPr>
          </a:p>
          <a:p>
            <a:r>
              <a:rPr lang="en-US" sz="2400" b="1" dirty="0"/>
              <a:t>Despite the availability of strong research clearly documenting risk factors and professional awareness, abortion providers rarely if ever routinely screen for risk factors and counsel women at risk.</a:t>
            </a:r>
          </a:p>
        </p:txBody>
      </p:sp>
    </p:spTree>
    <p:extLst>
      <p:ext uri="{BB962C8B-B14F-4D97-AF65-F5344CB8AC3E}">
        <p14:creationId xmlns:p14="http://schemas.microsoft.com/office/powerpoint/2010/main" val="1657620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6BE33-FF83-94CE-BE36-53AA71B35CE7}"/>
              </a:ext>
            </a:extLst>
          </p:cNvPr>
          <p:cNvSpPr txBox="1"/>
          <p:nvPr/>
        </p:nvSpPr>
        <p:spPr>
          <a:xfrm>
            <a:off x="381000" y="381000"/>
            <a:ext cx="8686800" cy="6483442"/>
          </a:xfrm>
          <a:prstGeom prst="rect">
            <a:avLst/>
          </a:prstGeom>
          <a:noFill/>
        </p:spPr>
        <p:txBody>
          <a:bodyPr wrap="square">
            <a:spAutoFit/>
          </a:bodyPr>
          <a:lstStyle/>
          <a:p>
            <a:pPr marR="0" lvl="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Key Sources</a:t>
            </a:r>
          </a:p>
          <a:p>
            <a:pPr marR="0" lvl="0" algn="ctr">
              <a:lnSpc>
                <a:spcPct val="115000"/>
              </a:lnSpc>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Allanson, S., &amp; Astbury, J. (1995). The abortion decision: reasons and ambivalence.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Journal of psychosomatic obstetrics and </a:t>
            </a:r>
            <a:r>
              <a:rPr lang="en-US" sz="1800" i="1" kern="100" dirty="0" err="1">
                <a:effectLst/>
                <a:latin typeface="Segoe UI" panose="020B0502040204020203" pitchFamily="34" charset="0"/>
                <a:ea typeface="Calibri" panose="020F0502020204030204" pitchFamily="34" charset="0"/>
                <a:cs typeface="Times New Roman" panose="02020603050405020304" pitchFamily="18" charset="0"/>
              </a:rPr>
              <a:t>gynaecology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16</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(3), 123–136.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Belsey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E. M., Greer, H. S., Lal, S., Lewis, S. C., &amp; Beard, R. W. (1977). Predictive factors in emotional response to abortion: King's termination study--IV.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Social science &amp; medicine</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11</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(2), 71–82.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Bota, I. A.,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Frandes</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M.,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Anastasiu</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-Popov, D. M,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Lungeanu</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D. (2020). Applied Medical Informatics, 42, 62-68.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Broen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N.,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Moum</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T.,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Bödtker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S.,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Ekeberg</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O. (2006). Predictors of anxiety and depression following pregnancy termination: a longitudinal five-year follow-up study.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Acta </a:t>
            </a:r>
            <a:r>
              <a:rPr lang="en-US" sz="1800" i="1" kern="100" dirty="0" err="1">
                <a:effectLst/>
                <a:latin typeface="Segoe UI" panose="020B0502040204020203" pitchFamily="34" charset="0"/>
                <a:ea typeface="Calibri" panose="020F0502020204030204" pitchFamily="34" charset="0"/>
                <a:cs typeface="Times New Roman" panose="02020603050405020304" pitchFamily="18" charset="0"/>
              </a:rPr>
              <a:t>obstetricia</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 et </a:t>
            </a:r>
            <a:r>
              <a:rPr lang="en-US" sz="1800" i="1" kern="100" dirty="0" err="1">
                <a:effectLst/>
                <a:latin typeface="Segoe UI" panose="020B0502040204020203" pitchFamily="34" charset="0"/>
                <a:ea typeface="Calibri" panose="020F0502020204030204" pitchFamily="34" charset="0"/>
                <a:cs typeface="Times New Roman" panose="02020603050405020304" pitchFamily="18" charset="0"/>
              </a:rPr>
              <a:t>gynecologica</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 Scandinavica</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85</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(3), 317–323.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Broen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N.,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Moum</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T.,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Bödtker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S.,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Ekeberg</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O. (2005). Reasons for induced abortion and their relation to women's emotional distress: a prospective, two-year follow-up study.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General hospital psychiatry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27</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(1), 36–43.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80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Brown, D., Elkins, T. E., &amp; Larson, D. B. (1993). Prolonged grieving after abortion: a descriptive study</a:t>
            </a:r>
            <a:r>
              <a:rPr lang="en-US" sz="18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Journal of clinical ethics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4</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118–123.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Cohan, C. L., Dunkel-</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schetter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&amp; Lydon, J. (1993). Pregnancy decision making: predictors of early stress and adjustment.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Psychology of women quarterly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17</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(2), 223–239.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217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F6B183-98E8-3FAB-D2CA-CDD58F40F917}"/>
              </a:ext>
            </a:extLst>
          </p:cNvPr>
          <p:cNvSpPr txBox="1"/>
          <p:nvPr/>
        </p:nvSpPr>
        <p:spPr>
          <a:xfrm>
            <a:off x="381000" y="228600"/>
            <a:ext cx="8534400" cy="6777971"/>
          </a:xfrm>
          <a:prstGeom prst="rect">
            <a:avLst/>
          </a:prstGeom>
          <a:noFill/>
        </p:spPr>
        <p:txBody>
          <a:bodyPr wrap="square">
            <a:spAutoFit/>
          </a:bodyPr>
          <a:lstStyle/>
          <a:p>
            <a:pPr marR="0" lvl="0">
              <a:lnSpc>
                <a:spcPct val="107000"/>
              </a:lnSpc>
              <a:spcBef>
                <a:spcPts val="0"/>
              </a:spcBef>
              <a:spcAft>
                <a:spcPts val="0"/>
              </a:spcAft>
            </a:pPr>
            <a:endParaRPr lang="en-US"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Coleman P. K. (2018). Negative abortion experiences: predictors and development of post-abortion psychological and relational adjustment scale.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Issues in law &amp; medicine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33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133–162.</a:t>
            </a:r>
          </a:p>
          <a:p>
            <a:pPr marR="0" lvl="0">
              <a:lnSpc>
                <a:spcPct val="107000"/>
              </a:lnSpc>
              <a:spcBef>
                <a:spcPts val="0"/>
              </a:spcBef>
              <a:spcAft>
                <a:spcPts val="0"/>
              </a:spcAft>
            </a:pP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Coleman, P. K., &amp; Nelson, E. S. (1998).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The quality of abortion decisions and college students' reports of post-abortion emotional sequelae and abortion attitudes. Journal of social and clinical psychology, 17(4), 425–442.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Congleton, G. K., &amp; Calhoun, L. G. (1993). Post-abortion perceptions: a comparison of self-identified distressed and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nondistressed</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populations.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The International journal of social psychiatry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Segoe UI" panose="020B0502040204020203" pitchFamily="34" charset="0"/>
                <a:ea typeface="Calibri" panose="020F0502020204030204" pitchFamily="34" charset="0"/>
                <a:cs typeface="Times New Roman" panose="02020603050405020304" pitchFamily="18" charset="0"/>
              </a:rPr>
              <a:t>39</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(4), 255–265.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Conklin, M. P., &amp; O'Connor, B. P. (1995). Beliefs about the fetus as a moderator of post-abortion psychological well-being. Journal of Social and Clinical Psychology, 14(1), 76–95.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Cougle</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J. R., Reardon, D. C., &amp; Coleman, P. K. (2005). Generalized anxiety following unintended pregnancies resolved through childbirth and abortion: a cohort study of the 1995 National Survey of Family Growth.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Journal of anxiety disorders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19</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137–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Cozzarelli</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(1993). Personality and self-efficacy as predictors of coping with abortion. Journal of Personality and Social Psychology, 65(6), 1224–1236.</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Eisen, M.,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Zellman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G. L. (1984). Factors predicting pregnancy resolution decision satisfaction of unmarried adolescents. The Journal of genetic psychology, 145(2D Half), 231–239.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966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62E4-F03A-964D-0369-18B50AD971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D609B6-F50A-2741-4C8B-73C80B92FBDD}"/>
              </a:ext>
            </a:extLst>
          </p:cNvPr>
          <p:cNvSpPr txBox="1"/>
          <p:nvPr/>
        </p:nvSpPr>
        <p:spPr>
          <a:xfrm>
            <a:off x="304800" y="228600"/>
            <a:ext cx="8534400" cy="6804363"/>
          </a:xfrm>
          <a:prstGeom prst="rect">
            <a:avLst/>
          </a:prstGeom>
          <a:noFill/>
        </p:spPr>
        <p:txBody>
          <a:bodyPr wrap="square">
            <a:spAutoFit/>
          </a:bodyPr>
          <a:lstStyle/>
          <a:p>
            <a:pPr marR="0" lvl="0">
              <a:lnSpc>
                <a:spcPct val="107000"/>
              </a:lnSpc>
              <a:spcBef>
                <a:spcPts val="0"/>
              </a:spcBef>
              <a:spcAft>
                <a:spcPts val="0"/>
              </a:spcAft>
            </a:pP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Franco, K. N., </a:t>
            </a:r>
            <a:r>
              <a:rPr lang="es-ES" sz="1800" kern="100" dirty="0" err="1">
                <a:effectLst/>
                <a:latin typeface="Segoe UI" panose="020B0502040204020203" pitchFamily="34" charset="0"/>
                <a:ea typeface="Calibri" panose="020F0502020204030204" pitchFamily="34" charset="0"/>
                <a:cs typeface="Times New Roman" panose="02020603050405020304" pitchFamily="18" charset="0"/>
              </a:rPr>
              <a:t>Tamburrino</a:t>
            </a: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 M. B., Campbell, N. B., </a:t>
            </a:r>
            <a:r>
              <a:rPr lang="es-ES" sz="1800" kern="100" dirty="0" err="1">
                <a:effectLst/>
                <a:latin typeface="Segoe UI" panose="020B0502040204020203" pitchFamily="34" charset="0"/>
                <a:ea typeface="Calibri" panose="020F0502020204030204" pitchFamily="34" charset="0"/>
                <a:cs typeface="Times New Roman" panose="02020603050405020304" pitchFamily="18" charset="0"/>
              </a:rPr>
              <a:t>Pentz</a:t>
            </a: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 J. E., &amp; </a:t>
            </a:r>
            <a:r>
              <a:rPr lang="es-ES" sz="1800" kern="100" dirty="0" err="1">
                <a:effectLst/>
                <a:latin typeface="Segoe UI" panose="020B0502040204020203" pitchFamily="34" charset="0"/>
                <a:ea typeface="Calibri" panose="020F0502020204030204" pitchFamily="34" charset="0"/>
                <a:cs typeface="Times New Roman" panose="02020603050405020304" pitchFamily="18" charset="0"/>
              </a:rPr>
              <a:t>Jurs</a:t>
            </a: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 S. G. (1989).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Psychological profile of dysphoric women postabortion. Journal of the American Medical Women's Association (1972), 44(4), 113–115.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Gissler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M.,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Karalis</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E.,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Ulander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V. M. (2015). Decreased suicide rate after induced abortion, after the Current Care Guidelines in Finland 1987-2012.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Scandinavian journal of public health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43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99–101.</a:t>
            </a:r>
          </a:p>
          <a:p>
            <a:pPr marR="0" lvl="0">
              <a:lnSpc>
                <a:spcPct val="107000"/>
              </a:lnSpc>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Hamama</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L., Rauch, S. A.,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Sperlich</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M.,</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Defever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E., &amp; Seng, J. S. (2010). Previous experience of spontaneous or elective abortion and risk for posttraumatic stress and depression during subsequent pregnancy. Depression and anxiety, 27(8), 699–707.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Hill, R. P., Patterson, M. J.,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Maloy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K. (1994). Women and abortion: a phenomenological analysis.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Advances in consumer research. Association for Consumer Research (U.S.)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13–14.</a:t>
            </a:r>
          </a:p>
          <a:p>
            <a:pPr marR="0" lvl="0">
              <a:lnSpc>
                <a:spcPct val="107000"/>
              </a:lnSpc>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Husfeldt</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Hansen, S. K.,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Lyngberg</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Nøddebo</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M.,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Petersson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B. (1995). Ambivalence among women applying for abortion.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Acta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obstetricia</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et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gynecologica</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Scandinavica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74</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 813–817.</a:t>
            </a:r>
          </a:p>
          <a:p>
            <a:pPr marR="0" lvl="0">
              <a:lnSpc>
                <a:spcPct val="107000"/>
              </a:lnSpc>
              <a:spcBef>
                <a:spcPts val="0"/>
              </a:spcBef>
              <a:spcAft>
                <a:spcPts val="800"/>
              </a:spcAft>
            </a:pP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Kero, A., </a:t>
            </a:r>
            <a:r>
              <a:rPr lang="es-ES" sz="1800" kern="100" dirty="0" err="1">
                <a:effectLst/>
                <a:latin typeface="Segoe UI" panose="020B0502040204020203" pitchFamily="34" charset="0"/>
                <a:ea typeface="Calibri" panose="020F0502020204030204" pitchFamily="34" charset="0"/>
                <a:cs typeface="Times New Roman" panose="02020603050405020304" pitchFamily="18" charset="0"/>
              </a:rPr>
              <a:t>Högberg</a:t>
            </a: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 U., </a:t>
            </a:r>
            <a:r>
              <a:rPr lang="es-ES" sz="1800" kern="100" dirty="0" err="1">
                <a:effectLst/>
                <a:latin typeface="Segoe UI" panose="020B0502040204020203" pitchFamily="34" charset="0"/>
                <a:ea typeface="Calibri" panose="020F0502020204030204" pitchFamily="34" charset="0"/>
                <a:cs typeface="Times New Roman" panose="02020603050405020304" pitchFamily="18" charset="0"/>
              </a:rPr>
              <a:t>Jacobsson</a:t>
            </a:r>
            <a:r>
              <a:rPr lang="es-ES" sz="1800" kern="100" dirty="0">
                <a:effectLst/>
                <a:latin typeface="Segoe UI" panose="020B0502040204020203" pitchFamily="34" charset="0"/>
                <a:ea typeface="Calibri" panose="020F0502020204030204" pitchFamily="34" charset="0"/>
                <a:cs typeface="Times New Roman" panose="02020603050405020304" pitchFamily="18" charset="0"/>
              </a:rPr>
              <a:t>, L., &amp; Lalos, A. (2001).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Legal abortion: a painful necessity.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Social science &amp; medicine (1982)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53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(11), 1481–1490.</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Kero, A.,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Lalos</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(2000). Ambivalence--a logical response to legal abortion: a prospective study among women and men. Journal of psychosomatic obstetrics and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gynaecology</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21(2), 81–91.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292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1B24C-5B3A-67AF-10FD-C306D8A10F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38F706-7281-D06C-E036-1053B3066F54}"/>
              </a:ext>
            </a:extLst>
          </p:cNvPr>
          <p:cNvSpPr txBox="1"/>
          <p:nvPr/>
        </p:nvSpPr>
        <p:spPr>
          <a:xfrm>
            <a:off x="381000" y="457200"/>
            <a:ext cx="8153400" cy="6004592"/>
          </a:xfrm>
          <a:prstGeom prst="rect">
            <a:avLst/>
          </a:prstGeom>
          <a:noFill/>
        </p:spPr>
        <p:txBody>
          <a:bodyPr wrap="square">
            <a:spAutoFit/>
          </a:bodyPr>
          <a:lstStyle/>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Lauzon, P., Roger-Achim, D., Achim, A., &amp; Boyer, R. (2000). Emotional distress among couples involved in first-trimester induced abortions. Canadian family physician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Medecin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de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famille</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canadien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46, 2033–2040.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Lydon, J., Dunkel-</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Schetter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Cohan, C. L., &amp; Pierce, T. (1996). Pregnancy decision making as a significant life event: a commitment approach. Journal of personality and social psychology, 71(1), 141–151.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Major, B.,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Cozzarelli</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Sciacchitano</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M., Cooper, M. L., Testa, M., &amp; Mueller, P. M. (1990). Perceived social support, self-efficacy, and adjustment to abortion. Journal of personality and social psychology, 59(3), 452–463.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Major, B., Mueller, P., &amp; Hildebrandt, K. (1985). Attributions, expectations, and coping with abortion.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Journal of personality and social psychology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48</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585–599. </a:t>
            </a: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Major, B., Richards, C., Cooper, M. L.,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Cozzarelli</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Zubek</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J. (1998). Personal resilience, cognitive appraisals, and coping: an integrative model of adjustment to abortion. Journal of personality and social psychology, 74(3), 735–752.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Major, B.,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Zubek</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J. M., Cooper, M. L.,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Cozzarelli</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C., &amp; Richards, C. (1997). Mixed messages: implications of social conflict and social support within close relationships for adjustment to a stressful life event.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Journal of personality and social psychology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72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1349–1363. </a:t>
            </a:r>
          </a:p>
          <a:p>
            <a:pPr marR="0" lvl="0">
              <a:lnSpc>
                <a:spcPct val="107000"/>
              </a:lnSpc>
              <a:spcBef>
                <a:spcPts val="0"/>
              </a:spcBef>
              <a:spcAft>
                <a:spcPts val="80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Miller, W. B. (1992). An empirical study of the psychological antecedents and consequences of induced abortion. Journal of Social Issues, 48(3), 67–93.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155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6981-BD34-3172-9D8F-0FAA115153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55EB2F-2483-ABE0-1AE9-DE5B3270445E}"/>
              </a:ext>
            </a:extLst>
          </p:cNvPr>
          <p:cNvSpPr txBox="1"/>
          <p:nvPr/>
        </p:nvSpPr>
        <p:spPr>
          <a:xfrm>
            <a:off x="304800" y="304800"/>
            <a:ext cx="8610600" cy="6405408"/>
          </a:xfrm>
          <a:prstGeom prst="rect">
            <a:avLst/>
          </a:prstGeom>
          <a:noFill/>
        </p:spPr>
        <p:txBody>
          <a:bodyPr wrap="square">
            <a:spAutoFit/>
          </a:bodyPr>
          <a:lstStyle/>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Moseley, D. T.,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Follingstad</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D. R., Harley, H.,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Heckel</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R. V. (1981). Psychological factors that predict reaction to abortion. Journal of clinical psychology, 37(2), 276–279.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Mueller, P., &amp; Major, B. (1989). Self-blame, self-efficacy, and adjustment to abortion. Journal of personality and social psychology, 57(6), 1059–1068.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Mufel</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N., Speckhard, A.,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Sivuha</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S. (2002). Predictors of posttraumatic stress disorder following abortion in a former Soviet Union country. Journal of Prenatal &amp; Perinatal Psychology &amp; Health, 17(1), 41–61.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Pike G. K. (2023). Coerced Abortion - The Neglected Face of Reproductive Coercion. The New bioethics : a multidisciplinary journal of biotechnology and the body, 29(2), 85–107.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Pope, L. M., Adler, N. E.,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Tschann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J. M. (2001). Postabortion psychological adjustment: Are minors at increased risk? Journal of Adolescent Health, 29(1), 2–11.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Prommanart</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N.,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Phatharayuttawat</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S.,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Boriboonhirunsarn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D.,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Sunsaneevithayakul</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P. (2004). Maternal grief after abortion and related factors. Journal of the Medical Association of Thailand =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Chotmaihet</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thangphaet</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87(11), 1275–1280.                                                                                                      Quinton, W. J., Major, B., &amp; Richards, C. (2001). Adolescents and adjustment to abortion: are minors at greater risk?. Psychology, public policy, and law : an official law review of the University of Arizona College of Law and the University of Miami School of Law, 7(3), 491–514.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509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38D7-2F4C-A764-C2E0-AFC2C41A61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6697C5-6E73-52D7-3D00-9733F078B413}"/>
              </a:ext>
            </a:extLst>
          </p:cNvPr>
          <p:cNvSpPr txBox="1"/>
          <p:nvPr/>
        </p:nvSpPr>
        <p:spPr>
          <a:xfrm>
            <a:off x="304800" y="228600"/>
            <a:ext cx="8534400" cy="5708229"/>
          </a:xfrm>
          <a:prstGeom prst="rect">
            <a:avLst/>
          </a:prstGeom>
          <a:noFill/>
        </p:spPr>
        <p:txBody>
          <a:bodyPr wrap="square">
            <a:spAutoFit/>
          </a:bodyPr>
          <a:lstStyle/>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Reardon, D. C.,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Longbons</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T. (2023). Effects of Pressure to Abort on Women's Emotional Responses and Mental Health.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Cureus</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15(1), e34456.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Rue, V. M., Coleman, P. K., Rue, J. J., &amp; Reardon, D. C. (2004). Induced abortion and traumatic stress: a preliminary comparison of American and Russian women. Medical science monitor: international medical journal of experimental and clinical research, 10(10), SR5–SR16.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Shusterman L. R. (1979). Predicting the psychological consequences of abortion. Social science &amp; medicine. Medical psychology &amp; medical sociology, 13A(6), 683–689.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fr-FR" sz="1800" kern="100" dirty="0" err="1">
                <a:effectLst/>
                <a:latin typeface="Segoe UI" panose="020B0502040204020203" pitchFamily="34" charset="0"/>
                <a:ea typeface="Calibri" panose="020F0502020204030204" pitchFamily="34" charset="0"/>
                <a:cs typeface="Times New Roman" panose="02020603050405020304" pitchFamily="18" charset="0"/>
              </a:rPr>
              <a:t>Söderberg</a:t>
            </a: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 H., </a:t>
            </a:r>
            <a:r>
              <a:rPr lang="fr-FR" sz="1800" kern="100" dirty="0" err="1">
                <a:effectLst/>
                <a:latin typeface="Segoe UI" panose="020B0502040204020203" pitchFamily="34" charset="0"/>
                <a:ea typeface="Calibri" panose="020F0502020204030204" pitchFamily="34" charset="0"/>
                <a:cs typeface="Times New Roman" panose="02020603050405020304" pitchFamily="18" charset="0"/>
              </a:rPr>
              <a:t>Janzon</a:t>
            </a: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 L., &amp; </a:t>
            </a:r>
            <a:r>
              <a:rPr lang="fr-FR" sz="1800" kern="100" dirty="0" err="1">
                <a:effectLst/>
                <a:latin typeface="Segoe UI" panose="020B0502040204020203" pitchFamily="34" charset="0"/>
                <a:ea typeface="Calibri" panose="020F0502020204030204" pitchFamily="34" charset="0"/>
                <a:cs typeface="Times New Roman" panose="02020603050405020304" pitchFamily="18" charset="0"/>
              </a:rPr>
              <a:t>Sjöberg</a:t>
            </a: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 N. O. (1998).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Emotional distress following induced abortion: a study of its incidence and determinants among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abortees</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in Malmö, Sweden. European journal of obstetrics, gynecology, and reproductive biology, 79(2), 173–178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Teichman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Y.,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Shenhar</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S., &amp; Segal, S. (1993). Emotional distress in Israeli women before and after abortion. The American journal of orthopsychiatry, 63(2), 277–288.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van </a:t>
            </a:r>
            <a:r>
              <a:rPr lang="fr-FR" sz="1800" kern="100" dirty="0" err="1">
                <a:effectLst/>
                <a:latin typeface="Segoe UI" panose="020B0502040204020203" pitchFamily="34" charset="0"/>
                <a:ea typeface="Calibri" panose="020F0502020204030204" pitchFamily="34" charset="0"/>
                <a:cs typeface="Times New Roman" panose="02020603050405020304" pitchFamily="18" charset="0"/>
              </a:rPr>
              <a:t>Emmerik</a:t>
            </a: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 A. A., </a:t>
            </a:r>
            <a:r>
              <a:rPr lang="fr-FR" sz="1800" kern="100" dirty="0" err="1">
                <a:effectLst/>
                <a:latin typeface="Segoe UI" panose="020B0502040204020203" pitchFamily="34" charset="0"/>
                <a:ea typeface="Calibri" panose="020F0502020204030204" pitchFamily="34" charset="0"/>
                <a:cs typeface="Times New Roman" panose="02020603050405020304" pitchFamily="18" charset="0"/>
              </a:rPr>
              <a:t>Kamphuis</a:t>
            </a: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 J. H., &amp; </a:t>
            </a:r>
            <a:r>
              <a:rPr lang="fr-FR" sz="1800" kern="100" dirty="0" err="1">
                <a:effectLst/>
                <a:latin typeface="Segoe UI" panose="020B0502040204020203" pitchFamily="34" charset="0"/>
                <a:ea typeface="Calibri" panose="020F0502020204030204" pitchFamily="34" charset="0"/>
                <a:cs typeface="Times New Roman" panose="02020603050405020304" pitchFamily="18" charset="0"/>
              </a:rPr>
              <a:t>Emmelkamp</a:t>
            </a:r>
            <a:r>
              <a:rPr lang="fr-FR" sz="1800" kern="100" dirty="0">
                <a:effectLst/>
                <a:latin typeface="Segoe UI" panose="020B0502040204020203" pitchFamily="34" charset="0"/>
                <a:ea typeface="Calibri" panose="020F0502020204030204" pitchFamily="34" charset="0"/>
                <a:cs typeface="Times New Roman" panose="02020603050405020304" pitchFamily="18" charset="0"/>
              </a:rPr>
              <a:t>, P. M. (2008). </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Prevalence and prediction of re-experiencing and avoidance after elective surgical abortion: a prospective study.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Clinical psychology &amp; psychotherapy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15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378–385.</a:t>
            </a:r>
          </a:p>
          <a:p>
            <a:pPr marR="0" lvl="0">
              <a:lnSpc>
                <a:spcPct val="107000"/>
              </a:lnSpc>
              <a:spcBef>
                <a:spcPts val="0"/>
              </a:spcBef>
              <a:spcAft>
                <a:spcPts val="80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Vukelić</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J.,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Kapamadzija</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A.,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Kondić</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B. (2010).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Medicinski</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pregled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63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(5-6), 399–403.</a:t>
            </a:r>
          </a:p>
        </p:txBody>
      </p:sp>
    </p:spTree>
    <p:extLst>
      <p:ext uri="{BB962C8B-B14F-4D97-AF65-F5344CB8AC3E}">
        <p14:creationId xmlns:p14="http://schemas.microsoft.com/office/powerpoint/2010/main" val="590396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5419836" y="2308011"/>
            <a:ext cx="3630275" cy="3558029"/>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900"/>
          </a:p>
        </p:txBody>
      </p:sp>
      <p:sp>
        <p:nvSpPr>
          <p:cNvPr id="3" name="TextBox 3"/>
          <p:cNvSpPr txBox="1"/>
          <p:nvPr/>
        </p:nvSpPr>
        <p:spPr>
          <a:xfrm>
            <a:off x="514350" y="2173300"/>
            <a:ext cx="4777357" cy="1477840"/>
          </a:xfrm>
          <a:prstGeom prst="rect">
            <a:avLst/>
          </a:prstGeom>
        </p:spPr>
        <p:txBody>
          <a:bodyPr lIns="0" tIns="0" rIns="0" bIns="0" rtlCol="0" anchor="t">
            <a:spAutoFit/>
          </a:bodyPr>
          <a:lstStyle/>
          <a:p>
            <a:pPr>
              <a:lnSpc>
                <a:spcPts val="3933"/>
              </a:lnSpc>
            </a:pPr>
            <a:r>
              <a:rPr lang="en-US" sz="3026" spc="15"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192671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E201A"/>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277813"/>
            <a:ext cx="8229600" cy="1139825"/>
          </a:xfrm>
        </p:spPr>
        <p:txBody>
          <a:bodyPr>
            <a:normAutofit fontScale="90000"/>
          </a:bodyPr>
          <a:lstStyle/>
          <a:p>
            <a:r>
              <a:rPr lang="en-US" sz="4000" b="1" i="1" dirty="0">
                <a:solidFill>
                  <a:schemeClr val="tx1"/>
                </a:solidFill>
              </a:rPr>
              <a:t>Is there a profile of women who undergo abortions? </a:t>
            </a:r>
            <a:r>
              <a:rPr lang="en-US" sz="4000" b="1" dirty="0">
                <a:solidFill>
                  <a:schemeClr val="tx1"/>
                </a:solidFill>
              </a:rPr>
              <a:t>Not really….</a:t>
            </a:r>
          </a:p>
        </p:txBody>
      </p:sp>
      <p:graphicFrame>
        <p:nvGraphicFramePr>
          <p:cNvPr id="48136" name="Rectangle 6">
            <a:extLst>
              <a:ext uri="{FF2B5EF4-FFF2-40B4-BE49-F238E27FC236}">
                <a16:creationId xmlns:a16="http://schemas.microsoft.com/office/drawing/2014/main" id="{27752256-8AFB-2547-0A68-43AFACBDB6DC}"/>
              </a:ext>
            </a:extLst>
          </p:cNvPr>
          <p:cNvGraphicFramePr/>
          <p:nvPr>
            <p:extLst>
              <p:ext uri="{D42A27DB-BD31-4B8C-83A1-F6EECF244321}">
                <p14:modId xmlns:p14="http://schemas.microsoft.com/office/powerpoint/2010/main" val="3622318696"/>
              </p:ext>
            </p:extLst>
          </p:nvPr>
        </p:nvGraphicFramePr>
        <p:xfrm>
          <a:off x="381000" y="1524000"/>
          <a:ext cx="861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9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49" name="Rectangle 4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5" name="Title 4">
            <a:extLst>
              <a:ext uri="{FF2B5EF4-FFF2-40B4-BE49-F238E27FC236}">
                <a16:creationId xmlns:a16="http://schemas.microsoft.com/office/drawing/2014/main" id="{00B699B9-12CD-5DEF-79AB-11D8A42699A3}"/>
              </a:ext>
            </a:extLst>
          </p:cNvPr>
          <p:cNvSpPr>
            <a:spLocks noGrp="1"/>
          </p:cNvSpPr>
          <p:nvPr>
            <p:ph type="title"/>
          </p:nvPr>
        </p:nvSpPr>
        <p:spPr>
          <a:xfrm>
            <a:off x="2171700" y="764373"/>
            <a:ext cx="6457950" cy="1293028"/>
          </a:xfrm>
        </p:spPr>
        <p:txBody>
          <a:bodyPr vert="horz" lIns="91440" tIns="45720" rIns="91440" bIns="45720" rtlCol="0" anchor="ctr">
            <a:normAutofit/>
          </a:bodyPr>
          <a:lstStyle/>
          <a:p>
            <a:r>
              <a:rPr lang="en-US" sz="3400" dirty="0"/>
              <a:t>Questions FOCUSED ON IN this Presentation</a:t>
            </a:r>
          </a:p>
        </p:txBody>
      </p:sp>
      <p:graphicFrame>
        <p:nvGraphicFramePr>
          <p:cNvPr id="33" name="Text Placeholder 3">
            <a:extLst>
              <a:ext uri="{FF2B5EF4-FFF2-40B4-BE49-F238E27FC236}">
                <a16:creationId xmlns:a16="http://schemas.microsoft.com/office/drawing/2014/main" id="{82287CF1-D224-301E-FA66-81EEF1338134}"/>
              </a:ext>
            </a:extLst>
          </p:cNvPr>
          <p:cNvGraphicFramePr/>
          <p:nvPr>
            <p:extLst>
              <p:ext uri="{D42A27DB-BD31-4B8C-83A1-F6EECF244321}">
                <p14:modId xmlns:p14="http://schemas.microsoft.com/office/powerpoint/2010/main" val="1224124608"/>
              </p:ext>
            </p:extLst>
          </p:nvPr>
        </p:nvGraphicFramePr>
        <p:xfrm>
          <a:off x="514350" y="2194560"/>
          <a:ext cx="8115300" cy="4024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1642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1371600"/>
            <a:ext cx="4572000" cy="4953000"/>
          </a:xfrm>
        </p:spPr>
        <p:txBody>
          <a:bodyPr>
            <a:noAutofit/>
          </a:bodyPr>
          <a:lstStyle/>
          <a:p>
            <a:r>
              <a:rPr lang="en-US" sz="3600" dirty="0">
                <a:latin typeface="Century Gothic" panose="020B0502020202020204" pitchFamily="34" charset="0"/>
              </a:rPr>
              <a:t>A search of peer-reviewed articles yield over 150 studies documenting risk factors for post-abortion psychological difficulties.</a:t>
            </a:r>
          </a:p>
        </p:txBody>
      </p:sp>
      <p:sp>
        <p:nvSpPr>
          <p:cNvPr id="4" name="Title 3"/>
          <p:cNvSpPr>
            <a:spLocks noGrp="1"/>
          </p:cNvSpPr>
          <p:nvPr>
            <p:ph type="title"/>
          </p:nvPr>
        </p:nvSpPr>
        <p:spPr/>
        <p:txBody>
          <a:bodyPr>
            <a:normAutofit/>
          </a:bodyPr>
          <a:lstStyle/>
          <a:p>
            <a:pPr algn="ctr"/>
            <a:r>
              <a:rPr lang="en-US" sz="4400" b="1" dirty="0">
                <a:solidFill>
                  <a:schemeClr val="accent1">
                    <a:lumMod val="40000"/>
                    <a:lumOff val="60000"/>
                  </a:schemeClr>
                </a:solidFill>
                <a:latin typeface="Century Gothic" panose="020B0502020202020204" pitchFamily="34" charset="0"/>
              </a:rPr>
              <a:t>Women at Risk</a:t>
            </a:r>
          </a:p>
        </p:txBody>
      </p:sp>
      <p:pic>
        <p:nvPicPr>
          <p:cNvPr id="8" name="Content Placeholder 7" descr="A person sitting on a fence by water&#10;&#10;Description automatically generated">
            <a:extLst>
              <a:ext uri="{FF2B5EF4-FFF2-40B4-BE49-F238E27FC236}">
                <a16:creationId xmlns:a16="http://schemas.microsoft.com/office/drawing/2014/main" id="{CD41F6D3-359B-2C99-96F4-FC2BE94DEEA5}"/>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00613" y="2053114"/>
            <a:ext cx="3886200" cy="3108960"/>
          </a:xfrm>
        </p:spPr>
      </p:pic>
    </p:spTree>
    <p:extLst>
      <p:ext uri="{BB962C8B-B14F-4D97-AF65-F5344CB8AC3E}">
        <p14:creationId xmlns:p14="http://schemas.microsoft.com/office/powerpoint/2010/main" val="1994523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2426" y="457200"/>
            <a:ext cx="8562974" cy="838200"/>
          </a:xfrm>
        </p:spPr>
        <p:txBody>
          <a:bodyPr>
            <a:normAutofit fontScale="90000"/>
          </a:bodyPr>
          <a:lstStyle/>
          <a:p>
            <a:pPr algn="ctr"/>
            <a:br>
              <a:rPr lang="en-US" b="1" i="1" dirty="0">
                <a:solidFill>
                  <a:schemeClr val="tx1"/>
                </a:solidFill>
                <a:latin typeface="+mn-lt"/>
                <a:ea typeface="Book Antiqua" charset="0"/>
                <a:cs typeface="Book Antiqua" charset="0"/>
              </a:rPr>
            </a:br>
            <a:r>
              <a:rPr lang="en-US" b="1" i="1" dirty="0">
                <a:solidFill>
                  <a:schemeClr val="tx1"/>
                </a:solidFill>
                <a:latin typeface="+mn-lt"/>
                <a:ea typeface="Book Antiqua" charset="0"/>
                <a:cs typeface="Book Antiqua" charset="0"/>
              </a:rPr>
              <a:t>How do Scientists Define </a:t>
            </a:r>
            <a:br>
              <a:rPr lang="en-US" b="1" i="1" dirty="0">
                <a:solidFill>
                  <a:schemeClr val="tx1"/>
                </a:solidFill>
                <a:latin typeface="+mn-lt"/>
                <a:ea typeface="Book Antiqua" charset="0"/>
                <a:cs typeface="Book Antiqua" charset="0"/>
              </a:rPr>
            </a:br>
            <a:r>
              <a:rPr lang="en-US" b="1" i="1" dirty="0">
                <a:solidFill>
                  <a:schemeClr val="tx1"/>
                </a:solidFill>
                <a:latin typeface="+mn-lt"/>
                <a:ea typeface="Book Antiqua" charset="0"/>
                <a:cs typeface="Book Antiqua" charset="0"/>
              </a:rPr>
              <a:t>a Risk Factor?</a:t>
            </a:r>
          </a:p>
        </p:txBody>
      </p:sp>
      <p:sp>
        <p:nvSpPr>
          <p:cNvPr id="2" name="Content Placeholder 1"/>
          <p:cNvSpPr>
            <a:spLocks noGrp="1"/>
          </p:cNvSpPr>
          <p:nvPr>
            <p:ph idx="1"/>
          </p:nvPr>
        </p:nvSpPr>
        <p:spPr>
          <a:xfrm>
            <a:off x="609600" y="1447800"/>
            <a:ext cx="8229600" cy="5105400"/>
          </a:xfrm>
        </p:spPr>
        <p:txBody>
          <a:bodyPr>
            <a:normAutofit/>
          </a:bodyPr>
          <a:lstStyle/>
          <a:p>
            <a:pPr marL="0" indent="0">
              <a:buNone/>
            </a:pPr>
            <a:endParaRPr lang="en-US" sz="3200" dirty="0">
              <a:ea typeface="Book Antiqua" charset="0"/>
              <a:cs typeface="Book Antiqua" charset="0"/>
            </a:endParaRPr>
          </a:p>
          <a:p>
            <a:pPr marL="0" indent="0">
              <a:buNone/>
            </a:pPr>
            <a:r>
              <a:rPr lang="en-US" sz="3200" dirty="0">
                <a:ea typeface="Book Antiqua" charset="0"/>
                <a:cs typeface="Book Antiqua" charset="0"/>
              </a:rPr>
              <a:t>A </a:t>
            </a:r>
            <a:r>
              <a:rPr lang="en-US" sz="3200" b="1" i="1" dirty="0">
                <a:ea typeface="Book Antiqua" charset="0"/>
                <a:cs typeface="Book Antiqua" charset="0"/>
              </a:rPr>
              <a:t>risk factor </a:t>
            </a:r>
            <a:r>
              <a:rPr lang="en-US" sz="3200" dirty="0">
                <a:ea typeface="Book Antiqua" charset="0"/>
                <a:cs typeface="Book Antiqua" charset="0"/>
              </a:rPr>
              <a:t>is any variable that increases the probability of an outcome. Risk factor data are used to understand etiology, warn patients of potential problems associated with exposures, and develop effective prevention and intervention protocols to maximize health. </a:t>
            </a:r>
          </a:p>
          <a:p>
            <a:endParaRPr lang="en-US" sz="2800" dirty="0">
              <a:latin typeface="Book Antiqua" charset="0"/>
              <a:ea typeface="Book Antiqua" charset="0"/>
              <a:cs typeface="Book Antiqua" charset="0"/>
            </a:endParaRPr>
          </a:p>
          <a:p>
            <a:endParaRPr lang="en-US" dirty="0"/>
          </a:p>
        </p:txBody>
      </p:sp>
    </p:spTree>
    <p:extLst>
      <p:ext uri="{BB962C8B-B14F-4D97-AF65-F5344CB8AC3E}">
        <p14:creationId xmlns:p14="http://schemas.microsoft.com/office/powerpoint/2010/main" val="460803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3CDF8-8B98-3004-5224-FFCE07E76AAB}"/>
              </a:ext>
            </a:extLst>
          </p:cNvPr>
          <p:cNvSpPr>
            <a:spLocks noGrp="1"/>
          </p:cNvSpPr>
          <p:nvPr>
            <p:ph type="title"/>
          </p:nvPr>
        </p:nvSpPr>
        <p:spPr/>
        <p:txBody>
          <a:bodyPr/>
          <a:lstStyle/>
          <a:p>
            <a:pPr algn="ctr"/>
            <a:r>
              <a:rPr lang="en-US" b="1" i="1" dirty="0">
                <a:solidFill>
                  <a:schemeClr val="tx1"/>
                </a:solidFill>
                <a:latin typeface="+mn-lt"/>
                <a:ea typeface="Book Antiqua" charset="0"/>
                <a:cs typeface="Book Antiqua" charset="0"/>
              </a:rPr>
              <a:t>How do Scientists Define </a:t>
            </a:r>
            <a:br>
              <a:rPr lang="en-US" b="1" i="1" dirty="0">
                <a:solidFill>
                  <a:schemeClr val="tx1"/>
                </a:solidFill>
                <a:latin typeface="+mn-lt"/>
                <a:ea typeface="Book Antiqua" charset="0"/>
                <a:cs typeface="Book Antiqua" charset="0"/>
              </a:rPr>
            </a:br>
            <a:r>
              <a:rPr lang="en-US" b="1" i="1" dirty="0">
                <a:solidFill>
                  <a:schemeClr val="tx1"/>
                </a:solidFill>
                <a:latin typeface="+mn-lt"/>
                <a:ea typeface="Book Antiqua" charset="0"/>
                <a:cs typeface="Book Antiqua" charset="0"/>
              </a:rPr>
              <a:t>a Risk Factor?</a:t>
            </a:r>
            <a:endParaRPr lang="en-US" dirty="0"/>
          </a:p>
        </p:txBody>
      </p:sp>
      <p:sp>
        <p:nvSpPr>
          <p:cNvPr id="5" name="Content Placeholder 4">
            <a:extLst>
              <a:ext uri="{FF2B5EF4-FFF2-40B4-BE49-F238E27FC236}">
                <a16:creationId xmlns:a16="http://schemas.microsoft.com/office/drawing/2014/main" id="{0524D932-7D64-1225-6757-E9E52F678A9C}"/>
              </a:ext>
            </a:extLst>
          </p:cNvPr>
          <p:cNvSpPr>
            <a:spLocks noGrp="1"/>
          </p:cNvSpPr>
          <p:nvPr>
            <p:ph idx="1"/>
          </p:nvPr>
        </p:nvSpPr>
        <p:spPr>
          <a:xfrm>
            <a:off x="853440" y="3886200"/>
            <a:ext cx="7680960" cy="2667000"/>
          </a:xfrm>
          <a:solidFill>
            <a:schemeClr val="bg2"/>
          </a:solidFill>
        </p:spPr>
        <p:txBody>
          <a:bodyPr>
            <a:normAutofit fontScale="40000" lnSpcReduction="20000"/>
          </a:bodyPr>
          <a:lstStyle/>
          <a:p>
            <a:pPr marL="0" indent="0">
              <a:buNone/>
            </a:pPr>
            <a:r>
              <a:rPr lang="en-US" sz="6500" b="1" dirty="0">
                <a:ea typeface="Book Antiqua" charset="0"/>
                <a:cs typeface="Book Antiqua" charset="0"/>
              </a:rPr>
              <a:t>Risk is expressed in terms of absolute risk, which is the chance of developing an illness over time (e.g., a 10% lifetime risk of suicide), or in terms of relative risk, a comparison of the probability of an adverse outcome in two groups (e.g. abortion vs. childbirth). Most of the research conducted on abortion and mental health is of the latter form.</a:t>
            </a:r>
          </a:p>
          <a:p>
            <a:endParaRPr lang="en-US" dirty="0"/>
          </a:p>
        </p:txBody>
      </p:sp>
    </p:spTree>
    <p:extLst>
      <p:ext uri="{BB962C8B-B14F-4D97-AF65-F5344CB8AC3E}">
        <p14:creationId xmlns:p14="http://schemas.microsoft.com/office/powerpoint/2010/main" val="1084649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BF971-9E14-43CF-A805-E745DD230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14" name="Rectangle 13">
            <a:extLst>
              <a:ext uri="{FF2B5EF4-FFF2-40B4-BE49-F238E27FC236}">
                <a16:creationId xmlns:a16="http://schemas.microsoft.com/office/drawing/2014/main" id="{3BE99D3F-C83E-422A-B9DF-76A54293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8586216"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useBgFill="1">
        <p:nvSpPr>
          <p:cNvPr id="16" name="Rectangle 15">
            <a:extLst>
              <a:ext uri="{FF2B5EF4-FFF2-40B4-BE49-F238E27FC236}">
                <a16:creationId xmlns:a16="http://schemas.microsoft.com/office/drawing/2014/main" id="{2B545C88-6A10-41E0-9679-026C5281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hand holding a globe&#10;&#10;Description automatically generated">
            <a:extLst>
              <a:ext uri="{FF2B5EF4-FFF2-40B4-BE49-F238E27FC236}">
                <a16:creationId xmlns:a16="http://schemas.microsoft.com/office/drawing/2014/main" id="{2457EE24-607A-FD00-D83D-16C1D77643F7}"/>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5981" r="23520" b="1"/>
          <a:stretch/>
        </p:blipFill>
        <p:spPr>
          <a:xfrm>
            <a:off x="1303366" y="1124104"/>
            <a:ext cx="4648200" cy="4609791"/>
          </a:xfrm>
          <a:prstGeom prst="rect">
            <a:avLst/>
          </a:prstGeom>
          <a:effectLst>
            <a:softEdge rad="241300"/>
          </a:effectLst>
        </p:spPr>
      </p:pic>
      <p:sp>
        <p:nvSpPr>
          <p:cNvPr id="18" name="Rectangle 17">
            <a:extLst>
              <a:ext uri="{FF2B5EF4-FFF2-40B4-BE49-F238E27FC236}">
                <a16:creationId xmlns:a16="http://schemas.microsoft.com/office/drawing/2014/main" id="{74B63CBE-2162-4233-B8D1-F01182D39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5289" y="374904"/>
            <a:ext cx="2087534" cy="610819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p:cNvSpPr>
            <a:spLocks noGrp="1"/>
          </p:cNvSpPr>
          <p:nvPr>
            <p:ph type="title"/>
          </p:nvPr>
        </p:nvSpPr>
        <p:spPr>
          <a:xfrm>
            <a:off x="6765290" y="4495800"/>
            <a:ext cx="2342848" cy="914400"/>
          </a:xfrm>
        </p:spPr>
        <p:txBody>
          <a:bodyPr vert="horz" lIns="91440" tIns="45720" rIns="91440" bIns="45720" rtlCol="0" anchor="b">
            <a:noAutofit/>
          </a:bodyPr>
          <a:lstStyle/>
          <a:p>
            <a:r>
              <a:rPr lang="en-US" sz="2800" b="1" dirty="0">
                <a:solidFill>
                  <a:srgbClr val="FFFFFF"/>
                </a:solidFill>
              </a:rPr>
              <a:t>What are the most well-established risk factors for mental health problems evidenced in the world literature?</a:t>
            </a:r>
          </a:p>
        </p:txBody>
      </p:sp>
    </p:spTree>
    <p:extLst>
      <p:ext uri="{BB962C8B-B14F-4D97-AF65-F5344CB8AC3E}">
        <p14:creationId xmlns:p14="http://schemas.microsoft.com/office/powerpoint/2010/main" val="28498908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676C5D-39FB-47FA-8E32-DBC5B5CB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18" name="Rectangle 17">
            <a:extLst>
              <a:ext uri="{FF2B5EF4-FFF2-40B4-BE49-F238E27FC236}">
                <a16:creationId xmlns:a16="http://schemas.microsoft.com/office/drawing/2014/main" id="{15309DCE-22F9-498E-B635-F2848115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 y="374904"/>
            <a:ext cx="8586216"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3" name="Title 2"/>
          <p:cNvSpPr>
            <a:spLocks noGrp="1"/>
          </p:cNvSpPr>
          <p:nvPr>
            <p:ph type="title"/>
          </p:nvPr>
        </p:nvSpPr>
        <p:spPr>
          <a:xfrm>
            <a:off x="5029200" y="1066799"/>
            <a:ext cx="3623552" cy="4953001"/>
          </a:xfrm>
        </p:spPr>
        <p:txBody>
          <a:bodyPr vert="horz" lIns="91440" tIns="45720" rIns="91440" bIns="45720" rtlCol="0" anchor="ctr">
            <a:noAutofit/>
          </a:bodyPr>
          <a:lstStyle/>
          <a:p>
            <a:r>
              <a:rPr lang="en-US" dirty="0">
                <a:solidFill>
                  <a:schemeClr val="tx1">
                    <a:lumMod val="85000"/>
                    <a:lumOff val="15000"/>
                  </a:schemeClr>
                </a:solidFill>
              </a:rPr>
              <a:t>The pregnant women is pressured or coerced by others to abort. </a:t>
            </a:r>
          </a:p>
        </p:txBody>
      </p:sp>
      <p:pic>
        <p:nvPicPr>
          <p:cNvPr id="11" name="Content Placeholder 10" descr="A person and person sitting on a ledge looking at the water&#10;&#10;Description automatically generated">
            <a:extLst>
              <a:ext uri="{FF2B5EF4-FFF2-40B4-BE49-F238E27FC236}">
                <a16:creationId xmlns:a16="http://schemas.microsoft.com/office/drawing/2014/main" id="{4C321DA8-25B3-FE9C-2793-94BE4CABC6DE}"/>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65189" y="2057400"/>
            <a:ext cx="4020082" cy="2683404"/>
          </a:xfrm>
          <a:prstGeom prst="rect">
            <a:avLst/>
          </a:prstGeom>
        </p:spPr>
      </p:pic>
    </p:spTree>
    <p:extLst>
      <p:ext uri="{BB962C8B-B14F-4D97-AF65-F5344CB8AC3E}">
        <p14:creationId xmlns:p14="http://schemas.microsoft.com/office/powerpoint/2010/main" val="1280020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5317</TotalTime>
  <Words>2695</Words>
  <Application>Microsoft Macintosh PowerPoint</Application>
  <PresentationFormat>On-screen Show (4:3)</PresentationFormat>
  <Paragraphs>145</Paragraphs>
  <Slides>29</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Book Antiqua</vt:lpstr>
      <vt:lpstr>Calibri</vt:lpstr>
      <vt:lpstr>Century Gothic</vt:lpstr>
      <vt:lpstr>Corbel</vt:lpstr>
      <vt:lpstr>Ethic New</vt:lpstr>
      <vt:lpstr>Palatino Linotype</vt:lpstr>
      <vt:lpstr>Segoe UI</vt:lpstr>
      <vt:lpstr>Times New Roman</vt:lpstr>
      <vt:lpstr>2_Mylar</vt:lpstr>
      <vt:lpstr>Savon</vt:lpstr>
      <vt:lpstr>Vapor Trail</vt:lpstr>
      <vt:lpstr>PowerPoint Presentation</vt:lpstr>
      <vt:lpstr>Woman At Risk For  Post-abortion Mental Health Declines: What we Know </vt:lpstr>
      <vt:lpstr>Is there a profile of women who undergo abortions? Not really….</vt:lpstr>
      <vt:lpstr>Questions FOCUSED ON IN this Presentation</vt:lpstr>
      <vt:lpstr>Women at Risk</vt:lpstr>
      <vt:lpstr> How do Scientists Define  a Risk Factor?</vt:lpstr>
      <vt:lpstr>How do Scientists Define  a Risk Factor?</vt:lpstr>
      <vt:lpstr>What are the most well-established risk factors for mental health problems evidenced in the world literature?</vt:lpstr>
      <vt:lpstr>The pregnant women is pressured or coerced by others to abort. </vt:lpstr>
      <vt:lpstr>PowerPoint Presentation</vt:lpstr>
      <vt:lpstr>She was committed to the pregnancy or she preferred to carry the child to term.</vt:lpstr>
      <vt:lpstr>      She had pre-abortion mental health or psychiatric problems. </vt:lpstr>
      <vt:lpstr>Pre-existing Mental Health Problems</vt:lpstr>
      <vt:lpstr>  The pregnant woman was an adolescent or young adult. </vt:lpstr>
      <vt:lpstr>PowerPoint Presentation</vt:lpstr>
      <vt:lpstr>    Several Abortion  Doctors Agree on  Risk Factors</vt:lpstr>
      <vt:lpstr>ABORTION DOCTORS AGREE ON RISK FACTORS</vt:lpstr>
      <vt:lpstr>Abortion Doctors Agree on Risk Factors</vt:lpstr>
      <vt:lpstr>Abortion Doctors Agree on Risk Factors</vt:lpstr>
      <vt:lpstr>Abortion Doctors Agree on Risk Factors</vt:lpstr>
      <vt:lpstr>    American Psychological Association Acknowledged 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of  Abortion:  Addressing  the Critical Questions to  Maximize Patient Care  in 2012</dc:title>
  <dc:creator>User</dc:creator>
  <cp:lastModifiedBy>Raquel Guzman</cp:lastModifiedBy>
  <cp:revision>471</cp:revision>
  <cp:lastPrinted>2014-06-20T19:41:46Z</cp:lastPrinted>
  <dcterms:created xsi:type="dcterms:W3CDTF">2012-01-08T01:58:23Z</dcterms:created>
  <dcterms:modified xsi:type="dcterms:W3CDTF">2025-11-19T01:39:08Z</dcterms:modified>
</cp:coreProperties>
</file>