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64" r:id="rId4"/>
  </p:sldMasterIdLst>
  <p:notesMasterIdLst>
    <p:notesMasterId r:id="rId27"/>
  </p:notesMasterIdLst>
  <p:handoutMasterIdLst>
    <p:handoutMasterId r:id="rId28"/>
  </p:handoutMasterIdLst>
  <p:sldIdLst>
    <p:sldId id="633" r:id="rId5"/>
    <p:sldId id="295" r:id="rId6"/>
    <p:sldId id="296" r:id="rId7"/>
    <p:sldId id="304" r:id="rId8"/>
    <p:sldId id="285" r:id="rId9"/>
    <p:sldId id="297" r:id="rId10"/>
    <p:sldId id="286" r:id="rId11"/>
    <p:sldId id="306" r:id="rId12"/>
    <p:sldId id="307" r:id="rId13"/>
    <p:sldId id="299" r:id="rId14"/>
    <p:sldId id="308" r:id="rId15"/>
    <p:sldId id="309" r:id="rId16"/>
    <p:sldId id="311" r:id="rId17"/>
    <p:sldId id="310" r:id="rId18"/>
    <p:sldId id="312" r:id="rId19"/>
    <p:sldId id="313" r:id="rId20"/>
    <p:sldId id="314" r:id="rId21"/>
    <p:sldId id="315" r:id="rId22"/>
    <p:sldId id="317" r:id="rId23"/>
    <p:sldId id="316" r:id="rId24"/>
    <p:sldId id="264" r:id="rId25"/>
    <p:sldId id="25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91293" autoAdjust="0"/>
  </p:normalViewPr>
  <p:slideViewPr>
    <p:cSldViewPr snapToGrid="0">
      <p:cViewPr varScale="1">
        <p:scale>
          <a:sx n="104" d="100"/>
          <a:sy n="104" d="100"/>
        </p:scale>
        <p:origin x="208" y="464"/>
      </p:cViewPr>
      <p:guideLst/>
    </p:cSldViewPr>
  </p:slideViewPr>
  <p:outlineViewPr>
    <p:cViewPr>
      <p:scale>
        <a:sx n="33" d="100"/>
        <a:sy n="33" d="100"/>
      </p:scale>
      <p:origin x="0" y="-4896"/>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81869F-F6FC-6A0D-CE07-6B540E550EE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BA6B6C1-6185-79F5-23C8-927538634E4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341E86C-C6B4-424D-8295-67D3386172F0}" type="datetimeFigureOut">
              <a:rPr lang="en-US" smtClean="0"/>
              <a:t>11/23/25</a:t>
            </a:fld>
            <a:endParaRPr lang="en-US" dirty="0"/>
          </a:p>
        </p:txBody>
      </p:sp>
      <p:sp>
        <p:nvSpPr>
          <p:cNvPr id="4" name="Footer Placeholder 3">
            <a:extLst>
              <a:ext uri="{FF2B5EF4-FFF2-40B4-BE49-F238E27FC236}">
                <a16:creationId xmlns:a16="http://schemas.microsoft.com/office/drawing/2014/main" id="{D875153B-EAEA-CF1E-30D7-16C2E64586B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B72AFB7-47EE-893B-5887-BDC37DCA5F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9F94707-CAF6-40B0-A7EA-C5F3C63CBD6B}" type="slidenum">
              <a:rPr lang="en-US" smtClean="0"/>
              <a:t>‹#›</a:t>
            </a:fld>
            <a:endParaRPr lang="en-US" dirty="0"/>
          </a:p>
        </p:txBody>
      </p:sp>
    </p:spTree>
    <p:extLst>
      <p:ext uri="{BB962C8B-B14F-4D97-AF65-F5344CB8AC3E}">
        <p14:creationId xmlns:p14="http://schemas.microsoft.com/office/powerpoint/2010/main" val="40334112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988D07-B188-44E4-ABBB-6994C1A52936}" type="datetimeFigureOut">
              <a:rPr lang="en-US" smtClean="0"/>
              <a:t>11/23/25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2455A-0D23-4EAB-9AF9-2CC2B3066B0A}" type="slidenum">
              <a:rPr lang="en-US" smtClean="0"/>
              <a:t>‹#›</a:t>
            </a:fld>
            <a:endParaRPr lang="en-US" dirty="0"/>
          </a:p>
        </p:txBody>
      </p:sp>
    </p:spTree>
    <p:extLst>
      <p:ext uri="{BB962C8B-B14F-4D97-AF65-F5344CB8AC3E}">
        <p14:creationId xmlns:p14="http://schemas.microsoft.com/office/powerpoint/2010/main" val="3904368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a:t>
            </a:fld>
            <a:endParaRPr lang="en-US" dirty="0"/>
          </a:p>
        </p:txBody>
      </p:sp>
    </p:spTree>
    <p:extLst>
      <p:ext uri="{BB962C8B-B14F-4D97-AF65-F5344CB8AC3E}">
        <p14:creationId xmlns:p14="http://schemas.microsoft.com/office/powerpoint/2010/main" val="245177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3</a:t>
            </a:fld>
            <a:endParaRPr lang="en-US" dirty="0"/>
          </a:p>
        </p:txBody>
      </p:sp>
    </p:spTree>
    <p:extLst>
      <p:ext uri="{BB962C8B-B14F-4D97-AF65-F5344CB8AC3E}">
        <p14:creationId xmlns:p14="http://schemas.microsoft.com/office/powerpoint/2010/main" val="303961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4</a:t>
            </a:fld>
            <a:endParaRPr lang="en-US" dirty="0"/>
          </a:p>
        </p:txBody>
      </p:sp>
    </p:spTree>
    <p:extLst>
      <p:ext uri="{BB962C8B-B14F-4D97-AF65-F5344CB8AC3E}">
        <p14:creationId xmlns:p14="http://schemas.microsoft.com/office/powerpoint/2010/main" val="2162039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5</a:t>
            </a:fld>
            <a:endParaRPr lang="en-US" dirty="0"/>
          </a:p>
        </p:txBody>
      </p:sp>
    </p:spTree>
    <p:extLst>
      <p:ext uri="{BB962C8B-B14F-4D97-AF65-F5344CB8AC3E}">
        <p14:creationId xmlns:p14="http://schemas.microsoft.com/office/powerpoint/2010/main" val="1487654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6</a:t>
            </a:fld>
            <a:endParaRPr lang="en-US" dirty="0"/>
          </a:p>
        </p:txBody>
      </p:sp>
    </p:spTree>
    <p:extLst>
      <p:ext uri="{BB962C8B-B14F-4D97-AF65-F5344CB8AC3E}">
        <p14:creationId xmlns:p14="http://schemas.microsoft.com/office/powerpoint/2010/main" val="11841773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7</a:t>
            </a:fld>
            <a:endParaRPr lang="en-US" dirty="0"/>
          </a:p>
        </p:txBody>
      </p:sp>
    </p:spTree>
    <p:extLst>
      <p:ext uri="{BB962C8B-B14F-4D97-AF65-F5344CB8AC3E}">
        <p14:creationId xmlns:p14="http://schemas.microsoft.com/office/powerpoint/2010/main" val="3168907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10</a:t>
            </a:fld>
            <a:endParaRPr lang="en-US" dirty="0"/>
          </a:p>
        </p:txBody>
      </p:sp>
    </p:spTree>
    <p:extLst>
      <p:ext uri="{BB962C8B-B14F-4D97-AF65-F5344CB8AC3E}">
        <p14:creationId xmlns:p14="http://schemas.microsoft.com/office/powerpoint/2010/main" val="2279267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16</a:t>
            </a:fld>
            <a:endParaRPr lang="en-US" dirty="0"/>
          </a:p>
        </p:txBody>
      </p:sp>
    </p:spTree>
    <p:extLst>
      <p:ext uri="{BB962C8B-B14F-4D97-AF65-F5344CB8AC3E}">
        <p14:creationId xmlns:p14="http://schemas.microsoft.com/office/powerpoint/2010/main" val="2725929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2455A-0D23-4EAB-9AF9-2CC2B3066B0A}" type="slidenum">
              <a:rPr lang="en-US" smtClean="0"/>
              <a:t>21</a:t>
            </a:fld>
            <a:endParaRPr lang="en-US" dirty="0"/>
          </a:p>
        </p:txBody>
      </p:sp>
    </p:spTree>
    <p:extLst>
      <p:ext uri="{BB962C8B-B14F-4D97-AF65-F5344CB8AC3E}">
        <p14:creationId xmlns:p14="http://schemas.microsoft.com/office/powerpoint/2010/main" val="803951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r>
              <a:rPr lang="en-US"/>
              <a:t>20XX</a:t>
            </a:r>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426367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r>
              <a:rPr lang="en-US"/>
              <a:t>Property of IIRL</a:t>
            </a:r>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198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r>
              <a:rPr lang="en-US"/>
              <a:t>Property of IIRL</a:t>
            </a:r>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5459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2">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548640" anchor="b" anchorCtr="0">
            <a:noAutofit/>
          </a:bodyPr>
          <a:lstStyle>
            <a:lvl1pPr>
              <a:defRPr/>
            </a:lvl1pPr>
          </a:lstStyle>
          <a:p>
            <a:r>
              <a:rPr lang="en-US" sz="5400" dirty="0">
                <a:solidFill>
                  <a:schemeClr val="tx1"/>
                </a:solidFill>
              </a:rPr>
              <a:t>Click to add title</a:t>
            </a:r>
          </a:p>
        </p:txBody>
      </p:sp>
    </p:spTree>
    <p:extLst>
      <p:ext uri="{BB962C8B-B14F-4D97-AF65-F5344CB8AC3E}">
        <p14:creationId xmlns:p14="http://schemas.microsoft.com/office/powerpoint/2010/main" val="6783446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2">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08201"/>
            <a:ext cx="10058399" cy="3760891"/>
          </a:xfrm>
        </p:spPr>
        <p:txBody>
          <a:bodyPr lIns="91440">
            <a:normAutofit/>
          </a:bodyPr>
          <a:lstStyle>
            <a:lvl1pPr marL="347472" indent="-347472">
              <a:spcBef>
                <a:spcPts val="1200"/>
              </a:spcBef>
              <a:spcAft>
                <a:spcPts val="200"/>
              </a:spcAft>
              <a:buFont typeface="Arial" panose="020B0604020202020204" pitchFamily="34" charset="0"/>
              <a:buChar char="•"/>
              <a:defRPr sz="3000"/>
            </a:lvl1pPr>
            <a:lvl2pPr>
              <a:spcBef>
                <a:spcPts val="1200"/>
              </a:spcBef>
              <a:spcAft>
                <a:spcPts val="200"/>
              </a:spcAft>
              <a:defRPr sz="3000"/>
            </a:lvl2pPr>
            <a:lvl3pPr>
              <a:spcBef>
                <a:spcPts val="1200"/>
              </a:spcBef>
              <a:spcAft>
                <a:spcPts val="200"/>
              </a:spcAft>
              <a:defRPr sz="3000"/>
            </a:lvl3pPr>
            <a:lvl4pPr>
              <a:spcBef>
                <a:spcPts val="1200"/>
              </a:spcBef>
              <a:spcAft>
                <a:spcPts val="200"/>
              </a:spcAft>
              <a:defRPr sz="3000"/>
            </a:lvl4pPr>
            <a:lvl5pPr>
              <a:spcBef>
                <a:spcPts val="1200"/>
              </a:spcBef>
              <a:spcAft>
                <a:spcPts val="200"/>
              </a:spcAft>
              <a:defRPr sz="3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816481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Break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7DBCCDB-B58C-45B3-9E63-49F7B0819260}"/>
              </a:ext>
              <a:ext uri="{C183D7F6-B498-43B3-948B-1728B52AA6E4}">
                <adec:decorative xmlns:adec="http://schemas.microsoft.com/office/drawing/2017/decorative" val="1"/>
              </a:ext>
            </a:extLst>
          </p:cNvPr>
          <p:cNvSpPr/>
          <p:nvPr userDrawn="1"/>
        </p:nvSpPr>
        <p:spPr bwMode="white">
          <a:xfrm>
            <a:off x="0" y="4334005"/>
            <a:ext cx="12192000" cy="2523995"/>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E244128-E256-C1DC-AC6D-2BF10AC410DF}"/>
              </a:ext>
            </a:extLst>
          </p:cNvPr>
          <p:cNvSpPr>
            <a:spLocks noGrp="1"/>
          </p:cNvSpPr>
          <p:nvPr>
            <p:ph type="title" hasCustomPrompt="1"/>
          </p:nvPr>
        </p:nvSpPr>
        <p:spPr>
          <a:xfrm>
            <a:off x="1065212" y="4609578"/>
            <a:ext cx="10058400" cy="1295922"/>
          </a:xfrm>
        </p:spPr>
        <p:txBody>
          <a:bodyPr>
            <a:normAutofit/>
          </a:bodyPr>
          <a:lstStyle>
            <a:lvl1pPr>
              <a:defRPr sz="4800">
                <a:solidFill>
                  <a:schemeClr val="bg1"/>
                </a:solidFill>
              </a:defRPr>
            </a:lvl1pPr>
          </a:lstStyle>
          <a:p>
            <a:r>
              <a:rPr lang="en-US" dirty="0"/>
              <a:t>Click to add title</a:t>
            </a:r>
          </a:p>
        </p:txBody>
      </p:sp>
      <p:sp>
        <p:nvSpPr>
          <p:cNvPr id="8" name="Subtitle 2">
            <a:extLst>
              <a:ext uri="{FF2B5EF4-FFF2-40B4-BE49-F238E27FC236}">
                <a16:creationId xmlns:a16="http://schemas.microsoft.com/office/drawing/2014/main" id="{A72A6B42-C371-4562-8E40-9EE1906C8578}"/>
              </a:ext>
            </a:extLst>
          </p:cNvPr>
          <p:cNvSpPr>
            <a:spLocks noGrp="1"/>
          </p:cNvSpPr>
          <p:nvPr>
            <p:ph type="subTitle" idx="1" hasCustomPrompt="1"/>
          </p:nvPr>
        </p:nvSpPr>
        <p:spPr>
          <a:xfrm>
            <a:off x="1065212" y="5943600"/>
            <a:ext cx="10058400" cy="914400"/>
          </a:xfrm>
        </p:spPr>
        <p:txBody>
          <a:bodyPr lIns="91440">
            <a:normAutofit/>
          </a:bodyPr>
          <a:lstStyle>
            <a:lvl1pPr marL="0" indent="0">
              <a:buNone/>
              <a:defRPr sz="2400">
                <a:solidFill>
                  <a:schemeClr val="bg1"/>
                </a:solidFill>
              </a:defRPr>
            </a:lvl1pPr>
          </a:lstStyle>
          <a:p>
            <a:r>
              <a:rPr lang="en-US" sz="1500" dirty="0">
                <a:solidFill>
                  <a:schemeClr val="bg1"/>
                </a:solidFill>
              </a:rPr>
              <a:t>Click to add subtitle</a:t>
            </a:r>
          </a:p>
        </p:txBody>
      </p:sp>
      <p:sp>
        <p:nvSpPr>
          <p:cNvPr id="13" name="Picture Placeholder 12">
            <a:extLst>
              <a:ext uri="{FF2B5EF4-FFF2-40B4-BE49-F238E27FC236}">
                <a16:creationId xmlns:a16="http://schemas.microsoft.com/office/drawing/2014/main" id="{68504FFB-1664-4F66-BC31-100C8DD98346}"/>
              </a:ext>
            </a:extLst>
          </p:cNvPr>
          <p:cNvSpPr>
            <a:spLocks noGrp="1"/>
          </p:cNvSpPr>
          <p:nvPr>
            <p:ph type="pic" sz="quarter" idx="13"/>
          </p:nvPr>
        </p:nvSpPr>
        <p:spPr>
          <a:xfrm>
            <a:off x="635000" y="640080"/>
            <a:ext cx="3544888" cy="3355723"/>
          </a:xfrm>
          <a:solidFill>
            <a:schemeClr val="accent6"/>
          </a:solidFill>
        </p:spPr>
        <p:txBody>
          <a:bodyPr>
            <a:normAutofit/>
          </a:bodyPr>
          <a:lstStyle>
            <a:lvl1pPr algn="ctr">
              <a:defRPr sz="1600"/>
            </a:lvl1pPr>
          </a:lstStyle>
          <a:p>
            <a:r>
              <a:rPr lang="en-US"/>
              <a:t>Click icon to add picture</a:t>
            </a:r>
            <a:endParaRPr lang="en-US" dirty="0"/>
          </a:p>
        </p:txBody>
      </p:sp>
      <p:sp>
        <p:nvSpPr>
          <p:cNvPr id="14" name="Picture Placeholder 12">
            <a:extLst>
              <a:ext uri="{FF2B5EF4-FFF2-40B4-BE49-F238E27FC236}">
                <a16:creationId xmlns:a16="http://schemas.microsoft.com/office/drawing/2014/main" id="{1B45578D-1855-4EC0-9E45-E1630D11ACA5}"/>
              </a:ext>
            </a:extLst>
          </p:cNvPr>
          <p:cNvSpPr>
            <a:spLocks noGrp="1"/>
          </p:cNvSpPr>
          <p:nvPr>
            <p:ph type="pic" sz="quarter" idx="14"/>
          </p:nvPr>
        </p:nvSpPr>
        <p:spPr>
          <a:xfrm>
            <a:off x="4343400" y="640080"/>
            <a:ext cx="3544888" cy="3355723"/>
          </a:xfrm>
          <a:solidFill>
            <a:schemeClr val="accent6"/>
          </a:solidFill>
        </p:spPr>
        <p:txBody>
          <a:bodyPr>
            <a:normAutofit/>
          </a:bodyPr>
          <a:lstStyle>
            <a:lvl1pPr algn="ctr">
              <a:defRPr sz="1600"/>
            </a:lvl1pPr>
          </a:lstStyle>
          <a:p>
            <a:r>
              <a:rPr lang="en-US"/>
              <a:t>Click icon to add picture</a:t>
            </a:r>
            <a:endParaRPr lang="en-US" dirty="0"/>
          </a:p>
        </p:txBody>
      </p:sp>
      <p:sp>
        <p:nvSpPr>
          <p:cNvPr id="15" name="Picture Placeholder 12">
            <a:extLst>
              <a:ext uri="{FF2B5EF4-FFF2-40B4-BE49-F238E27FC236}">
                <a16:creationId xmlns:a16="http://schemas.microsoft.com/office/drawing/2014/main" id="{C93482C2-6151-4050-9F16-9952B0A017A3}"/>
              </a:ext>
            </a:extLst>
          </p:cNvPr>
          <p:cNvSpPr>
            <a:spLocks noGrp="1"/>
          </p:cNvSpPr>
          <p:nvPr>
            <p:ph type="pic" sz="quarter" idx="15"/>
          </p:nvPr>
        </p:nvSpPr>
        <p:spPr>
          <a:xfrm>
            <a:off x="8028432" y="640080"/>
            <a:ext cx="3544888" cy="3355723"/>
          </a:xfrm>
          <a:solidFill>
            <a:schemeClr val="accent6"/>
          </a:solidFill>
        </p:spPr>
        <p:txBody>
          <a:bodyPr>
            <a:normAutofit/>
          </a:bodyPr>
          <a:lstStyle>
            <a:lvl1pPr algn="ctr">
              <a:defRPr sz="1600"/>
            </a:lvl1pPr>
          </a:lstStyle>
          <a:p>
            <a:r>
              <a:rPr lang="en-US"/>
              <a:t>Click icon to add picture</a:t>
            </a:r>
            <a:endParaRPr lang="en-US" dirty="0"/>
          </a:p>
        </p:txBody>
      </p:sp>
    </p:spTree>
    <p:extLst>
      <p:ext uri="{BB962C8B-B14F-4D97-AF65-F5344CB8AC3E}">
        <p14:creationId xmlns:p14="http://schemas.microsoft.com/office/powerpoint/2010/main" val="814982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3">
    <p:spTree>
      <p:nvGrpSpPr>
        <p:cNvPr id="1" name=""/>
        <p:cNvGrpSpPr/>
        <p:nvPr/>
      </p:nvGrpSpPr>
      <p:grpSpPr>
        <a:xfrm>
          <a:off x="0" y="0"/>
          <a:ext cx="0" cy="0"/>
          <a:chOff x="0" y="0"/>
          <a:chExt cx="0" cy="0"/>
        </a:xfrm>
      </p:grpSpPr>
      <p:sp>
        <p:nvSpPr>
          <p:cNvPr id="6" name="Title 9">
            <a:extLst>
              <a:ext uri="{FF2B5EF4-FFF2-40B4-BE49-F238E27FC236}">
                <a16:creationId xmlns:a16="http://schemas.microsoft.com/office/drawing/2014/main" id="{8832B6D9-0469-48A5-A85E-8C5D8EF86BE3}"/>
              </a:ext>
            </a:extLst>
          </p:cNvPr>
          <p:cNvSpPr>
            <a:spLocks noGrp="1"/>
          </p:cNvSpPr>
          <p:nvPr>
            <p:ph type="title" hasCustomPrompt="1"/>
          </p:nvPr>
        </p:nvSpPr>
        <p:spPr>
          <a:xfrm>
            <a:off x="1097280" y="286603"/>
            <a:ext cx="10058400" cy="1450757"/>
          </a:xfrm>
        </p:spPr>
        <p:txBody>
          <a:bodyPr/>
          <a:lstStyle/>
          <a:p>
            <a:r>
              <a:rPr lang="en-US" sz="4800" dirty="0">
                <a:solidFill>
                  <a:schemeClr val="tx1"/>
                </a:solidFill>
              </a:rPr>
              <a:t>Click to add title</a:t>
            </a:r>
            <a:endParaRPr lang="en-US" dirty="0"/>
          </a:p>
        </p:txBody>
      </p:sp>
      <p:cxnSp>
        <p:nvCxnSpPr>
          <p:cNvPr id="7" name="Straight Connector 6">
            <a:extLst>
              <a:ext uri="{FF2B5EF4-FFF2-40B4-BE49-F238E27FC236}">
                <a16:creationId xmlns:a16="http://schemas.microsoft.com/office/drawing/2014/main" id="{C8A8F00A-3EB2-4D4D-B4A7-990BB91D746D}"/>
              </a:ext>
              <a:ext uri="{C183D7F6-B498-43B3-948B-1728B52AA6E4}">
                <adec:decorative xmlns:adec="http://schemas.microsoft.com/office/drawing/2017/decorative" val="1"/>
              </a:ext>
            </a:extLst>
          </p:cNvPr>
          <p:cNvCxnSpPr/>
          <p:nvPr userDrawn="1"/>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11">
            <a:extLst>
              <a:ext uri="{FF2B5EF4-FFF2-40B4-BE49-F238E27FC236}">
                <a16:creationId xmlns:a16="http://schemas.microsoft.com/office/drawing/2014/main" id="{4142A7E4-A56F-4FC2-A81D-36A83134A219}"/>
              </a:ext>
            </a:extLst>
          </p:cNvPr>
          <p:cNvSpPr>
            <a:spLocks noGrp="1"/>
          </p:cNvSpPr>
          <p:nvPr>
            <p:ph idx="1" hasCustomPrompt="1"/>
          </p:nvPr>
        </p:nvSpPr>
        <p:spPr>
          <a:xfrm>
            <a:off x="1097280" y="2182849"/>
            <a:ext cx="10058399" cy="3956692"/>
          </a:xfrm>
        </p:spPr>
        <p:txBody>
          <a:bodyPr lIns="91440">
            <a:normAutofit/>
          </a:bodyPr>
          <a:lstStyle>
            <a:lvl1pPr marL="0" indent="0">
              <a:spcBef>
                <a:spcPts val="1200"/>
              </a:spcBef>
              <a:spcAft>
                <a:spcPts val="200"/>
              </a:spcAft>
              <a:buFont typeface="Arial" panose="020B0604020202020204" pitchFamily="34" charset="0"/>
              <a:buNone/>
              <a:defRPr sz="2400"/>
            </a:lvl1pPr>
            <a:lvl2pPr marL="384048" indent="-182880">
              <a:spcBef>
                <a:spcPts val="1200"/>
              </a:spcBef>
              <a:spcAft>
                <a:spcPts val="200"/>
              </a:spcAft>
              <a:buClr>
                <a:schemeClr val="accent2"/>
              </a:buClr>
              <a:buFont typeface="Arial" panose="020B0604020202020204" pitchFamily="34" charset="0"/>
              <a:buChar char="•"/>
              <a:defRPr sz="2400"/>
            </a:lvl2pPr>
            <a:lvl3pPr>
              <a:spcBef>
                <a:spcPts val="1200"/>
              </a:spcBef>
              <a:spcAft>
                <a:spcPts val="200"/>
              </a:spcAft>
              <a:defRPr sz="2400"/>
            </a:lvl3pPr>
            <a:lvl4pPr>
              <a:spcBef>
                <a:spcPts val="1200"/>
              </a:spcBef>
              <a:spcAft>
                <a:spcPts val="200"/>
              </a:spcAft>
              <a:defRPr sz="2400"/>
            </a:lvl4pPr>
            <a:lvl5pPr>
              <a:spcBef>
                <a:spcPts val="1200"/>
              </a:spcBef>
              <a:spcAft>
                <a:spcPts val="200"/>
              </a:spcAft>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700539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1">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8CE0AB24-7427-4E0C-9E7C-B642B3170AF1}"/>
              </a:ext>
            </a:extLst>
          </p:cNvPr>
          <p:cNvSpPr>
            <a:spLocks noGrp="1"/>
          </p:cNvSpPr>
          <p:nvPr>
            <p:ph type="pic" sz="quarter" idx="13"/>
          </p:nvPr>
        </p:nvSpPr>
        <p:spPr>
          <a:xfrm>
            <a:off x="1524" y="0"/>
            <a:ext cx="12188952" cy="6858000"/>
          </a:xfrm>
          <a:solidFill>
            <a:schemeClr val="accent6"/>
          </a:solidFill>
        </p:spPr>
        <p:txBody>
          <a:bodyPr/>
          <a:lstStyle>
            <a:lvl1pPr algn="ctr">
              <a:defRPr/>
            </a:lvl1pPr>
          </a:lstStyle>
          <a:p>
            <a:r>
              <a:rPr lang="en-US"/>
              <a:t>Click icon to add picture</a:t>
            </a:r>
            <a:endParaRPr lang="en-US" dirty="0"/>
          </a:p>
        </p:txBody>
      </p:sp>
      <p:sp>
        <p:nvSpPr>
          <p:cNvPr id="8" name="Title 1">
            <a:extLst>
              <a:ext uri="{FF2B5EF4-FFF2-40B4-BE49-F238E27FC236}">
                <a16:creationId xmlns:a16="http://schemas.microsoft.com/office/drawing/2014/main" id="{CE30A2A8-DADD-44CC-B8A3-9BFFD5E76B66}"/>
              </a:ext>
            </a:extLst>
          </p:cNvPr>
          <p:cNvSpPr>
            <a:spLocks noGrp="1"/>
          </p:cNvSpPr>
          <p:nvPr>
            <p:ph type="ctrTitle" hasCustomPrompt="1"/>
          </p:nvPr>
        </p:nvSpPr>
        <p:spPr>
          <a:xfrm>
            <a:off x="0" y="2705101"/>
            <a:ext cx="7537703" cy="2926080"/>
          </a:xfrm>
          <a:solidFill>
            <a:schemeClr val="bg1">
              <a:alpha val="93000"/>
            </a:schemeClr>
          </a:solidFill>
        </p:spPr>
        <p:txBody>
          <a:bodyPr lIns="822960" tIns="91440" bIns="822960" anchor="b" anchorCtr="0">
            <a:noAutofit/>
          </a:bodyPr>
          <a:lstStyle>
            <a:lvl1pPr>
              <a:defRPr sz="4800"/>
            </a:lvl1pPr>
          </a:lstStyle>
          <a:p>
            <a:r>
              <a:rPr lang="en-US" sz="5400" dirty="0">
                <a:solidFill>
                  <a:schemeClr val="tx1"/>
                </a:solidFill>
              </a:rPr>
              <a:t>Click to add title</a:t>
            </a:r>
          </a:p>
        </p:txBody>
      </p:sp>
      <p:sp>
        <p:nvSpPr>
          <p:cNvPr id="9" name="Subtitle 2">
            <a:extLst>
              <a:ext uri="{FF2B5EF4-FFF2-40B4-BE49-F238E27FC236}">
                <a16:creationId xmlns:a16="http://schemas.microsoft.com/office/drawing/2014/main" id="{79DF17D8-A326-44D6-A77D-42DA99E92786}"/>
              </a:ext>
            </a:extLst>
          </p:cNvPr>
          <p:cNvSpPr>
            <a:spLocks noGrp="1"/>
          </p:cNvSpPr>
          <p:nvPr>
            <p:ph type="subTitle" idx="1" hasCustomPrompt="1"/>
          </p:nvPr>
        </p:nvSpPr>
        <p:spPr>
          <a:xfrm>
            <a:off x="845389" y="4735798"/>
            <a:ext cx="6692313" cy="845849"/>
          </a:xfrm>
        </p:spPr>
        <p:txBody>
          <a:bodyPr>
            <a:normAutofit/>
          </a:bodyPr>
          <a:lstStyle>
            <a:lvl1pPr marL="0" indent="0">
              <a:buNone/>
              <a:defRPr sz="2400"/>
            </a:lvl1pPr>
          </a:lstStyle>
          <a:p>
            <a:r>
              <a:rPr lang="en-US" dirty="0">
                <a:solidFill>
                  <a:schemeClr val="tx1"/>
                </a:solidFill>
              </a:rPr>
              <a:t>Click to add subtitle</a:t>
            </a:r>
          </a:p>
        </p:txBody>
      </p:sp>
    </p:spTree>
    <p:extLst>
      <p:ext uri="{BB962C8B-B14F-4D97-AF65-F5344CB8AC3E}">
        <p14:creationId xmlns:p14="http://schemas.microsoft.com/office/powerpoint/2010/main" val="1476752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and Content 2">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F368C9-4803-45FD-A0BA-26B5679AFCD4}"/>
              </a:ext>
            </a:extLst>
          </p:cNvPr>
          <p:cNvSpPr>
            <a:spLocks noGrp="1"/>
          </p:cNvSpPr>
          <p:nvPr>
            <p:ph type="title" hasCustomPrompt="1"/>
          </p:nvPr>
        </p:nvSpPr>
        <p:spPr>
          <a:xfrm>
            <a:off x="1097279" y="286603"/>
            <a:ext cx="9966960" cy="1450757"/>
          </a:xfrm>
        </p:spPr>
        <p:txBody>
          <a:bodyPr/>
          <a:lstStyle>
            <a:lvl1pPr>
              <a:defRPr/>
            </a:lvl1pPr>
          </a:lstStyle>
          <a:p>
            <a:r>
              <a:rPr lang="en-US" dirty="0"/>
              <a:t>Click to add title</a:t>
            </a:r>
          </a:p>
        </p:txBody>
      </p:sp>
      <p:sp>
        <p:nvSpPr>
          <p:cNvPr id="15" name="Content Placeholder 2">
            <a:extLst>
              <a:ext uri="{FF2B5EF4-FFF2-40B4-BE49-F238E27FC236}">
                <a16:creationId xmlns:a16="http://schemas.microsoft.com/office/drawing/2014/main" id="{70EEE198-C7B9-2C56-05AC-997ADD4EE029}"/>
              </a:ext>
            </a:extLst>
          </p:cNvPr>
          <p:cNvSpPr>
            <a:spLocks noGrp="1"/>
          </p:cNvSpPr>
          <p:nvPr>
            <p:ph idx="1" hasCustomPrompt="1"/>
          </p:nvPr>
        </p:nvSpPr>
        <p:spPr>
          <a:xfrm>
            <a:off x="1097280" y="2194560"/>
            <a:ext cx="6024003" cy="3754425"/>
          </a:xfrm>
        </p:spPr>
        <p:txBody>
          <a:bodyPr lIns="91440">
            <a:normAutofit/>
          </a:bodyPr>
          <a:lstStyle>
            <a:lvl1pPr marL="0" indent="0">
              <a:spcBef>
                <a:spcPts val="1200"/>
              </a:spcBef>
              <a:spcAft>
                <a:spcPts val="200"/>
              </a:spcAft>
              <a:buNone/>
              <a:defRPr sz="2400"/>
            </a:lvl1pPr>
            <a:lvl2pPr marL="347472" indent="-347472">
              <a:spcBef>
                <a:spcPts val="1200"/>
              </a:spcBef>
              <a:spcAft>
                <a:spcPts val="200"/>
              </a:spcAft>
              <a:buClr>
                <a:schemeClr val="accent2"/>
              </a:buClr>
              <a:buFont typeface="Arial" panose="020B0604020202020204" pitchFamily="34" charset="0"/>
              <a:buChar char="•"/>
              <a:defRPr sz="2400"/>
            </a:lvl2pPr>
            <a:lvl3pPr marL="566928" indent="-182880">
              <a:spcBef>
                <a:spcPts val="1200"/>
              </a:spcBef>
              <a:spcAft>
                <a:spcPts val="200"/>
              </a:spcAft>
              <a:buClr>
                <a:schemeClr val="accent2"/>
              </a:buClr>
              <a:buFont typeface="Arial" panose="020B0604020202020204" pitchFamily="34" charset="0"/>
              <a:buChar char="•"/>
              <a:defRPr sz="2400"/>
            </a:lvl3pPr>
            <a:lvl4pPr marL="749808" indent="-182880">
              <a:spcBef>
                <a:spcPts val="1200"/>
              </a:spcBef>
              <a:spcAft>
                <a:spcPts val="200"/>
              </a:spcAft>
              <a:buClr>
                <a:schemeClr val="accent2"/>
              </a:buClr>
              <a:buFont typeface="Arial" panose="020B0604020202020204" pitchFamily="34" charset="0"/>
              <a:buChar char="•"/>
              <a:defRPr sz="2400"/>
            </a:lvl4pPr>
            <a:lvl5pPr marL="932688" indent="-182880">
              <a:spcBef>
                <a:spcPts val="1200"/>
              </a:spcBef>
              <a:spcAft>
                <a:spcPts val="200"/>
              </a:spcAft>
              <a:buClr>
                <a:schemeClr val="accent2"/>
              </a:buClr>
              <a:buFont typeface="Arial" panose="020B0604020202020204" pitchFamily="34" charset="0"/>
              <a:buChar char="•"/>
              <a:defRPr sz="24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244AF500-76F9-CD01-586B-E1B35B735F88}"/>
              </a:ext>
            </a:extLst>
          </p:cNvPr>
          <p:cNvSpPr>
            <a:spLocks noGrp="1"/>
          </p:cNvSpPr>
          <p:nvPr>
            <p:ph sz="quarter" idx="16" hasCustomPrompt="1"/>
          </p:nvPr>
        </p:nvSpPr>
        <p:spPr>
          <a:xfrm>
            <a:off x="7406640" y="2194560"/>
            <a:ext cx="4067175" cy="3754425"/>
          </a:xfrm>
          <a:solidFill>
            <a:schemeClr val="tx1">
              <a:lumMod val="85000"/>
              <a:lumOff val="15000"/>
            </a:schemeClr>
          </a:solidFill>
        </p:spPr>
        <p:txBody>
          <a:bodyPr lIns="274320" tIns="274320" rIns="274320" bIns="274320">
            <a:normAutofit/>
          </a:bodyPr>
          <a:lstStyle>
            <a:lvl1pPr marL="512064" indent="-512064">
              <a:buClr>
                <a:schemeClr val="accent2"/>
              </a:buClr>
              <a:buFont typeface="+mj-lt"/>
              <a:buAutoNum type="arabicPeriod"/>
              <a:defRPr sz="2000">
                <a:solidFill>
                  <a:schemeClr val="bg1"/>
                </a:solidFill>
              </a:defRPr>
            </a:lvl1pPr>
            <a:lvl2pPr marL="658368" indent="-457200">
              <a:buClr>
                <a:schemeClr val="accent2"/>
              </a:buClr>
              <a:buFont typeface="+mj-lt"/>
              <a:buAutoNum type="arabicPeriod"/>
              <a:defRPr sz="2000">
                <a:solidFill>
                  <a:schemeClr val="bg1"/>
                </a:solidFill>
              </a:defRPr>
            </a:lvl2pPr>
            <a:lvl3pPr marL="841248" indent="-457200">
              <a:buClr>
                <a:schemeClr val="accent2"/>
              </a:buClr>
              <a:buFont typeface="+mj-lt"/>
              <a:buAutoNum type="arabicPeriod"/>
              <a:defRPr sz="2000">
                <a:solidFill>
                  <a:schemeClr val="bg1"/>
                </a:solidFill>
              </a:defRPr>
            </a:lvl3pPr>
            <a:lvl4pPr marL="1024128" indent="-457200">
              <a:buClr>
                <a:schemeClr val="accent2"/>
              </a:buClr>
              <a:buFont typeface="+mj-lt"/>
              <a:buAutoNum type="arabicPeriod"/>
              <a:defRPr sz="2000">
                <a:solidFill>
                  <a:schemeClr val="bg1"/>
                </a:solidFill>
              </a:defRPr>
            </a:lvl4pPr>
            <a:lvl5pPr marL="1207008" indent="-457200">
              <a:buClr>
                <a:schemeClr val="accent2"/>
              </a:buClr>
              <a:buFont typeface="+mj-lt"/>
              <a:buAutoNum type="arabicPeriod"/>
              <a:defRPr sz="2000">
                <a:solidFill>
                  <a:schemeClr val="bg1"/>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F02F1891-1ACC-4692-80A2-4F69EAAAE404}"/>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cxnSp>
        <p:nvCxnSpPr>
          <p:cNvPr id="5" name="Straight Connector 4">
            <a:extLst>
              <a:ext uri="{FF2B5EF4-FFF2-40B4-BE49-F238E27FC236}">
                <a16:creationId xmlns:a16="http://schemas.microsoft.com/office/drawing/2014/main" id="{D11493E3-605E-569A-BC16-ACFDDE98E130}"/>
              </a:ext>
              <a:ext uri="{C183D7F6-B498-43B3-948B-1728B52AA6E4}">
                <adec:decorative xmlns:adec="http://schemas.microsoft.com/office/drawing/2017/decorative" val="1"/>
              </a:ext>
            </a:extLst>
          </p:cNvPr>
          <p:cNvCxnSpPr/>
          <p:nvPr userDrawn="1"/>
        </p:nvCxnSpPr>
        <p:spPr>
          <a:xfrm>
            <a:off x="1097280"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303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and Content and 2 Columns Left 1">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45F368C9-4803-45FD-A0BA-26B5679AFCD4}"/>
              </a:ext>
            </a:extLst>
          </p:cNvPr>
          <p:cNvSpPr>
            <a:spLocks noGrp="1"/>
          </p:cNvSpPr>
          <p:nvPr>
            <p:ph type="title"/>
          </p:nvPr>
        </p:nvSpPr>
        <p:spPr>
          <a:xfrm>
            <a:off x="5131676" y="286603"/>
            <a:ext cx="6024004" cy="1788527"/>
          </a:xfrm>
        </p:spPr>
        <p:txBody>
          <a:bodyPr/>
          <a:lstStyle>
            <a:lvl1pPr>
              <a:defRPr/>
            </a:lvl1pPr>
          </a:lstStyle>
          <a:p>
            <a:r>
              <a:rPr lang="en-US"/>
              <a:t>Click to edit Master title style</a:t>
            </a:r>
            <a:endParaRPr lang="en-US" dirty="0"/>
          </a:p>
        </p:txBody>
      </p:sp>
      <p:cxnSp>
        <p:nvCxnSpPr>
          <p:cNvPr id="16" name="Straight Connector 15">
            <a:extLst>
              <a:ext uri="{FF2B5EF4-FFF2-40B4-BE49-F238E27FC236}">
                <a16:creationId xmlns:a16="http://schemas.microsoft.com/office/drawing/2014/main" id="{C6487FB7-F6EE-0454-5FB0-228B2EBCBD55}"/>
              </a:ext>
              <a:ext uri="{C183D7F6-B498-43B3-948B-1728B52AA6E4}">
                <adec:decorative xmlns:adec="http://schemas.microsoft.com/office/drawing/2017/decorative" val="1"/>
              </a:ext>
            </a:extLst>
          </p:cNvPr>
          <p:cNvCxnSpPr>
            <a:cxnSpLocks/>
          </p:cNvCxnSpPr>
          <p:nvPr userDrawn="1"/>
        </p:nvCxnSpPr>
        <p:spPr>
          <a:xfrm>
            <a:off x="5130366" y="2166571"/>
            <a:ext cx="603012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Content Placeholder 20">
            <a:extLst>
              <a:ext uri="{FF2B5EF4-FFF2-40B4-BE49-F238E27FC236}">
                <a16:creationId xmlns:a16="http://schemas.microsoft.com/office/drawing/2014/main" id="{7E27ABCA-7CD7-B1C6-D787-E3B8959F7FE4}"/>
              </a:ext>
            </a:extLst>
          </p:cNvPr>
          <p:cNvSpPr>
            <a:spLocks noGrp="1"/>
          </p:cNvSpPr>
          <p:nvPr>
            <p:ph sz="quarter" idx="15" hasCustomPrompt="1"/>
          </p:nvPr>
        </p:nvSpPr>
        <p:spPr>
          <a:xfrm>
            <a:off x="639763" y="287338"/>
            <a:ext cx="4067175" cy="2801123"/>
          </a:xfrm>
          <a:solidFill>
            <a:schemeClr val="accent6"/>
          </a:solidFill>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20">
            <a:extLst>
              <a:ext uri="{FF2B5EF4-FFF2-40B4-BE49-F238E27FC236}">
                <a16:creationId xmlns:a16="http://schemas.microsoft.com/office/drawing/2014/main" id="{244AF500-76F9-CD01-586B-E1B35B735F88}"/>
              </a:ext>
            </a:extLst>
          </p:cNvPr>
          <p:cNvSpPr>
            <a:spLocks noGrp="1"/>
          </p:cNvSpPr>
          <p:nvPr>
            <p:ph sz="quarter" idx="16" hasCustomPrompt="1"/>
          </p:nvPr>
        </p:nvSpPr>
        <p:spPr>
          <a:xfrm>
            <a:off x="639763" y="3416796"/>
            <a:ext cx="4067175" cy="2801124"/>
          </a:xfrm>
          <a:solidFill>
            <a:schemeClr val="accent6"/>
          </a:solidFill>
        </p:spPr>
        <p:txBody>
          <a:bodyPr/>
          <a:lstStyle>
            <a:lvl1pPr>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70EEE198-C7B9-2C56-05AC-997ADD4EE029}"/>
              </a:ext>
            </a:extLst>
          </p:cNvPr>
          <p:cNvSpPr>
            <a:spLocks noGrp="1"/>
          </p:cNvSpPr>
          <p:nvPr>
            <p:ph idx="1" hasCustomPrompt="1"/>
          </p:nvPr>
        </p:nvSpPr>
        <p:spPr>
          <a:xfrm>
            <a:off x="5131676" y="2258012"/>
            <a:ext cx="6024003" cy="3959908"/>
          </a:xfrm>
        </p:spPr>
        <p:txBody>
          <a:bodyPr lIns="91440">
            <a:normAutofit/>
          </a:bodyPr>
          <a:lstStyle>
            <a:lvl1pPr marL="0" indent="0">
              <a:spcBef>
                <a:spcPts val="1200"/>
              </a:spcBef>
              <a:spcAft>
                <a:spcPts val="200"/>
              </a:spcAft>
              <a:buNone/>
              <a:defRPr sz="2400"/>
            </a:lvl1pPr>
            <a:lvl2pPr>
              <a:spcBef>
                <a:spcPts val="1200"/>
              </a:spcBef>
              <a:spcAft>
                <a:spcPts val="200"/>
              </a:spcAft>
              <a:defRPr sz="2000"/>
            </a:lvl2pPr>
            <a:lvl3pPr>
              <a:spcBef>
                <a:spcPts val="1200"/>
              </a:spcBef>
              <a:spcAft>
                <a:spcPts val="200"/>
              </a:spcAft>
              <a:defRPr sz="1600"/>
            </a:lvl3pPr>
            <a:lvl4pPr>
              <a:spcBef>
                <a:spcPts val="1200"/>
              </a:spcBef>
              <a:spcAft>
                <a:spcPts val="200"/>
              </a:spcAft>
              <a:defRPr sz="1600"/>
            </a:lvl4pPr>
            <a:lvl5pPr>
              <a:spcBef>
                <a:spcPts val="1200"/>
              </a:spcBef>
              <a:spcAft>
                <a:spcPts val="200"/>
              </a:spcAft>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F02F1891-1ACC-4692-80A2-4F69EAAAE404}"/>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250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E322D5-1CC3-400A-A187-55543F0E8B93}"/>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Title 13">
            <a:extLst>
              <a:ext uri="{FF2B5EF4-FFF2-40B4-BE49-F238E27FC236}">
                <a16:creationId xmlns:a16="http://schemas.microsoft.com/office/drawing/2014/main" id="{EAD2187F-4097-47C0-8330-56262D32831D}"/>
              </a:ext>
              <a:ext uri="{C183D7F6-B498-43B3-948B-1728B52AA6E4}">
                <adec:decorative xmlns:adec="http://schemas.microsoft.com/office/drawing/2017/decorative" val="0"/>
              </a:ext>
            </a:extLst>
          </p:cNvPr>
          <p:cNvSpPr>
            <a:spLocks noGrp="1"/>
          </p:cNvSpPr>
          <p:nvPr>
            <p:ph type="title" hasCustomPrompt="1"/>
          </p:nvPr>
        </p:nvSpPr>
        <p:spPr>
          <a:xfrm>
            <a:off x="7859485" y="640080"/>
            <a:ext cx="3690257" cy="2450676"/>
          </a:xfrm>
        </p:spPr>
        <p:txBody>
          <a:bodyPr>
            <a:normAutofit/>
          </a:bodyPr>
          <a:lstStyle>
            <a:lvl1pPr>
              <a:defRPr/>
            </a:lvl1pPr>
          </a:lstStyle>
          <a:p>
            <a:r>
              <a:rPr lang="en-US" dirty="0"/>
              <a:t>Click to add title</a:t>
            </a:r>
          </a:p>
        </p:txBody>
      </p:sp>
      <p:cxnSp>
        <p:nvCxnSpPr>
          <p:cNvPr id="8" name="Straight Connector 7">
            <a:extLst>
              <a:ext uri="{FF2B5EF4-FFF2-40B4-BE49-F238E27FC236}">
                <a16:creationId xmlns:a16="http://schemas.microsoft.com/office/drawing/2014/main" id="{10523EF1-B104-45FE-925A-5C7906FA18C2}"/>
              </a:ext>
              <a:ext uri="{C183D7F6-B498-43B3-948B-1728B52AA6E4}">
                <adec:decorative xmlns:adec="http://schemas.microsoft.com/office/drawing/2017/decorative" val="1"/>
              </a:ext>
            </a:extLst>
          </p:cNvPr>
          <p:cNvCxnSpPr/>
          <p:nvPr userDrawn="1"/>
        </p:nvCxnSpPr>
        <p:spPr>
          <a:xfrm>
            <a:off x="7942633" y="3255512"/>
            <a:ext cx="34747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Picture Placeholder 10">
            <a:extLst>
              <a:ext uri="{FF2B5EF4-FFF2-40B4-BE49-F238E27FC236}">
                <a16:creationId xmlns:a16="http://schemas.microsoft.com/office/drawing/2014/main" id="{FA958037-C140-4697-8EAF-21C950A0ECC5}"/>
              </a:ext>
            </a:extLst>
          </p:cNvPr>
          <p:cNvSpPr>
            <a:spLocks noGrp="1"/>
          </p:cNvSpPr>
          <p:nvPr>
            <p:ph type="pic" sz="quarter" idx="13"/>
          </p:nvPr>
        </p:nvSpPr>
        <p:spPr>
          <a:xfrm>
            <a:off x="630936" y="640080"/>
            <a:ext cx="6912864" cy="5312664"/>
          </a:xfrm>
          <a:solidFill>
            <a:schemeClr val="accent6"/>
          </a:solidFill>
        </p:spPr>
        <p:txBody>
          <a:bodyPr>
            <a:normAutofit/>
          </a:bodyPr>
          <a:lstStyle>
            <a:lvl1pPr algn="ctr">
              <a:defRPr sz="1800"/>
            </a:lvl1pPr>
          </a:lstStyle>
          <a:p>
            <a:r>
              <a:rPr lang="en-US"/>
              <a:t>Click icon to add picture</a:t>
            </a:r>
            <a:endParaRPr lang="en-US" dirty="0"/>
          </a:p>
        </p:txBody>
      </p:sp>
      <p:sp>
        <p:nvSpPr>
          <p:cNvPr id="9" name="Content Placeholder 14">
            <a:extLst>
              <a:ext uri="{FF2B5EF4-FFF2-40B4-BE49-F238E27FC236}">
                <a16:creationId xmlns:a16="http://schemas.microsoft.com/office/drawing/2014/main" id="{44613BB0-E0E0-4B1C-9926-EBE53B5420E1}"/>
              </a:ext>
            </a:extLst>
          </p:cNvPr>
          <p:cNvSpPr>
            <a:spLocks noGrp="1"/>
          </p:cNvSpPr>
          <p:nvPr>
            <p:ph idx="1" hasCustomPrompt="1"/>
          </p:nvPr>
        </p:nvSpPr>
        <p:spPr>
          <a:xfrm>
            <a:off x="7859485" y="3429000"/>
            <a:ext cx="3690257" cy="2440094"/>
          </a:xfrm>
        </p:spPr>
        <p:txBody>
          <a:bodyPr lIns="91440">
            <a:normAutofit/>
          </a:bodyPr>
          <a:lstStyle>
            <a:lvl1pPr marL="0" indent="0">
              <a:buNone/>
              <a:defRPr/>
            </a:lvl1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866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r>
              <a:rPr lang="en-US"/>
              <a:t>Property of IIRL</a:t>
            </a:r>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09187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r>
              <a:rPr lang="en-US"/>
              <a:t>20XX</a:t>
            </a:r>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r>
              <a:rPr lang="en-US"/>
              <a:t>Property of IIRL</a:t>
            </a:r>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233236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r>
              <a:rPr lang="en-US"/>
              <a:t>20XX</a:t>
            </a:r>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r>
              <a:rPr lang="en-US"/>
              <a:t>Property of IIRL</a:t>
            </a:r>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27084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r>
              <a:rPr lang="en-US"/>
              <a:t>20XX</a:t>
            </a:r>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r>
              <a:rPr lang="en-US"/>
              <a:t>Property of IIRL</a:t>
            </a:r>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67651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r>
              <a:rPr lang="en-US"/>
              <a:t>20XX</a:t>
            </a:r>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r>
              <a:rPr lang="en-US"/>
              <a:t>Property of IIRL</a:t>
            </a:r>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97185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r>
              <a:rPr lang="en-US"/>
              <a:t>20XX</a:t>
            </a:r>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
        <p:nvSpPr>
          <p:cNvPr id="5" name="Rectangle 4">
            <a:extLst>
              <a:ext uri="{FF2B5EF4-FFF2-40B4-BE49-F238E27FC236}">
                <a16:creationId xmlns:a16="http://schemas.microsoft.com/office/drawing/2014/main" id="{A8464DCA-A9BF-A892-3059-84E13570D01E}"/>
              </a:ext>
              <a:ext uri="{C183D7F6-B498-43B3-948B-1728B52AA6E4}">
                <adec:decorative xmlns:adec="http://schemas.microsoft.com/office/drawing/2017/decorative" val="1"/>
              </a:ext>
            </a:extLst>
          </p:cNvPr>
          <p:cNvSpPr/>
          <p:nvPr userDrawn="1"/>
        </p:nvSpPr>
        <p:spPr>
          <a:xfrm>
            <a:off x="0"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507024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r>
              <a:rPr lang="en-US"/>
              <a:t>20XX</a:t>
            </a:r>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r>
              <a:rPr lang="en-US"/>
              <a:t>Property of IIRL</a:t>
            </a:r>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5264630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20XX</a:t>
            </a:r>
            <a:endParaRPr lang="en-US" dirty="0"/>
          </a:p>
        </p:txBody>
      </p:sp>
      <p:sp>
        <p:nvSpPr>
          <p:cNvPr id="6" name="Footer Placeholder 5"/>
          <p:cNvSpPr>
            <a:spLocks noGrp="1"/>
          </p:cNvSpPr>
          <p:nvPr>
            <p:ph type="ftr" sz="quarter" idx="11"/>
          </p:nvPr>
        </p:nvSpPr>
        <p:spPr>
          <a:xfrm>
            <a:off x="1097279" y="6446838"/>
            <a:ext cx="6818262" cy="365125"/>
          </a:xfrm>
        </p:spPr>
        <p:txBody>
          <a:bodyPr/>
          <a:lstStyle/>
          <a:p>
            <a:r>
              <a:rPr lang="en-US"/>
              <a:t>Property of IIRL</a:t>
            </a:r>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00677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r>
              <a:rPr lang="en-US"/>
              <a:t>20XX</a:t>
            </a:r>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r>
              <a:rPr lang="en-US"/>
              <a:t>Property of IIRL</a:t>
            </a:r>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105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75607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9" r:id="rId14"/>
    <p:sldLayoutId id="2147483780" r:id="rId15"/>
    <p:sldLayoutId id="2147483781" r:id="rId16"/>
    <p:sldLayoutId id="2147483783" r:id="rId17"/>
    <p:sldLayoutId id="2147483784" r:id="rId18"/>
    <p:sldLayoutId id="2147483788" r:id="rId19"/>
  </p:sldLayoutIdLst>
  <p:hf hd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s://www.hhs.gov/ohrp/index.html" TargetMode="External"/><Relationship Id="rId4" Type="http://schemas.openxmlformats.org/officeDocument/2006/relationships/hyperlink" Target="https://www.hhs.gov/ohrp/regulations-and-policy/regulations/common-rule/index.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2388595" y="1075189"/>
            <a:ext cx="7414810" cy="4251372"/>
          </a:xfrm>
          <a:custGeom>
            <a:avLst/>
            <a:gdLst/>
            <a:ahLst/>
            <a:cxnLst/>
            <a:rect l="l" t="t" r="r" b="b"/>
            <a:pathLst>
              <a:path w="11122215" h="6377058">
                <a:moveTo>
                  <a:pt x="0" y="0"/>
                </a:moveTo>
                <a:lnTo>
                  <a:pt x="11122216" y="0"/>
                </a:lnTo>
                <a:lnTo>
                  <a:pt x="11122216" y="6377058"/>
                </a:lnTo>
                <a:lnTo>
                  <a:pt x="0" y="6377058"/>
                </a:lnTo>
                <a:lnTo>
                  <a:pt x="0" y="0"/>
                </a:lnTo>
                <a:close/>
              </a:path>
            </a:pathLst>
          </a:custGeom>
          <a:blipFill>
            <a:blip r:embed="rId2"/>
            <a:stretch>
              <a:fillRect/>
            </a:stretch>
          </a:blipFill>
        </p:spPr>
        <p:txBody>
          <a:bodyPr/>
          <a:lstStyle/>
          <a:p>
            <a:endParaRPr lang="en-US" sz="1200"/>
          </a:p>
        </p:txBody>
      </p:sp>
    </p:spTree>
    <p:extLst>
      <p:ext uri="{BB962C8B-B14F-4D97-AF65-F5344CB8AC3E}">
        <p14:creationId xmlns:p14="http://schemas.microsoft.com/office/powerpoint/2010/main" val="3564459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4" name="Straight Connector 13">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A5416DB-BC4C-330B-1179-90F5684F6C18}"/>
              </a:ext>
            </a:extLst>
          </p:cNvPr>
          <p:cNvSpPr>
            <a:spLocks noGrp="1"/>
          </p:cNvSpPr>
          <p:nvPr>
            <p:ph type="title"/>
          </p:nvPr>
        </p:nvSpPr>
        <p:spPr>
          <a:xfrm>
            <a:off x="1341784" y="516835"/>
            <a:ext cx="5733434" cy="1380545"/>
          </a:xfrm>
        </p:spPr>
        <p:txBody>
          <a:bodyPr vert="horz" lIns="91440" tIns="45720" rIns="91440" bIns="45720" rtlCol="0" anchor="b">
            <a:normAutofit/>
          </a:bodyPr>
          <a:lstStyle/>
          <a:p>
            <a:r>
              <a:rPr lang="en-US" sz="4000" dirty="0">
                <a:solidFill>
                  <a:srgbClr val="FFFFFF"/>
                </a:solidFill>
              </a:rPr>
              <a:t>The Common Rule</a:t>
            </a:r>
          </a:p>
        </p:txBody>
      </p:sp>
      <p:cxnSp>
        <p:nvCxnSpPr>
          <p:cNvPr id="18" name="Straight Connector 17">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5896" y="2353592"/>
            <a:ext cx="53035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DF71E581-3C99-81DE-3F57-81E7595DC350}"/>
              </a:ext>
            </a:extLst>
          </p:cNvPr>
          <p:cNvSpPr>
            <a:spLocks noGrp="1"/>
          </p:cNvSpPr>
          <p:nvPr>
            <p:ph idx="1"/>
          </p:nvPr>
        </p:nvSpPr>
        <p:spPr>
          <a:xfrm>
            <a:off x="357810" y="2523849"/>
            <a:ext cx="7017026" cy="3946522"/>
          </a:xfrm>
        </p:spPr>
        <p:txBody>
          <a:bodyPr vert="horz" lIns="0" tIns="45720" rIns="0" bIns="45720" rtlCol="0">
            <a:normAutofit fontScale="92500" lnSpcReduction="10000"/>
          </a:bodyPr>
          <a:lstStyle/>
          <a:p>
            <a:pPr>
              <a:lnSpc>
                <a:spcPct val="90000"/>
              </a:lnSpc>
            </a:pPr>
            <a:r>
              <a:rPr lang="en-US" dirty="0">
                <a:solidFill>
                  <a:srgbClr val="FFFFFF"/>
                </a:solidFill>
                <a:effectLst/>
              </a:rPr>
              <a:t>U.S. Federal rules developed to protect participants in research were published by the Department of Health and Human Services (HHS) in 1991. </a:t>
            </a:r>
          </a:p>
          <a:p>
            <a:pPr>
              <a:lnSpc>
                <a:spcPct val="90000"/>
              </a:lnSpc>
            </a:pPr>
            <a:r>
              <a:rPr lang="en-US" dirty="0">
                <a:solidFill>
                  <a:srgbClr val="FFFFFF"/>
                </a:solidFill>
                <a:effectLst/>
              </a:rPr>
              <a:t>The first section is referred to as the “Common Rule” because it was simultaneously adopted by 15 Federal departments and agencies. </a:t>
            </a:r>
          </a:p>
          <a:p>
            <a:pPr>
              <a:lnSpc>
                <a:spcPct val="90000"/>
              </a:lnSpc>
            </a:pPr>
            <a:r>
              <a:rPr lang="en-US" dirty="0">
                <a:solidFill>
                  <a:srgbClr val="FFFFFF"/>
                </a:solidFill>
                <a:effectLst/>
              </a:rPr>
              <a:t>The Common Rule was subsequently revised in 2017 taking into consideration contemporary changes in the conduct of research. </a:t>
            </a:r>
          </a:p>
          <a:p>
            <a:pPr>
              <a:lnSpc>
                <a:spcPct val="90000"/>
              </a:lnSpc>
            </a:pPr>
            <a:r>
              <a:rPr lang="en-US" dirty="0">
                <a:solidFill>
                  <a:srgbClr val="FFFFFF"/>
                </a:solidFill>
                <a:effectLst/>
              </a:rPr>
              <a:t>One key protection in the “Common Rule” is the requirement for appropriate review and approval of research by Institutional </a:t>
            </a:r>
            <a:r>
              <a:rPr lang="en-US" dirty="0">
                <a:solidFill>
                  <a:srgbClr val="FFFFFF"/>
                </a:solidFill>
              </a:rPr>
              <a:t>R</a:t>
            </a:r>
            <a:r>
              <a:rPr lang="en-US" dirty="0">
                <a:solidFill>
                  <a:srgbClr val="FFFFFF"/>
                </a:solidFill>
                <a:effectLst/>
              </a:rPr>
              <a:t>eview </a:t>
            </a:r>
            <a:r>
              <a:rPr lang="en-US" dirty="0">
                <a:solidFill>
                  <a:srgbClr val="FFFFFF"/>
                </a:solidFill>
              </a:rPr>
              <a:t>B</a:t>
            </a:r>
            <a:r>
              <a:rPr lang="en-US" dirty="0">
                <a:solidFill>
                  <a:srgbClr val="FFFFFF"/>
                </a:solidFill>
                <a:effectLst/>
              </a:rPr>
              <a:t>oards.</a:t>
            </a:r>
          </a:p>
          <a:p>
            <a:pPr>
              <a:lnSpc>
                <a:spcPct val="90000"/>
              </a:lnSpc>
            </a:pPr>
            <a:endParaRPr lang="en-US" sz="1800" dirty="0">
              <a:solidFill>
                <a:srgbClr val="FFFFFF"/>
              </a:solidFill>
            </a:endParaRPr>
          </a:p>
        </p:txBody>
      </p:sp>
      <p:pic>
        <p:nvPicPr>
          <p:cNvPr id="6" name="Content Placeholder 14" descr="Office clerk searching for files">
            <a:extLst>
              <a:ext uri="{FF2B5EF4-FFF2-40B4-BE49-F238E27FC236}">
                <a16:creationId xmlns:a16="http://schemas.microsoft.com/office/drawing/2014/main" id="{08637BD7-EBE7-9B0F-2D96-E02697A450F5}"/>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a:ext>
            </a:extLst>
          </a:blip>
          <a:srcRect r="6931" b="1"/>
          <a:stretch/>
        </p:blipFill>
        <p:spPr>
          <a:xfrm>
            <a:off x="7611900" y="-10230"/>
            <a:ext cx="4580098" cy="3383279"/>
          </a:xfrm>
          <a:prstGeom prst="rect">
            <a:avLst/>
          </a:prstGeom>
        </p:spPr>
      </p:pic>
      <p:pic>
        <p:nvPicPr>
          <p:cNvPr id="7" name="Content Placeholder 19" descr="Three women brainstorming">
            <a:extLst>
              <a:ext uri="{FF2B5EF4-FFF2-40B4-BE49-F238E27FC236}">
                <a16:creationId xmlns:a16="http://schemas.microsoft.com/office/drawing/2014/main" id="{C5646C18-01E0-75C8-7655-4411D8143C91}"/>
              </a:ext>
            </a:extLst>
          </p:cNvPr>
          <p:cNvPicPr>
            <a:picLocks noGrp="1" noChangeAspect="1"/>
          </p:cNvPicPr>
          <p:nvPr>
            <p:ph sz="quarter" idx="16"/>
          </p:nvPr>
        </p:nvPicPr>
        <p:blipFill rotWithShape="1">
          <a:blip r:embed="rId4" cstate="print">
            <a:extLst>
              <a:ext uri="{28A0092B-C50C-407E-A947-70E740481C1C}">
                <a14:useLocalDpi xmlns:a14="http://schemas.microsoft.com/office/drawing/2010/main"/>
              </a:ext>
            </a:extLst>
          </a:blip>
          <a:srcRect r="6931" b="1"/>
          <a:stretch/>
        </p:blipFill>
        <p:spPr>
          <a:xfrm>
            <a:off x="7611904" y="3474718"/>
            <a:ext cx="4580097" cy="3383280"/>
          </a:xfrm>
          <a:prstGeom prst="rect">
            <a:avLst/>
          </a:prstGeom>
        </p:spPr>
      </p:pic>
      <p:sp>
        <p:nvSpPr>
          <p:cNvPr id="3" name="Footer Placeholder 2">
            <a:extLst>
              <a:ext uri="{FF2B5EF4-FFF2-40B4-BE49-F238E27FC236}">
                <a16:creationId xmlns:a16="http://schemas.microsoft.com/office/drawing/2014/main" id="{64BCA505-FE98-B31E-E8CB-E71D4AC4F81F}"/>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EE93481B-01D7-4724-CED0-FEB135C029CC}"/>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190086829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49C87F-994D-B9AE-B537-AF8296BEE0CB}"/>
              </a:ext>
            </a:extLst>
          </p:cNvPr>
          <p:cNvSpPr>
            <a:spLocks noGrp="1"/>
          </p:cNvSpPr>
          <p:nvPr>
            <p:ph type="title"/>
          </p:nvPr>
        </p:nvSpPr>
        <p:spPr>
          <a:xfrm>
            <a:off x="5172074" y="286603"/>
            <a:ext cx="5983605" cy="1450757"/>
          </a:xfrm>
        </p:spPr>
        <p:txBody>
          <a:bodyPr vert="horz" lIns="91440" tIns="45720" rIns="91440" bIns="45720" rtlCol="0" anchor="b">
            <a:normAutofit fontScale="90000"/>
          </a:bodyPr>
          <a:lstStyle/>
          <a:p>
            <a:br>
              <a:rPr lang="en-US" sz="1600" b="1" dirty="0">
                <a:effectLst/>
              </a:rPr>
            </a:br>
            <a:br>
              <a:rPr lang="en-US" sz="1600" b="1" dirty="0">
                <a:effectLst/>
              </a:rPr>
            </a:br>
            <a:br>
              <a:rPr lang="en-US" sz="1600" b="1" dirty="0">
                <a:effectLst/>
              </a:rPr>
            </a:br>
            <a:r>
              <a:rPr lang="en-US" sz="3100" b="1" dirty="0">
                <a:effectLst/>
              </a:rPr>
              <a:t>The </a:t>
            </a:r>
            <a:r>
              <a:rPr lang="en-US" sz="3100" b="1" dirty="0"/>
              <a:t>C</a:t>
            </a:r>
            <a:r>
              <a:rPr lang="en-US" sz="3100" b="1" dirty="0">
                <a:effectLst/>
              </a:rPr>
              <a:t>ommon Rule: </a:t>
            </a:r>
            <a:br>
              <a:rPr lang="en-US" sz="3100" b="1" dirty="0">
                <a:effectLst/>
              </a:rPr>
            </a:br>
            <a:r>
              <a:rPr lang="en-US" sz="3100" b="1" dirty="0">
                <a:effectLst/>
              </a:rPr>
              <a:t>The Overall Goals of the Federal Policy</a:t>
            </a:r>
            <a:br>
              <a:rPr lang="en-US" sz="1600" dirty="0">
                <a:effectLst/>
              </a:rPr>
            </a:br>
            <a:endParaRPr lang="en-US" sz="1600" dirty="0"/>
          </a:p>
        </p:txBody>
      </p:sp>
      <p:pic>
        <p:nvPicPr>
          <p:cNvPr id="6" name="Content Placeholder 5" descr="A group of people in a lecture hall&#10;&#10;Description automatically generated">
            <a:extLst>
              <a:ext uri="{FF2B5EF4-FFF2-40B4-BE49-F238E27FC236}">
                <a16:creationId xmlns:a16="http://schemas.microsoft.com/office/drawing/2014/main" id="{6417BC6D-40BF-829F-2FBD-8228E313B8D5}"/>
              </a:ext>
            </a:extLst>
          </p:cNvPr>
          <p:cNvPicPr>
            <a:picLocks noGrp="1" noChangeAspect="1"/>
          </p:cNvPicPr>
          <p:nvPr>
            <p:ph sz="half" idx="1"/>
          </p:nvPr>
        </p:nvPicPr>
        <p:blipFill rotWithShape="1">
          <a:blip r:embed="rId2"/>
          <a:srcRect l="26807" r="28614" b="-1"/>
          <a:stretch/>
        </p:blipFill>
        <p:spPr>
          <a:xfrm>
            <a:off x="20" y="10"/>
            <a:ext cx="4580077" cy="6857990"/>
          </a:xfrm>
          <a:prstGeom prst="rect">
            <a:avLst/>
          </a:prstGeom>
        </p:spPr>
      </p:pic>
      <p:cxnSp>
        <p:nvCxnSpPr>
          <p:cNvPr id="17" name="Straight Connector 16">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09938FB9-D745-F087-A292-7A58A5D8892D}"/>
              </a:ext>
            </a:extLst>
          </p:cNvPr>
          <p:cNvSpPr>
            <a:spLocks noGrp="1"/>
          </p:cNvSpPr>
          <p:nvPr>
            <p:ph sz="half" idx="2"/>
          </p:nvPr>
        </p:nvSpPr>
        <p:spPr>
          <a:xfrm>
            <a:off x="5039139" y="2326056"/>
            <a:ext cx="6858000" cy="4542179"/>
          </a:xfrm>
        </p:spPr>
        <p:txBody>
          <a:bodyPr vert="horz" lIns="0" tIns="45720" rIns="0" bIns="45720" rtlCol="0">
            <a:normAutofit fontScale="92500" lnSpcReduction="10000"/>
          </a:bodyPr>
          <a:lstStyle/>
          <a:p>
            <a:pPr marL="0" marR="0" indent="0">
              <a:lnSpc>
                <a:spcPct val="90000"/>
              </a:lnSpc>
              <a:spcBef>
                <a:spcPts val="0"/>
              </a:spcBef>
              <a:spcAft>
                <a:spcPts val="1125"/>
              </a:spcAft>
              <a:buFont typeface="Calibri" panose="020F0502020204030204" pitchFamily="34" charset="0"/>
              <a:buNone/>
            </a:pPr>
            <a:r>
              <a:rPr lang="en-US" dirty="0">
                <a:effectLst/>
              </a:rPr>
              <a:t>As noted by the U.S. Department of Health and Human Services, all organizations and institutions engaged in research should foster a culture of ethical research, which rests on three principles:</a:t>
            </a:r>
          </a:p>
          <a:p>
            <a:pPr marL="342900" marR="0" lvl="0" indent="-342900">
              <a:lnSpc>
                <a:spcPct val="90000"/>
              </a:lnSpc>
              <a:spcBef>
                <a:spcPts val="0"/>
              </a:spcBef>
              <a:spcAft>
                <a:spcPts val="800"/>
              </a:spcAft>
              <a:buFont typeface="Calibri" panose="020F0502020204030204" pitchFamily="34" charset="0"/>
              <a:buAutoNum type="arabicPeriod"/>
              <a:tabLst>
                <a:tab pos="457200" algn="l"/>
              </a:tabLst>
            </a:pPr>
            <a:r>
              <a:rPr lang="en-US" dirty="0">
                <a:effectLst/>
              </a:rPr>
              <a:t>“RESPECT for persons’ autonomy, meaning the researcher gives adequate and comprehensive information about the research and any risks likely to occur, understandable to the participant, and allows them to voluntarily decide whether to participate.</a:t>
            </a:r>
          </a:p>
          <a:p>
            <a:pPr marL="342900" marR="0" lvl="0" indent="-342900">
              <a:lnSpc>
                <a:spcPct val="90000"/>
              </a:lnSpc>
              <a:spcBef>
                <a:spcPts val="0"/>
              </a:spcBef>
              <a:spcAft>
                <a:spcPts val="800"/>
              </a:spcAft>
              <a:buFont typeface="Calibri" panose="020F0502020204030204" pitchFamily="34" charset="0"/>
              <a:buAutoNum type="arabicPeriod"/>
              <a:tabLst>
                <a:tab pos="457200" algn="l"/>
              </a:tabLst>
            </a:pPr>
            <a:r>
              <a:rPr lang="en-US" dirty="0">
                <a:effectLst/>
              </a:rPr>
              <a:t>BENEFICENCE, meaning the research is designed to maximize benefits and minimize risks to subjects and society.</a:t>
            </a:r>
          </a:p>
          <a:p>
            <a:pPr marL="342900" marR="0" lvl="0" indent="-342900">
              <a:lnSpc>
                <a:spcPct val="90000"/>
              </a:lnSpc>
              <a:spcBef>
                <a:spcPts val="0"/>
              </a:spcBef>
              <a:spcAft>
                <a:spcPts val="800"/>
              </a:spcAft>
              <a:buFont typeface="Calibri" panose="020F0502020204030204" pitchFamily="34" charset="0"/>
              <a:buAutoNum type="arabicPeriod"/>
              <a:tabLst>
                <a:tab pos="457200" algn="l"/>
              </a:tabLst>
            </a:pPr>
            <a:r>
              <a:rPr lang="en-US" dirty="0">
                <a:effectLst/>
              </a:rPr>
              <a:t>JUSTICE, meaning that the research is fair to individual subjects and does not exploit or ignore one group (e.g., the poor) to benefit another group (e.g., the wealthy).” </a:t>
            </a:r>
          </a:p>
          <a:p>
            <a:pPr marL="0" marR="0" indent="0">
              <a:lnSpc>
                <a:spcPct val="90000"/>
              </a:lnSpc>
              <a:spcBef>
                <a:spcPts val="0"/>
              </a:spcBef>
              <a:spcAft>
                <a:spcPts val="1125"/>
              </a:spcAft>
              <a:buFont typeface="Calibri" panose="020F0502020204030204" pitchFamily="34" charset="0"/>
              <a:buNone/>
            </a:pPr>
            <a:r>
              <a:rPr lang="en-US" dirty="0">
                <a:effectLst/>
              </a:rPr>
              <a:t>Research produces many societal benefits. Regulatory oversight through the establishment of Institutional Review Boards ensures that potential harm of the research is balanced by potential benefits.</a:t>
            </a:r>
          </a:p>
          <a:p>
            <a:pPr>
              <a:lnSpc>
                <a:spcPct val="90000"/>
              </a:lnSpc>
            </a:pPr>
            <a:endParaRPr lang="en-US" sz="1400" dirty="0"/>
          </a:p>
        </p:txBody>
      </p:sp>
      <p:sp>
        <p:nvSpPr>
          <p:cNvPr id="3" name="Footer Placeholder 2">
            <a:extLst>
              <a:ext uri="{FF2B5EF4-FFF2-40B4-BE49-F238E27FC236}">
                <a16:creationId xmlns:a16="http://schemas.microsoft.com/office/drawing/2014/main" id="{B825D6D0-5A28-F10C-6617-87FC84D3F32E}"/>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01B9C5ED-DE3D-1602-B41F-F7CC8E7ADC84}"/>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798955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D21F9-0E3F-B753-5960-CA4BADB824D0}"/>
              </a:ext>
            </a:extLst>
          </p:cNvPr>
          <p:cNvSpPr>
            <a:spLocks noGrp="1"/>
          </p:cNvSpPr>
          <p:nvPr>
            <p:ph type="title"/>
          </p:nvPr>
        </p:nvSpPr>
        <p:spPr/>
        <p:txBody>
          <a:bodyPr>
            <a:normAutofit/>
          </a:bodyPr>
          <a:lstStyle/>
          <a:p>
            <a:pPr algn="ctr"/>
            <a:r>
              <a:rPr lang="en-US" sz="2800" b="1" kern="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What is an Institutional Review Board (IRB)?</a:t>
            </a:r>
            <a:br>
              <a:rPr lang="en-US" sz="2400" kern="100">
                <a:effectLst/>
                <a:latin typeface="Aptos" panose="020B0004020202020204" pitchFamily="34" charset="0"/>
                <a:ea typeface="Aptos" panose="020B0004020202020204" pitchFamily="34" charset="0"/>
                <a:cs typeface="Times New Roman" panose="02020603050405020304" pitchFamily="18" charset="0"/>
              </a:rPr>
            </a:br>
            <a:endParaRPr lang="en-US" sz="2400" dirty="0"/>
          </a:p>
        </p:txBody>
      </p:sp>
      <p:sp>
        <p:nvSpPr>
          <p:cNvPr id="3" name="Content Placeholder 2">
            <a:extLst>
              <a:ext uri="{FF2B5EF4-FFF2-40B4-BE49-F238E27FC236}">
                <a16:creationId xmlns:a16="http://schemas.microsoft.com/office/drawing/2014/main" id="{6A41A66E-A925-F037-2B00-9E517EF0CD97}"/>
              </a:ext>
            </a:extLst>
          </p:cNvPr>
          <p:cNvSpPr>
            <a:spLocks noGrp="1"/>
          </p:cNvSpPr>
          <p:nvPr>
            <p:ph sz="half" idx="1"/>
          </p:nvPr>
        </p:nvSpPr>
        <p:spPr>
          <a:xfrm>
            <a:off x="417443" y="2057400"/>
            <a:ext cx="5873629" cy="3968496"/>
          </a:xfrm>
        </p:spPr>
        <p:txBody>
          <a:bodyPr>
            <a:normAutofit lnSpcReduction="10000"/>
          </a:bodyPr>
          <a:lstStyle/>
          <a:p>
            <a:r>
              <a:rPr lang="en-US" b="1" kern="0" dirty="0">
                <a:solidFill>
                  <a:srgbClr val="333333"/>
                </a:solidFill>
                <a:effectLst/>
                <a:latin typeface="+mj-lt"/>
                <a:ea typeface="Times New Roman" panose="02020603050405020304" pitchFamily="18" charset="0"/>
                <a:cs typeface="Times New Roman" panose="02020603050405020304" pitchFamily="18" charset="0"/>
              </a:rPr>
              <a:t>Under federal regulations, an IRB is a committee that has been formally assigned to review and monitor research with human subjects. An IRB has the authority to approve, require modifications, or disapprove of research. IRBs play an essential role in the protection of the rights and welfare of individuals participating in research. </a:t>
            </a:r>
          </a:p>
          <a:p>
            <a:r>
              <a:rPr lang="en-US" b="1" kern="0" dirty="0">
                <a:solidFill>
                  <a:srgbClr val="333333"/>
                </a:solidFill>
                <a:effectLst/>
                <a:latin typeface="+mj-lt"/>
                <a:ea typeface="Times New Roman" panose="02020603050405020304" pitchFamily="18" charset="0"/>
                <a:cs typeface="Times New Roman" panose="02020603050405020304" pitchFamily="18" charset="0"/>
              </a:rPr>
              <a:t>IRBs provide both advance approval for a study and periodic review to ensure the rights and welfare of humans participating as subjects in research are protected. Research protocols outlining the planned research and related materials including informed consent documents are submitted to the </a:t>
            </a:r>
            <a:r>
              <a:rPr lang="en-US" b="1" kern="0" dirty="0">
                <a:solidFill>
                  <a:srgbClr val="333333"/>
                </a:solidFill>
                <a:latin typeface="+mj-lt"/>
                <a:ea typeface="Times New Roman" panose="02020603050405020304" pitchFamily="18" charset="0"/>
                <a:cs typeface="Times New Roman" panose="02020603050405020304" pitchFamily="18" charset="0"/>
              </a:rPr>
              <a:t>co</a:t>
            </a:r>
            <a:r>
              <a:rPr lang="en-US" b="1" kern="0" dirty="0">
                <a:solidFill>
                  <a:srgbClr val="333333"/>
                </a:solidFill>
                <a:effectLst/>
                <a:latin typeface="+mj-lt"/>
                <a:ea typeface="Times New Roman" panose="02020603050405020304" pitchFamily="18" charset="0"/>
                <a:cs typeface="Times New Roman" panose="02020603050405020304" pitchFamily="18" charset="0"/>
              </a:rPr>
              <a:t>mmittee.</a:t>
            </a:r>
            <a:endParaRPr lang="en-US" b="1" kern="100" dirty="0">
              <a:effectLst/>
              <a:latin typeface="+mj-lt"/>
              <a:ea typeface="Aptos" panose="020B0004020202020204" pitchFamily="34" charset="0"/>
              <a:cs typeface="Times New Roman" panose="02020603050405020304" pitchFamily="18" charset="0"/>
            </a:endParaRPr>
          </a:p>
          <a:p>
            <a:endParaRPr lang="en-US" dirty="0"/>
          </a:p>
        </p:txBody>
      </p:sp>
      <p:pic>
        <p:nvPicPr>
          <p:cNvPr id="6" name="Content Placeholder 5" descr="Researchers in a boardroom discussing">
            <a:extLst>
              <a:ext uri="{FF2B5EF4-FFF2-40B4-BE49-F238E27FC236}">
                <a16:creationId xmlns:a16="http://schemas.microsoft.com/office/drawing/2014/main" id="{E4999F1B-EDFB-5C2A-5341-91795635FBF5}"/>
              </a:ext>
            </a:extLst>
          </p:cNvPr>
          <p:cNvPicPr>
            <a:picLocks noGrp="1" noChangeAspect="1"/>
          </p:cNvPicPr>
          <p:nvPr>
            <p:ph sz="half" idx="2"/>
          </p:nvPr>
        </p:nvPicPr>
        <p:blipFill>
          <a:blip r:embed="rId2"/>
          <a:stretch>
            <a:fillRect/>
          </a:stretch>
        </p:blipFill>
        <p:spPr>
          <a:xfrm>
            <a:off x="6516688" y="2449096"/>
            <a:ext cx="4638675" cy="3091695"/>
          </a:xfrm>
          <a:scene3d>
            <a:camera prst="orthographicFront"/>
            <a:lightRig rig="threePt" dir="t"/>
          </a:scene3d>
          <a:sp3d>
            <a:bevelT w="139700" h="139700" prst="divot"/>
          </a:sp3d>
        </p:spPr>
      </p:pic>
      <p:sp>
        <p:nvSpPr>
          <p:cNvPr id="4" name="Footer Placeholder 3">
            <a:extLst>
              <a:ext uri="{FF2B5EF4-FFF2-40B4-BE49-F238E27FC236}">
                <a16:creationId xmlns:a16="http://schemas.microsoft.com/office/drawing/2014/main" id="{506562B6-BA91-3EFE-A01E-6C40D6D9FF1F}"/>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088F1614-1E60-B7F6-E82E-454BF3B06098}"/>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23406306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9CF5-1F4D-E124-A18C-0437163B2A4B}"/>
              </a:ext>
            </a:extLst>
          </p:cNvPr>
          <p:cNvSpPr>
            <a:spLocks noGrp="1"/>
          </p:cNvSpPr>
          <p:nvPr>
            <p:ph type="title"/>
          </p:nvPr>
        </p:nvSpPr>
        <p:spPr>
          <a:xfrm>
            <a:off x="2236304" y="854765"/>
            <a:ext cx="7335079" cy="882595"/>
          </a:xfrm>
          <a:solidFill>
            <a:schemeClr val="bg1"/>
          </a:solidFill>
        </p:spPr>
        <p:txBody>
          <a:bodyPr/>
          <a:lstStyle/>
          <a:p>
            <a:pPr algn="ctr"/>
            <a:r>
              <a:rPr lang="en-US" b="1" dirty="0"/>
              <a:t>IRB Composition </a:t>
            </a:r>
          </a:p>
        </p:txBody>
      </p:sp>
      <p:sp>
        <p:nvSpPr>
          <p:cNvPr id="3" name="Content Placeholder 2">
            <a:extLst>
              <a:ext uri="{FF2B5EF4-FFF2-40B4-BE49-F238E27FC236}">
                <a16:creationId xmlns:a16="http://schemas.microsoft.com/office/drawing/2014/main" id="{43273492-D921-804B-9142-FE42CF0F343B}"/>
              </a:ext>
            </a:extLst>
          </p:cNvPr>
          <p:cNvSpPr>
            <a:spLocks noGrp="1"/>
          </p:cNvSpPr>
          <p:nvPr>
            <p:ph idx="1"/>
          </p:nvPr>
        </p:nvSpPr>
        <p:spPr>
          <a:xfrm>
            <a:off x="1097279" y="2286001"/>
            <a:ext cx="10561321" cy="3160642"/>
          </a:xfrm>
          <a:solidFill>
            <a:schemeClr val="bg1"/>
          </a:solidFill>
        </p:spPr>
        <p:txBody>
          <a:bodyPr>
            <a:normAutofit fontScale="25000" lnSpcReduction="20000"/>
          </a:bodyPr>
          <a:lstStyle/>
          <a:p>
            <a:pPr marL="0" indent="0">
              <a:buNone/>
            </a:pPr>
            <a:r>
              <a:rPr lang="en-US" sz="12800" b="0" i="0" dirty="0">
                <a:solidFill>
                  <a:srgbClr val="474747"/>
                </a:solidFill>
                <a:effectLst/>
                <a:highlight>
                  <a:srgbClr val="FFFFFF"/>
                </a:highlight>
                <a:latin typeface="Google Sans"/>
              </a:rPr>
              <a:t>Under the Common Rule, IRBs must have at least five members and include at least one scientist, one non-scientist, and one member who is not affiliated with the institution at all. Every effort should be made to ensure that membership is not composed of all men or </a:t>
            </a:r>
            <a:r>
              <a:rPr lang="en-US" sz="12800" dirty="0">
                <a:solidFill>
                  <a:srgbClr val="474747"/>
                </a:solidFill>
                <a:highlight>
                  <a:srgbClr val="FFFFFF"/>
                </a:highlight>
                <a:latin typeface="Google Sans"/>
              </a:rPr>
              <a:t>all </a:t>
            </a:r>
            <a:r>
              <a:rPr lang="en-US" sz="12800" b="0" i="0" dirty="0">
                <a:solidFill>
                  <a:srgbClr val="474747"/>
                </a:solidFill>
                <a:effectLst/>
                <a:highlight>
                  <a:srgbClr val="FFFFFF"/>
                </a:highlight>
                <a:latin typeface="Google Sans"/>
              </a:rPr>
              <a:t>women. </a:t>
            </a:r>
            <a:r>
              <a:rPr lang="en-US" sz="12800" dirty="0">
                <a:solidFill>
                  <a:srgbClr val="474747"/>
                </a:solidFill>
                <a:highlight>
                  <a:srgbClr val="FFFFFF"/>
                </a:highlight>
                <a:latin typeface="Google Sans"/>
              </a:rPr>
              <a:t>IRBs may not</a:t>
            </a:r>
            <a:r>
              <a:rPr lang="en-US" sz="12800" b="0" i="0" dirty="0">
                <a:solidFill>
                  <a:srgbClr val="474747"/>
                </a:solidFill>
                <a:effectLst/>
                <a:highlight>
                  <a:srgbClr val="FFFFFF"/>
                </a:highlight>
                <a:latin typeface="Google Sans"/>
              </a:rPr>
              <a:t> allow any member to participate in the initial or continuing review of a project </a:t>
            </a:r>
            <a:r>
              <a:rPr lang="en-US" sz="12800" dirty="0">
                <a:solidFill>
                  <a:srgbClr val="474747"/>
                </a:solidFill>
                <a:highlight>
                  <a:srgbClr val="FFFFFF"/>
                </a:highlight>
                <a:latin typeface="Google Sans"/>
              </a:rPr>
              <a:t>for</a:t>
            </a:r>
            <a:r>
              <a:rPr lang="en-US" sz="12800" b="0" i="0" dirty="0">
                <a:solidFill>
                  <a:srgbClr val="474747"/>
                </a:solidFill>
                <a:effectLst/>
                <a:highlight>
                  <a:srgbClr val="FFFFFF"/>
                </a:highlight>
                <a:latin typeface="Google Sans"/>
              </a:rPr>
              <a:t> which the member has a conflict of interest, except to provide any requested information. </a:t>
            </a:r>
          </a:p>
          <a:p>
            <a:pPr marL="0" indent="0">
              <a:buNone/>
            </a:pPr>
            <a:r>
              <a:rPr lang="en-US" sz="12800" b="0" i="0" dirty="0">
                <a:solidFill>
                  <a:srgbClr val="474747"/>
                </a:solidFill>
                <a:effectLst/>
                <a:highlight>
                  <a:srgbClr val="FFFFFF"/>
                </a:highlight>
                <a:latin typeface="Google Sans"/>
              </a:rPr>
              <a:t> </a:t>
            </a:r>
          </a:p>
          <a:p>
            <a:pPr marL="0" indent="0">
              <a:buNone/>
            </a:pPr>
            <a:endParaRPr lang="en-US" sz="2800" dirty="0">
              <a:solidFill>
                <a:srgbClr val="474747"/>
              </a:solidFill>
              <a:highlight>
                <a:srgbClr val="FFFFFF"/>
              </a:highlight>
              <a:latin typeface="Google Sans"/>
            </a:endParaRPr>
          </a:p>
          <a:p>
            <a:pPr marL="0" indent="0" algn="ctr">
              <a:buNone/>
            </a:pPr>
            <a:endParaRPr lang="en-US" sz="2800" b="0" i="0" dirty="0">
              <a:solidFill>
                <a:srgbClr val="474747"/>
              </a:solidFill>
              <a:effectLst/>
              <a:highlight>
                <a:srgbClr val="FFFFFF"/>
              </a:highlight>
              <a:latin typeface="Google Sans"/>
            </a:endParaRPr>
          </a:p>
          <a:p>
            <a:pPr marL="0" indent="0">
              <a:buNone/>
            </a:pPr>
            <a:endParaRPr lang="en-US" dirty="0"/>
          </a:p>
        </p:txBody>
      </p:sp>
      <p:sp>
        <p:nvSpPr>
          <p:cNvPr id="4" name="Footer Placeholder 3">
            <a:extLst>
              <a:ext uri="{FF2B5EF4-FFF2-40B4-BE49-F238E27FC236}">
                <a16:creationId xmlns:a16="http://schemas.microsoft.com/office/drawing/2014/main" id="{B681443B-0F41-6AD8-B54F-3872CFEC4134}"/>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BBBA5F93-20F8-10DC-00E9-380AAA91772B}"/>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13837095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1F0730-E69C-4CD9-B0BB-948D000C1FFB}"/>
              </a:ext>
            </a:extLst>
          </p:cNvPr>
          <p:cNvSpPr>
            <a:spLocks noGrp="1"/>
          </p:cNvSpPr>
          <p:nvPr>
            <p:ph type="title"/>
          </p:nvPr>
        </p:nvSpPr>
        <p:spPr>
          <a:xfrm>
            <a:off x="1097280" y="725557"/>
            <a:ext cx="10058400" cy="1011803"/>
          </a:xfrm>
        </p:spPr>
        <p:txBody>
          <a:bodyPr>
            <a:normAutofit fontScale="90000"/>
          </a:bodyPr>
          <a:lstStyle/>
          <a:p>
            <a:pPr algn="ctr"/>
            <a:r>
              <a:rPr lang="en-US" sz="3600" b="1" kern="0" dirty="0">
                <a:solidFill>
                  <a:schemeClr val="bg1"/>
                </a:solidFill>
                <a:effectLst/>
                <a:ea typeface="Times New Roman" panose="02020603050405020304" pitchFamily="18" charset="0"/>
                <a:cs typeface="Times New Roman" panose="02020603050405020304" pitchFamily="18" charset="0"/>
              </a:rPr>
              <a:t>Traditional vs. Independent IRBs</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sz="3600" dirty="0"/>
          </a:p>
        </p:txBody>
      </p:sp>
      <p:sp>
        <p:nvSpPr>
          <p:cNvPr id="3" name="Content Placeholder 2">
            <a:extLst>
              <a:ext uri="{FF2B5EF4-FFF2-40B4-BE49-F238E27FC236}">
                <a16:creationId xmlns:a16="http://schemas.microsoft.com/office/drawing/2014/main" id="{42E95B60-96E3-0441-6E21-15C25D7D9C98}"/>
              </a:ext>
            </a:extLst>
          </p:cNvPr>
          <p:cNvSpPr>
            <a:spLocks noGrp="1"/>
          </p:cNvSpPr>
          <p:nvPr>
            <p:ph idx="1"/>
          </p:nvPr>
        </p:nvSpPr>
        <p:spPr>
          <a:xfrm>
            <a:off x="795130" y="4045226"/>
            <a:ext cx="11032436" cy="2584174"/>
          </a:xfrm>
          <a:solidFill>
            <a:schemeClr val="tx1"/>
          </a:solidFill>
        </p:spPr>
        <p:txBody>
          <a:bodyPr>
            <a:normAutofit/>
          </a:bodyPr>
          <a:lstStyle/>
          <a:p>
            <a:pPr marL="0" marR="0" indent="0">
              <a:lnSpc>
                <a:spcPct val="115000"/>
              </a:lnSpc>
              <a:spcBef>
                <a:spcPts val="0"/>
              </a:spcBef>
              <a:spcAft>
                <a:spcPts val="800"/>
              </a:spcAft>
              <a:buNone/>
            </a:pPr>
            <a:r>
              <a:rPr lang="en-US" sz="2400" b="1" kern="0" dirty="0">
                <a:solidFill>
                  <a:schemeClr val="bg1"/>
                </a:solidFill>
                <a:effectLst/>
                <a:latin typeface="+mj-lt"/>
                <a:ea typeface="Times New Roman" panose="02020603050405020304" pitchFamily="18" charset="0"/>
                <a:cs typeface="Times New Roman" panose="02020603050405020304" pitchFamily="18" charset="0"/>
              </a:rPr>
              <a:t>Traditional: </a:t>
            </a:r>
            <a:r>
              <a:rPr lang="en-US" sz="2400" kern="0" dirty="0">
                <a:solidFill>
                  <a:schemeClr val="bg1"/>
                </a:solidFill>
                <a:effectLst/>
                <a:latin typeface="+mj-lt"/>
                <a:ea typeface="Times New Roman" panose="02020603050405020304" pitchFamily="18" charset="0"/>
                <a:cs typeface="Times New Roman" panose="02020603050405020304" pitchFamily="18" charset="0"/>
              </a:rPr>
              <a:t>For decades, academic institutions, medical centers, and hospitals have maintained their own internal IRBs to review the research of affiliated investigators. </a:t>
            </a:r>
          </a:p>
          <a:p>
            <a:pPr marL="0" marR="0" indent="0">
              <a:lnSpc>
                <a:spcPct val="115000"/>
              </a:lnSpc>
              <a:spcBef>
                <a:spcPts val="0"/>
              </a:spcBef>
              <a:spcAft>
                <a:spcPts val="800"/>
              </a:spcAft>
              <a:buNone/>
            </a:pPr>
            <a:r>
              <a:rPr lang="en-US" sz="2400" b="1" kern="0" dirty="0">
                <a:solidFill>
                  <a:schemeClr val="bg1"/>
                </a:solidFill>
                <a:effectLst/>
                <a:latin typeface="+mj-lt"/>
                <a:ea typeface="Times New Roman" panose="02020603050405020304" pitchFamily="18" charset="0"/>
                <a:cs typeface="Times New Roman" panose="02020603050405020304" pitchFamily="18" charset="0"/>
              </a:rPr>
              <a:t>Independent: </a:t>
            </a:r>
            <a:r>
              <a:rPr lang="en-US" sz="2400" kern="0" dirty="0">
                <a:solidFill>
                  <a:schemeClr val="bg1"/>
                </a:solidFill>
                <a:effectLst/>
                <a:latin typeface="+mj-lt"/>
                <a:ea typeface="Times New Roman" panose="02020603050405020304" pitchFamily="18" charset="0"/>
                <a:cs typeface="Times New Roman" panose="02020603050405020304" pitchFamily="18" charset="0"/>
              </a:rPr>
              <a:t>IRBs that have been developed to provide review services to investigators who are not affiliated with an institution that has its own IRB. These IRBs under the same federal and state regulatory requirements as the traditional IRBS.</a:t>
            </a:r>
            <a:endParaRPr lang="en-US" sz="2400" kern="100" dirty="0">
              <a:solidFill>
                <a:schemeClr val="bg1"/>
              </a:solidFill>
              <a:effectLst/>
              <a:latin typeface="+mj-lt"/>
              <a:ea typeface="Aptos" panose="020B000402020202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C022207D-CA5D-0C8D-F482-008B4D0FF22A}"/>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1BA84B0A-3AD9-33FC-AA2D-ADC42D85C038}"/>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3384816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8" name="Rectangle 27">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7F1F56-9128-0A69-74AE-318A66BC09B7}"/>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dirty="0"/>
              <a:t>IRB General Responsibilities</a:t>
            </a:r>
          </a:p>
        </p:txBody>
      </p:sp>
      <p:pic>
        <p:nvPicPr>
          <p:cNvPr id="12" name="Content Placeholder 11" descr="A vintage weighing scales">
            <a:extLst>
              <a:ext uri="{FF2B5EF4-FFF2-40B4-BE49-F238E27FC236}">
                <a16:creationId xmlns:a16="http://schemas.microsoft.com/office/drawing/2014/main" id="{7546E433-EAA4-8C4E-51A6-84F8C1FCF184}"/>
              </a:ext>
            </a:extLst>
          </p:cNvPr>
          <p:cNvPicPr>
            <a:picLocks noGrp="1" noChangeAspect="1"/>
          </p:cNvPicPr>
          <p:nvPr>
            <p:ph sz="half" idx="2"/>
          </p:nvPr>
        </p:nvPicPr>
        <p:blipFill rotWithShape="1">
          <a:blip r:embed="rId2"/>
          <a:srcRect r="1" b="6716"/>
          <a:stretch/>
        </p:blipFill>
        <p:spPr>
          <a:xfrm>
            <a:off x="20" y="10"/>
            <a:ext cx="4580077" cy="6400784"/>
          </a:xfrm>
          <a:prstGeom prst="rect">
            <a:avLst/>
          </a:prstGeom>
        </p:spPr>
      </p:pic>
      <p:cxnSp>
        <p:nvCxnSpPr>
          <p:cNvPr id="29"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6FB791-9FA4-ACD9-97A1-1CFB4A4AF37C}"/>
              </a:ext>
            </a:extLst>
          </p:cNvPr>
          <p:cNvSpPr>
            <a:spLocks noGrp="1"/>
          </p:cNvSpPr>
          <p:nvPr>
            <p:ph sz="half" idx="1"/>
          </p:nvPr>
        </p:nvSpPr>
        <p:spPr>
          <a:xfrm>
            <a:off x="4890051" y="2057401"/>
            <a:ext cx="7146235" cy="4183377"/>
          </a:xfrm>
        </p:spPr>
        <p:txBody>
          <a:bodyPr vert="horz" lIns="0" tIns="45720" rIns="0" bIns="45720" rtlCol="0">
            <a:normAutofit lnSpcReduction="10000"/>
          </a:bodyPr>
          <a:lstStyle/>
          <a:p>
            <a:pPr>
              <a:lnSpc>
                <a:spcPct val="90000"/>
              </a:lnSpc>
            </a:pPr>
            <a:r>
              <a:rPr lang="en-US" b="0" i="0" dirty="0">
                <a:effectLst/>
                <a:highlight>
                  <a:srgbClr val="FFFFFF"/>
                </a:highlight>
              </a:rPr>
              <a:t>IRBs weigh many factors before approving proposals. Their main charge is to </a:t>
            </a:r>
            <a:r>
              <a:rPr lang="en-US" dirty="0">
                <a:highlight>
                  <a:srgbClr val="FFFFFF"/>
                </a:highlight>
              </a:rPr>
              <a:t>ensure </a:t>
            </a:r>
            <a:r>
              <a:rPr lang="en-US" b="0" i="0" dirty="0">
                <a:effectLst/>
                <a:highlight>
                  <a:srgbClr val="FFFFFF"/>
                </a:highlight>
              </a:rPr>
              <a:t>the following:</a:t>
            </a:r>
          </a:p>
          <a:p>
            <a:pPr>
              <a:lnSpc>
                <a:spcPct val="90000"/>
              </a:lnSpc>
            </a:pPr>
            <a:endParaRPr lang="en-US" b="0" i="0" dirty="0">
              <a:effectLst/>
              <a:highlight>
                <a:srgbClr val="FFFFFF"/>
              </a:highlight>
            </a:endParaRPr>
          </a:p>
          <a:p>
            <a:pPr lvl="1">
              <a:lnSpc>
                <a:spcPct val="90000"/>
              </a:lnSpc>
              <a:buFont typeface="Calibri" panose="020F0502020204030204" pitchFamily="34" charset="0"/>
              <a:buChar char="•"/>
            </a:pPr>
            <a:r>
              <a:rPr lang="en-US" sz="2000" dirty="0">
                <a:highlight>
                  <a:srgbClr val="FFFFFF"/>
                </a:highlight>
              </a:rPr>
              <a:t>Ri</a:t>
            </a:r>
            <a:r>
              <a:rPr lang="en-US" sz="2000" b="0" i="0" dirty="0">
                <a:effectLst/>
                <a:highlight>
                  <a:srgbClr val="FFFFFF"/>
                </a:highlight>
              </a:rPr>
              <a:t>sks to subjects are minimized and are reasonable in relation to expected benefits, if any, to subjects and the importance of the knowledge that is likely to result.</a:t>
            </a:r>
          </a:p>
          <a:p>
            <a:pPr lvl="1">
              <a:lnSpc>
                <a:spcPct val="90000"/>
              </a:lnSpc>
              <a:buFont typeface="Calibri" panose="020F0502020204030204" pitchFamily="34" charset="0"/>
              <a:buChar char="•"/>
            </a:pPr>
            <a:r>
              <a:rPr lang="en-US" sz="2000" dirty="0">
                <a:highlight>
                  <a:srgbClr val="FFFFFF"/>
                </a:highlight>
              </a:rPr>
              <a:t>S</a:t>
            </a:r>
            <a:r>
              <a:rPr lang="en-US" sz="2000" b="0" i="0" dirty="0">
                <a:effectLst/>
                <a:highlight>
                  <a:srgbClr val="FFFFFF"/>
                </a:highlight>
              </a:rPr>
              <a:t>election of participants is equitable.</a:t>
            </a:r>
          </a:p>
          <a:p>
            <a:pPr lvl="1">
              <a:lnSpc>
                <a:spcPct val="90000"/>
              </a:lnSpc>
              <a:buFont typeface="Calibri" panose="020F0502020204030204" pitchFamily="34" charset="0"/>
              <a:buChar char="•"/>
            </a:pPr>
            <a:r>
              <a:rPr lang="en-US" sz="2000" dirty="0">
                <a:highlight>
                  <a:srgbClr val="FFFFFF"/>
                </a:highlight>
              </a:rPr>
              <a:t>I</a:t>
            </a:r>
            <a:r>
              <a:rPr lang="en-US" sz="2000" b="0" i="0" dirty="0">
                <a:effectLst/>
                <a:highlight>
                  <a:srgbClr val="FFFFFF"/>
                </a:highlight>
              </a:rPr>
              <a:t>nformed consent will be sought from each prospective participant or the individual’s legally authorized representative. Informed consent will be appropriately documented;</a:t>
            </a:r>
          </a:p>
          <a:p>
            <a:pPr lvl="1">
              <a:lnSpc>
                <a:spcPct val="90000"/>
              </a:lnSpc>
              <a:buFont typeface="Calibri" panose="020F0502020204030204" pitchFamily="34" charset="0"/>
              <a:buChar char="•"/>
            </a:pPr>
            <a:r>
              <a:rPr lang="en-US" sz="2000" dirty="0">
                <a:highlight>
                  <a:srgbClr val="FFFFFF"/>
                </a:highlight>
              </a:rPr>
              <a:t>W</a:t>
            </a:r>
            <a:r>
              <a:rPr lang="en-US" sz="2000" b="0" i="0" dirty="0">
                <a:effectLst/>
                <a:highlight>
                  <a:srgbClr val="FFFFFF"/>
                </a:highlight>
              </a:rPr>
              <a:t>hen relevant, the research plan makes provision for monitoring the data collected to ensure the safety of subjects; and when appropriate, there are adequate provisions to protect the privacy of subjects and to maintain the confidentiality of data.</a:t>
            </a:r>
          </a:p>
          <a:p>
            <a:pPr>
              <a:lnSpc>
                <a:spcPct val="90000"/>
              </a:lnSpc>
            </a:pPr>
            <a:endParaRPr lang="en-US" sz="1500" dirty="0"/>
          </a:p>
        </p:txBody>
      </p:sp>
      <p:sp>
        <p:nvSpPr>
          <p:cNvPr id="25" name="Rectangle 24">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Footer Placeholder 3">
            <a:extLst>
              <a:ext uri="{FF2B5EF4-FFF2-40B4-BE49-F238E27FC236}">
                <a16:creationId xmlns:a16="http://schemas.microsoft.com/office/drawing/2014/main" id="{570D9B5D-03F3-DD3C-056B-F89D6B5D0869}"/>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B1C89803-43DC-F8DA-54FB-598573E2F096}"/>
              </a:ext>
            </a:extLst>
          </p:cNvPr>
          <p:cNvSpPr>
            <a:spLocks noGrp="1"/>
          </p:cNvSpPr>
          <p:nvPr>
            <p:ph type="sldNum" sz="quarter" idx="12"/>
          </p:nvPr>
        </p:nvSpPr>
        <p:spPr/>
        <p:txBody>
          <a:bodyPr/>
          <a:lstStyle/>
          <a:p>
            <a:fld id="{3A98EE3D-8CD1-4C3F-BD1C-C98C9596463C}" type="slidenum">
              <a:rPr lang="en-US" smtClean="0"/>
              <a:t>15</a:t>
            </a:fld>
            <a:endParaRPr lang="en-US" dirty="0"/>
          </a:p>
        </p:txBody>
      </p:sp>
    </p:spTree>
    <p:extLst>
      <p:ext uri="{BB962C8B-B14F-4D97-AF65-F5344CB8AC3E}">
        <p14:creationId xmlns:p14="http://schemas.microsoft.com/office/powerpoint/2010/main" val="2404286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146C859E-FFA0-9676-37DC-6C35DE79508E}"/>
              </a:ext>
            </a:extLst>
          </p:cNvPr>
          <p:cNvSpPr>
            <a:spLocks noGrp="1"/>
          </p:cNvSpPr>
          <p:nvPr>
            <p:ph type="title"/>
          </p:nvPr>
        </p:nvSpPr>
        <p:spPr>
          <a:xfrm>
            <a:off x="5116783" y="516835"/>
            <a:ext cx="5977937" cy="1666501"/>
          </a:xfrm>
        </p:spPr>
        <p:txBody>
          <a:bodyPr>
            <a:normAutofit/>
          </a:bodyPr>
          <a:lstStyle/>
          <a:p>
            <a:r>
              <a:rPr lang="en-US" sz="3700" b="1" kern="0">
                <a:solidFill>
                  <a:srgbClr val="FFFFFF"/>
                </a:solidFill>
                <a:effectLst/>
                <a:ea typeface="Times New Roman" panose="02020603050405020304" pitchFamily="18" charset="0"/>
                <a:cs typeface="Times New Roman" panose="02020603050405020304" pitchFamily="18" charset="0"/>
              </a:rPr>
              <a:t>IRBs and Assessment of Risk to Potential Research Participants</a:t>
            </a:r>
            <a:br>
              <a:rPr lang="en-US" sz="3700" kern="100">
                <a:solidFill>
                  <a:srgbClr val="FFFFFF"/>
                </a:solidFill>
                <a:effectLst/>
                <a:latin typeface="Aptos" panose="020B0004020202020204" pitchFamily="34" charset="0"/>
                <a:ea typeface="Aptos" panose="020B0004020202020204" pitchFamily="34" charset="0"/>
                <a:cs typeface="Times New Roman" panose="02020603050405020304" pitchFamily="18" charset="0"/>
              </a:rPr>
            </a:br>
            <a:endParaRPr lang="en-US" sz="3700">
              <a:solidFill>
                <a:srgbClr val="FFFFFF"/>
              </a:solidFill>
            </a:endParaRPr>
          </a:p>
        </p:txBody>
      </p:sp>
      <p:pic>
        <p:nvPicPr>
          <p:cNvPr id="5" name="Picture 4" descr="Red toy person in front of two lines of white figures">
            <a:extLst>
              <a:ext uri="{FF2B5EF4-FFF2-40B4-BE49-F238E27FC236}">
                <a16:creationId xmlns:a16="http://schemas.microsoft.com/office/drawing/2014/main" id="{058F4516-20D7-32AC-38D6-095D3A1EE0D0}"/>
              </a:ext>
            </a:extLst>
          </p:cNvPr>
          <p:cNvPicPr>
            <a:picLocks noChangeAspect="1"/>
          </p:cNvPicPr>
          <p:nvPr/>
        </p:nvPicPr>
        <p:blipFill rotWithShape="1">
          <a:blip r:embed="rId3"/>
          <a:srcRect l="29972" r="26117"/>
          <a:stretch/>
        </p:blipFill>
        <p:spPr>
          <a:xfrm>
            <a:off x="20" y="10"/>
            <a:ext cx="4580077" cy="6857990"/>
          </a:xfrm>
          <a:prstGeom prst="rect">
            <a:avLst/>
          </a:prstGeom>
        </p:spPr>
      </p:pic>
      <p:cxnSp>
        <p:nvCxnSpPr>
          <p:cNvPr id="11" name="Straight Connector 10">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164788B-24C9-D957-2AB8-8EDE23A0C7D1}"/>
              </a:ext>
            </a:extLst>
          </p:cNvPr>
          <p:cNvSpPr>
            <a:spLocks noGrp="1"/>
          </p:cNvSpPr>
          <p:nvPr>
            <p:ph idx="1"/>
          </p:nvPr>
        </p:nvSpPr>
        <p:spPr>
          <a:xfrm>
            <a:off x="4820478" y="2523850"/>
            <a:ext cx="6848513" cy="4147114"/>
          </a:xfrm>
        </p:spPr>
        <p:txBody>
          <a:bodyPr>
            <a:normAutofit fontScale="85000" lnSpcReduction="20000"/>
          </a:bodyPr>
          <a:lstStyle/>
          <a:p>
            <a:pPr>
              <a:lnSpc>
                <a:spcPct val="90000"/>
              </a:lnSpc>
            </a:pPr>
            <a:r>
              <a:rPr lang="en-US" sz="2400" kern="0" dirty="0">
                <a:solidFill>
                  <a:srgbClr val="FFFFFF"/>
                </a:solidFill>
                <a:effectLst/>
                <a:latin typeface="+mj-lt"/>
                <a:ea typeface="Times New Roman" panose="02020603050405020304" pitchFamily="18" charset="0"/>
                <a:cs typeface="Times New Roman" panose="02020603050405020304" pitchFamily="18" charset="0"/>
              </a:rPr>
              <a:t>Projects are reviewed and monitored for the possibility of harm to subjects that is considered more than what is normally encountered in daily life. The Common Rule defines minimal risk as that involving both the probability and magnitude of physical or psychological discomfort/harm, not greater than what people experience as they go about their daily activities or during the conduct of routine physical or psychological assessments. </a:t>
            </a:r>
          </a:p>
          <a:p>
            <a:pPr>
              <a:lnSpc>
                <a:spcPct val="90000"/>
              </a:lnSpc>
            </a:pPr>
            <a:r>
              <a:rPr lang="en-US" sz="2400" kern="0" dirty="0">
                <a:solidFill>
                  <a:srgbClr val="FFFFFF"/>
                </a:solidFill>
                <a:effectLst/>
                <a:latin typeface="+mj-lt"/>
                <a:ea typeface="Times New Roman" panose="02020603050405020304" pitchFamily="18" charset="0"/>
                <a:cs typeface="Times New Roman" panose="02020603050405020304" pitchFamily="18" charset="0"/>
              </a:rPr>
              <a:t>This might include disclosure of confidential information to individuals who could potentially use it to harm an individual. Researchers who gather confidential information are ethically bound to take all reasonable measures to provide a secure environment for the storage of data and to make sure it doesn’t fall into the wrong hands. Confidentiality should be guaranteed unless the respondent explicitly agrees to disclosure. The release of any information that can be linked to an individual, potentially damaging or not, should be agreed upon.</a:t>
            </a:r>
            <a:endParaRPr lang="en-US" sz="2400" kern="100" dirty="0">
              <a:solidFill>
                <a:srgbClr val="FFFFFF"/>
              </a:solidFill>
              <a:effectLst/>
              <a:latin typeface="+mj-lt"/>
              <a:ea typeface="Aptos" panose="020B0004020202020204" pitchFamily="34" charset="0"/>
              <a:cs typeface="Times New Roman" panose="02020603050405020304" pitchFamily="18" charset="0"/>
            </a:endParaRPr>
          </a:p>
          <a:p>
            <a:pPr>
              <a:lnSpc>
                <a:spcPct val="90000"/>
              </a:lnSpc>
            </a:pPr>
            <a:endParaRPr lang="en-US" sz="1500" dirty="0">
              <a:solidFill>
                <a:srgbClr val="FFFFFF"/>
              </a:solidFill>
            </a:endParaRPr>
          </a:p>
        </p:txBody>
      </p:sp>
      <p:sp>
        <p:nvSpPr>
          <p:cNvPr id="4" name="Footer Placeholder 3">
            <a:extLst>
              <a:ext uri="{FF2B5EF4-FFF2-40B4-BE49-F238E27FC236}">
                <a16:creationId xmlns:a16="http://schemas.microsoft.com/office/drawing/2014/main" id="{4F4EC966-D180-46FD-CDFA-DB2B413DE82D}"/>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BB8F657E-9BB0-720E-B691-C49B2301AC6D}"/>
              </a:ext>
            </a:extLst>
          </p:cNvPr>
          <p:cNvSpPr>
            <a:spLocks noGrp="1"/>
          </p:cNvSpPr>
          <p:nvPr>
            <p:ph type="sldNum" sz="quarter" idx="12"/>
          </p:nvPr>
        </p:nvSpPr>
        <p:spPr/>
        <p:txBody>
          <a:bodyPr/>
          <a:lstStyle/>
          <a:p>
            <a:fld id="{3A98EE3D-8CD1-4C3F-BD1C-C98C9596463C}" type="slidenum">
              <a:rPr lang="en-US" smtClean="0"/>
              <a:t>16</a:t>
            </a:fld>
            <a:endParaRPr lang="en-US" dirty="0"/>
          </a:p>
        </p:txBody>
      </p:sp>
    </p:spTree>
    <p:extLst>
      <p:ext uri="{BB962C8B-B14F-4D97-AF65-F5344CB8AC3E}">
        <p14:creationId xmlns:p14="http://schemas.microsoft.com/office/powerpoint/2010/main" val="152330311"/>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C2DE65-1694-ACB1-4634-7A23A4B1575C}"/>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dirty="0"/>
              <a:t>“Delayed Harm”</a:t>
            </a:r>
          </a:p>
        </p:txBody>
      </p:sp>
      <p:pic>
        <p:nvPicPr>
          <p:cNvPr id="6" name="Content Placeholder 5" descr="A person sitting on a couch&#10;&#10;Description automatically generated">
            <a:extLst>
              <a:ext uri="{FF2B5EF4-FFF2-40B4-BE49-F238E27FC236}">
                <a16:creationId xmlns:a16="http://schemas.microsoft.com/office/drawing/2014/main" id="{D2FB0296-8831-7D72-5D4A-7FFAEEAC2B06}"/>
              </a:ext>
            </a:extLst>
          </p:cNvPr>
          <p:cNvPicPr>
            <a:picLocks noGrp="1" noChangeAspect="1"/>
          </p:cNvPicPr>
          <p:nvPr>
            <p:ph sz="half" idx="2"/>
          </p:nvPr>
        </p:nvPicPr>
        <p:blipFill rotWithShape="1">
          <a:blip r:embed="rId2"/>
          <a:srcRect r="1" b="6716"/>
          <a:stretch/>
        </p:blipFill>
        <p:spPr>
          <a:xfrm>
            <a:off x="20" y="10"/>
            <a:ext cx="4580077" cy="6400784"/>
          </a:xfrm>
          <a:prstGeom prst="rect">
            <a:avLst/>
          </a:prstGeom>
        </p:spPr>
      </p:pic>
      <p:cxnSp>
        <p:nvCxnSpPr>
          <p:cNvPr id="17"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910067C-D3AC-9517-6C96-1CC2C9B1BC2A}"/>
              </a:ext>
            </a:extLst>
          </p:cNvPr>
          <p:cNvSpPr>
            <a:spLocks noGrp="1"/>
          </p:cNvSpPr>
          <p:nvPr>
            <p:ph sz="half" idx="1"/>
          </p:nvPr>
        </p:nvSpPr>
        <p:spPr>
          <a:xfrm>
            <a:off x="5172074" y="2108201"/>
            <a:ext cx="5983606" cy="3760891"/>
          </a:xfrm>
        </p:spPr>
        <p:txBody>
          <a:bodyPr vert="horz" lIns="0" tIns="45720" rIns="0" bIns="45720" rtlCol="0">
            <a:normAutofit/>
          </a:bodyPr>
          <a:lstStyle/>
          <a:p>
            <a:pPr>
              <a:lnSpc>
                <a:spcPct val="90000"/>
              </a:lnSpc>
            </a:pPr>
            <a:r>
              <a:rPr lang="en-US" dirty="0">
                <a:effectLst/>
              </a:rPr>
              <a:t>The concept of "Delayed harm" relates to the possibility of experiencing a longer-term psychological reaction, such as anxiety or depression. Interview content may lead subjects to re-examine past experiences differently, to reevaluate themselves negatively, or seek additional information that may </a:t>
            </a:r>
            <a:r>
              <a:rPr lang="en-US" dirty="0"/>
              <a:t>result in</a:t>
            </a:r>
            <a:r>
              <a:rPr lang="en-US" dirty="0">
                <a:effectLst/>
              </a:rPr>
              <a:t> additional difficulties. Researchers might be asked to provide an IRB with an estimate of the probability of harm that is of this nature and offer a plan to prevent or reduce the impact. For example, a list of counseling agencies can be provided for women who agree to an interview regarding an abortion experience that occurred several years prior.</a:t>
            </a:r>
          </a:p>
          <a:p>
            <a:pPr>
              <a:lnSpc>
                <a:spcPct val="90000"/>
              </a:lnSpc>
            </a:pPr>
            <a:endParaRPr lang="en-US" dirty="0"/>
          </a:p>
        </p:txBody>
      </p:sp>
      <p:sp>
        <p:nvSpPr>
          <p:cNvPr id="19" name="Rectangle 18">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Footer Placeholder 3">
            <a:extLst>
              <a:ext uri="{FF2B5EF4-FFF2-40B4-BE49-F238E27FC236}">
                <a16:creationId xmlns:a16="http://schemas.microsoft.com/office/drawing/2014/main" id="{028B986C-7B49-0F13-782C-37438C35032F}"/>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64A5A6B2-ED69-0A68-EA3F-49FFA3C6E0AE}"/>
              </a:ext>
            </a:extLst>
          </p:cNvPr>
          <p:cNvSpPr>
            <a:spLocks noGrp="1"/>
          </p:cNvSpPr>
          <p:nvPr>
            <p:ph type="sldNum" sz="quarter" idx="12"/>
          </p:nvPr>
        </p:nvSpPr>
        <p:spPr/>
        <p:txBody>
          <a:bodyPr/>
          <a:lstStyle/>
          <a:p>
            <a:fld id="{3A98EE3D-8CD1-4C3F-BD1C-C98C9596463C}" type="slidenum">
              <a:rPr lang="en-US" smtClean="0"/>
              <a:t>17</a:t>
            </a:fld>
            <a:endParaRPr lang="en-US" dirty="0"/>
          </a:p>
        </p:txBody>
      </p:sp>
    </p:spTree>
    <p:extLst>
      <p:ext uri="{BB962C8B-B14F-4D97-AF65-F5344CB8AC3E}">
        <p14:creationId xmlns:p14="http://schemas.microsoft.com/office/powerpoint/2010/main" val="2170097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EB9EF-E85A-DAB5-9875-A5C87B771417}"/>
              </a:ext>
            </a:extLst>
          </p:cNvPr>
          <p:cNvSpPr>
            <a:spLocks noGrp="1"/>
          </p:cNvSpPr>
          <p:nvPr>
            <p:ph type="title"/>
          </p:nvPr>
        </p:nvSpPr>
        <p:spPr>
          <a:xfrm>
            <a:off x="950976" y="539496"/>
            <a:ext cx="10204704" cy="1197864"/>
          </a:xfrm>
        </p:spPr>
        <p:txBody>
          <a:bodyPr>
            <a:noAutofit/>
          </a:bodyPr>
          <a:lstStyle/>
          <a:p>
            <a:pPr algn="ctr"/>
            <a:r>
              <a:rPr lang="en-US" sz="2800" b="1" i="1" kern="0" dirty="0">
                <a:solidFill>
                  <a:srgbClr val="333333"/>
                </a:solidFill>
                <a:effectLst/>
                <a:ea typeface="Times New Roman" panose="02020603050405020304" pitchFamily="18" charset="0"/>
                <a:cs typeface="Times New Roman" panose="02020603050405020304" pitchFamily="18" charset="0"/>
              </a:rPr>
              <a:t>When must a researcher or individual engaged in data collection or </a:t>
            </a:r>
            <a:br>
              <a:rPr lang="en-US" sz="2800" b="1" i="1" kern="0" dirty="0">
                <a:solidFill>
                  <a:srgbClr val="333333"/>
                </a:solidFill>
                <a:effectLst/>
                <a:ea typeface="Times New Roman" panose="02020603050405020304" pitchFamily="18" charset="0"/>
                <a:cs typeface="Times New Roman" panose="02020603050405020304" pitchFamily="18" charset="0"/>
              </a:rPr>
            </a:br>
            <a:r>
              <a:rPr lang="en-US" sz="2800" b="1" i="1" kern="0" dirty="0">
                <a:solidFill>
                  <a:srgbClr val="333333"/>
                </a:solidFill>
                <a:effectLst/>
                <a:ea typeface="Times New Roman" panose="02020603050405020304" pitchFamily="18" charset="0"/>
                <a:cs typeface="Times New Roman" panose="02020603050405020304" pitchFamily="18" charset="0"/>
              </a:rPr>
              <a:t>analysis seek IRB approval?</a:t>
            </a:r>
            <a:br>
              <a:rPr lang="en-US" sz="2800" b="1" i="1" kern="100" dirty="0">
                <a:effectLst/>
                <a:ea typeface="Aptos" panose="020B0004020202020204" pitchFamily="34" charset="0"/>
                <a:cs typeface="Times New Roman" panose="02020603050405020304" pitchFamily="18" charset="0"/>
              </a:rPr>
            </a:br>
            <a:endParaRPr lang="en-US" sz="2800" b="1" i="1" dirty="0"/>
          </a:p>
        </p:txBody>
      </p:sp>
      <p:sp>
        <p:nvSpPr>
          <p:cNvPr id="3" name="Content Placeholder 2">
            <a:extLst>
              <a:ext uri="{FF2B5EF4-FFF2-40B4-BE49-F238E27FC236}">
                <a16:creationId xmlns:a16="http://schemas.microsoft.com/office/drawing/2014/main" id="{A29193D1-DD1B-C70A-C9B0-3CCD06C09336}"/>
              </a:ext>
            </a:extLst>
          </p:cNvPr>
          <p:cNvSpPr>
            <a:spLocks noGrp="1"/>
          </p:cNvSpPr>
          <p:nvPr>
            <p:ph idx="1"/>
          </p:nvPr>
        </p:nvSpPr>
        <p:spPr>
          <a:xfrm>
            <a:off x="1280160" y="2212848"/>
            <a:ext cx="9226296" cy="3656244"/>
          </a:xfrm>
        </p:spPr>
        <p:txBody>
          <a:bodyPr>
            <a:normAutofit/>
          </a:bodyPr>
          <a:lstStyle/>
          <a:p>
            <a:pPr marL="342900" marR="0" lvl="0" indent="-342900">
              <a:spcBef>
                <a:spcPts val="0"/>
              </a:spcBef>
              <a:spcAft>
                <a:spcPts val="1125"/>
              </a:spcAft>
              <a:buFont typeface="+mj-lt"/>
              <a:buAutoNum type="arabicParenR"/>
            </a:pPr>
            <a:r>
              <a:rPr lang="en-US" sz="2400" kern="0" dirty="0">
                <a:solidFill>
                  <a:srgbClr val="333333"/>
                </a:solidFill>
                <a:effectLst/>
                <a:latin typeface="+mj-lt"/>
                <a:ea typeface="Times New Roman" panose="02020603050405020304" pitchFamily="18" charset="0"/>
                <a:cs typeface="Times New Roman" panose="02020603050405020304" pitchFamily="18" charset="0"/>
              </a:rPr>
              <a:t>When there is a plan to share the data or analysis publicly. Public dissemination/presentation could be in the form of a journal article, a conference presentation, an organizational website, or in an educational seminar or intervention. IRB approval is needed even if the analysis will not contain any identifiable information about participants in the study.</a:t>
            </a:r>
            <a:endParaRPr lang="en-US" sz="2400" kern="100" dirty="0">
              <a:effectLst/>
              <a:latin typeface="+mj-lt"/>
              <a:ea typeface="Aptos" panose="020B0004020202020204" pitchFamily="34" charset="0"/>
              <a:cs typeface="Times New Roman" panose="02020603050405020304" pitchFamily="18" charset="0"/>
            </a:endParaRPr>
          </a:p>
          <a:p>
            <a:pPr marL="342900" marR="0" lvl="0" indent="-342900">
              <a:spcBef>
                <a:spcPts val="0"/>
              </a:spcBef>
              <a:spcAft>
                <a:spcPts val="1125"/>
              </a:spcAft>
              <a:buFont typeface="+mj-lt"/>
              <a:buAutoNum type="arabicParenR"/>
            </a:pPr>
            <a:r>
              <a:rPr lang="en-US" sz="2400" kern="0" dirty="0">
                <a:solidFill>
                  <a:srgbClr val="333333"/>
                </a:solidFill>
                <a:effectLst/>
                <a:latin typeface="+mj-lt"/>
                <a:ea typeface="Times New Roman" panose="02020603050405020304" pitchFamily="18" charset="0"/>
                <a:cs typeface="Times New Roman" panose="02020603050405020304" pitchFamily="18" charset="0"/>
              </a:rPr>
              <a:t>Data collection or analysis is not completely anonymous. This includes any interaction or intervention with human beings or investigative efforts involving access to identifiable private information. </a:t>
            </a:r>
            <a:endParaRPr lang="en-US" sz="2400" kern="100" dirty="0">
              <a:effectLst/>
              <a:latin typeface="+mj-lt"/>
              <a:ea typeface="Aptos" panose="020B0004020202020204" pitchFamily="34"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3980E4A5-4CB1-2BBA-ED92-8493CF8EE8CB}"/>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7A4AE242-C969-3408-2067-427E73A107CB}"/>
              </a:ext>
            </a:extLst>
          </p:cNvPr>
          <p:cNvSpPr>
            <a:spLocks noGrp="1"/>
          </p:cNvSpPr>
          <p:nvPr>
            <p:ph type="sldNum" sz="quarter" idx="12"/>
          </p:nvPr>
        </p:nvSpPr>
        <p:spPr/>
        <p:txBody>
          <a:bodyPr/>
          <a:lstStyle/>
          <a:p>
            <a:fld id="{3A98EE3D-8CD1-4C3F-BD1C-C98C9596463C}" type="slidenum">
              <a:rPr lang="en-US" smtClean="0"/>
              <a:t>18</a:t>
            </a:fld>
            <a:endParaRPr lang="en-US" dirty="0"/>
          </a:p>
        </p:txBody>
      </p:sp>
    </p:spTree>
    <p:extLst>
      <p:ext uri="{BB962C8B-B14F-4D97-AF65-F5344CB8AC3E}">
        <p14:creationId xmlns:p14="http://schemas.microsoft.com/office/powerpoint/2010/main" val="2669251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2264F-2A5C-F725-F14A-8B60ACB10D0F}"/>
              </a:ext>
            </a:extLst>
          </p:cNvPr>
          <p:cNvSpPr>
            <a:spLocks noGrp="1"/>
          </p:cNvSpPr>
          <p:nvPr>
            <p:ph type="title"/>
          </p:nvPr>
        </p:nvSpPr>
        <p:spPr>
          <a:xfrm>
            <a:off x="1381539" y="988907"/>
            <a:ext cx="9774140" cy="1326909"/>
          </a:xfrm>
        </p:spPr>
        <p:txBody>
          <a:bodyPr>
            <a:noAutofit/>
          </a:bodyPr>
          <a:lstStyle/>
          <a:p>
            <a:br>
              <a:rPr lang="en-US" sz="3600" i="1"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600" i="1"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What are some examples of non-research </a:t>
            </a:r>
            <a:br>
              <a:rPr lang="en-US" sz="3600" i="1"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3600" i="1"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involving human beings?</a:t>
            </a:r>
            <a:br>
              <a:rPr lang="en-US" sz="3600" kern="100" dirty="0">
                <a:effectLst/>
                <a:latin typeface="Aptos" panose="020B0004020202020204" pitchFamily="34" charset="0"/>
                <a:ea typeface="Aptos" panose="020B0004020202020204" pitchFamily="34" charset="0"/>
                <a:cs typeface="Times New Roman" panose="02020603050405020304" pitchFamily="18" charset="0"/>
              </a:rPr>
            </a:br>
            <a:endParaRPr lang="en-US" sz="3600" dirty="0"/>
          </a:p>
        </p:txBody>
      </p:sp>
      <p:sp>
        <p:nvSpPr>
          <p:cNvPr id="3" name="Content Placeholder 2">
            <a:extLst>
              <a:ext uri="{FF2B5EF4-FFF2-40B4-BE49-F238E27FC236}">
                <a16:creationId xmlns:a16="http://schemas.microsoft.com/office/drawing/2014/main" id="{9E6C8BF0-60A9-082F-0DBE-9186332BBDD7}"/>
              </a:ext>
            </a:extLst>
          </p:cNvPr>
          <p:cNvSpPr>
            <a:spLocks noGrp="1"/>
          </p:cNvSpPr>
          <p:nvPr>
            <p:ph idx="1"/>
          </p:nvPr>
        </p:nvSpPr>
        <p:spPr>
          <a:xfrm>
            <a:off x="1282148" y="2703443"/>
            <a:ext cx="9873532" cy="3165650"/>
          </a:xfrm>
        </p:spPr>
        <p:txBody>
          <a:bodyPr/>
          <a:lstStyle/>
          <a:p>
            <a:pPr marL="342900" marR="0" lvl="0" indent="-342900">
              <a:lnSpc>
                <a:spcPts val="1500"/>
              </a:lnSpc>
              <a:spcBef>
                <a:spcPts val="0"/>
              </a:spcBef>
              <a:spcAft>
                <a:spcPts val="1125"/>
              </a:spcAft>
              <a:buFont typeface="Times New Roman" panose="02020603050405020304" pitchFamily="18" charset="0"/>
              <a:buChar char="-"/>
            </a:pPr>
            <a:r>
              <a:rPr lang="en-US" sz="2800" b="1" kern="0" dirty="0">
                <a:solidFill>
                  <a:srgbClr val="333333"/>
                </a:solidFill>
                <a:effectLst/>
                <a:latin typeface="+mj-lt"/>
                <a:ea typeface="Times New Roman" panose="02020603050405020304" pitchFamily="18" charset="0"/>
                <a:cs typeface="Times New Roman" panose="02020603050405020304" pitchFamily="18" charset="0"/>
              </a:rPr>
              <a:t>Public health or clinical intervention for which there is no public </a:t>
            </a:r>
          </a:p>
          <a:p>
            <a:pPr marL="0" marR="0" lvl="0" indent="0">
              <a:lnSpc>
                <a:spcPts val="1500"/>
              </a:lnSpc>
              <a:spcBef>
                <a:spcPts val="0"/>
              </a:spcBef>
              <a:spcAft>
                <a:spcPts val="1125"/>
              </a:spcAft>
              <a:buNone/>
            </a:pPr>
            <a:r>
              <a:rPr lang="en-US" sz="2800" b="1" kern="0" dirty="0">
                <a:solidFill>
                  <a:srgbClr val="333333"/>
                </a:solidFill>
                <a:effectLst/>
                <a:latin typeface="+mj-lt"/>
                <a:ea typeface="Times New Roman" panose="02020603050405020304" pitchFamily="18" charset="0"/>
                <a:cs typeface="Times New Roman" panose="02020603050405020304" pitchFamily="18" charset="0"/>
              </a:rPr>
              <a:t>sharing of data. </a:t>
            </a:r>
          </a:p>
          <a:p>
            <a:pPr marL="342900" marR="0" lvl="0" indent="-342900">
              <a:lnSpc>
                <a:spcPts val="1500"/>
              </a:lnSpc>
              <a:spcBef>
                <a:spcPts val="0"/>
              </a:spcBef>
              <a:spcAft>
                <a:spcPts val="1125"/>
              </a:spcAft>
              <a:buFont typeface="Times New Roman" panose="02020603050405020304" pitchFamily="18" charset="0"/>
              <a:buChar char="-"/>
            </a:pPr>
            <a:endParaRPr lang="en-US" sz="2800" b="1" kern="100" dirty="0">
              <a:effectLst/>
              <a:latin typeface="+mj-lt"/>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1125"/>
              </a:spcAft>
              <a:buFont typeface="Times New Roman" panose="02020603050405020304" pitchFamily="18" charset="0"/>
              <a:buChar char="-"/>
            </a:pPr>
            <a:r>
              <a:rPr lang="en-US" sz="2800" b="1" kern="0" dirty="0">
                <a:solidFill>
                  <a:srgbClr val="333333"/>
                </a:solidFill>
                <a:effectLst/>
                <a:latin typeface="+mj-lt"/>
                <a:ea typeface="Times New Roman" panose="02020603050405020304" pitchFamily="18" charset="0"/>
                <a:cs typeface="Times New Roman" panose="02020603050405020304" pitchFamily="18" charset="0"/>
              </a:rPr>
              <a:t>Data gathered about an employee for promotion purposes.</a:t>
            </a:r>
            <a:endParaRPr lang="en-US" sz="2800" b="1" kern="100" dirty="0">
              <a:effectLst/>
              <a:latin typeface="+mj-lt"/>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1125"/>
              </a:spcAft>
              <a:buFont typeface="Times New Roman" panose="02020603050405020304" pitchFamily="18" charset="0"/>
              <a:buChar char="-"/>
            </a:pPr>
            <a:endParaRPr lang="en-US" sz="2800" b="1" kern="0" dirty="0">
              <a:solidFill>
                <a:srgbClr val="333333"/>
              </a:solidFill>
              <a:effectLst/>
              <a:latin typeface="+mj-lt"/>
              <a:ea typeface="Times New Roman" panose="02020603050405020304" pitchFamily="18" charset="0"/>
              <a:cs typeface="Times New Roman" panose="02020603050405020304" pitchFamily="18" charset="0"/>
            </a:endParaRPr>
          </a:p>
          <a:p>
            <a:pPr marL="342900" marR="0" lvl="0" indent="-342900">
              <a:lnSpc>
                <a:spcPts val="1500"/>
              </a:lnSpc>
              <a:spcBef>
                <a:spcPts val="0"/>
              </a:spcBef>
              <a:spcAft>
                <a:spcPts val="1125"/>
              </a:spcAft>
              <a:buFont typeface="Times New Roman" panose="02020603050405020304" pitchFamily="18" charset="0"/>
              <a:buChar char="-"/>
            </a:pPr>
            <a:r>
              <a:rPr lang="en-US" sz="2800" b="1" kern="0" dirty="0">
                <a:solidFill>
                  <a:srgbClr val="333333"/>
                </a:solidFill>
                <a:effectLst/>
                <a:latin typeface="+mj-lt"/>
                <a:ea typeface="Times New Roman" panose="02020603050405020304" pitchFamily="18" charset="0"/>
                <a:cs typeface="Times New Roman" panose="02020603050405020304" pitchFamily="18" charset="0"/>
              </a:rPr>
              <a:t>An individual’s choice to share information about herself or </a:t>
            </a:r>
          </a:p>
          <a:p>
            <a:pPr marL="0" marR="0" lvl="0" indent="0">
              <a:lnSpc>
                <a:spcPts val="1500"/>
              </a:lnSpc>
              <a:spcBef>
                <a:spcPts val="0"/>
              </a:spcBef>
              <a:spcAft>
                <a:spcPts val="1125"/>
              </a:spcAft>
              <a:buNone/>
            </a:pPr>
            <a:r>
              <a:rPr lang="en-US" sz="2800" b="1" kern="0" dirty="0">
                <a:solidFill>
                  <a:srgbClr val="333333"/>
                </a:solidFill>
                <a:effectLst/>
                <a:latin typeface="+mj-lt"/>
                <a:ea typeface="Times New Roman" panose="02020603050405020304" pitchFamily="18" charset="0"/>
                <a:cs typeface="Times New Roman" panose="02020603050405020304" pitchFamily="18" charset="0"/>
              </a:rPr>
              <a:t>himself in a public forum. </a:t>
            </a:r>
            <a:endParaRPr lang="en-US" sz="2800" b="1" kern="100" dirty="0">
              <a:effectLst/>
              <a:latin typeface="+mj-lt"/>
              <a:ea typeface="Times New Roman" panose="02020603050405020304" pitchFamily="18" charset="0"/>
              <a:cs typeface="Times New Roman" panose="02020603050405020304" pitchFamily="18" charset="0"/>
            </a:endParaRPr>
          </a:p>
          <a:p>
            <a:endParaRPr lang="en-US" dirty="0"/>
          </a:p>
        </p:txBody>
      </p:sp>
      <p:sp>
        <p:nvSpPr>
          <p:cNvPr id="4" name="Footer Placeholder 3">
            <a:extLst>
              <a:ext uri="{FF2B5EF4-FFF2-40B4-BE49-F238E27FC236}">
                <a16:creationId xmlns:a16="http://schemas.microsoft.com/office/drawing/2014/main" id="{99C554F5-94EA-3259-E9A4-D7007A9DBFE9}"/>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A4FEB735-11EE-DE19-431F-1829DCC989D0}"/>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2029289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descr="A group of people sitting at a table">
            <a:extLst>
              <a:ext uri="{FF2B5EF4-FFF2-40B4-BE49-F238E27FC236}">
                <a16:creationId xmlns:a16="http://schemas.microsoft.com/office/drawing/2014/main" id="{6BEAD192-141F-FDDE-021B-8674B81EECDC}"/>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l="13" r="13"/>
          <a:stretch/>
        </p:blipFill>
        <p:spPr/>
      </p:pic>
      <p:sp>
        <p:nvSpPr>
          <p:cNvPr id="6" name="Title 5">
            <a:extLst>
              <a:ext uri="{FF2B5EF4-FFF2-40B4-BE49-F238E27FC236}">
                <a16:creationId xmlns:a16="http://schemas.microsoft.com/office/drawing/2014/main" id="{8C834208-78D3-55FF-0568-AC7434753C76}"/>
              </a:ext>
            </a:extLst>
          </p:cNvPr>
          <p:cNvSpPr>
            <a:spLocks noGrp="1"/>
          </p:cNvSpPr>
          <p:nvPr>
            <p:ph type="ctrTitle"/>
          </p:nvPr>
        </p:nvSpPr>
        <p:spPr>
          <a:xfrm>
            <a:off x="238539" y="129210"/>
            <a:ext cx="3836504" cy="4890052"/>
          </a:xfrm>
          <a:noFill/>
        </p:spPr>
        <p:txBody>
          <a:bodyPr/>
          <a:lstStyle/>
          <a:p>
            <a:pPr algn="ctr">
              <a:tabLst>
                <a:tab pos="60325" algn="l"/>
              </a:tabLst>
            </a:pPr>
            <a:br>
              <a:rPr lang="en-US" sz="3600" b="1" dirty="0"/>
            </a:br>
            <a:br>
              <a:rPr lang="en-US" sz="3600" b="1" dirty="0"/>
            </a:br>
            <a:r>
              <a:rPr lang="en-US" sz="3600" b="1" dirty="0"/>
              <a:t>Ethical Protection of  Research Participants</a:t>
            </a:r>
            <a:br>
              <a:rPr lang="en-US" sz="3600" b="1" dirty="0"/>
            </a:br>
            <a:br>
              <a:rPr lang="en-US" sz="2800" b="1" dirty="0"/>
            </a:br>
            <a:r>
              <a:rPr lang="en-US" sz="2800" b="1" dirty="0"/>
              <a:t>International Institute for Reproductive Loss</a:t>
            </a:r>
            <a:br>
              <a:rPr lang="en-US" sz="2800" b="1" dirty="0"/>
            </a:br>
            <a:r>
              <a:rPr lang="en-US" sz="2000" b="1" dirty="0"/>
              <a:t>Priscilla K. Coleman, Ph.D.</a:t>
            </a:r>
          </a:p>
        </p:txBody>
      </p:sp>
    </p:spTree>
    <p:extLst>
      <p:ext uri="{BB962C8B-B14F-4D97-AF65-F5344CB8AC3E}">
        <p14:creationId xmlns:p14="http://schemas.microsoft.com/office/powerpoint/2010/main" val="2076879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E844E128-FF69-4E9F-8327-6B504B3C5A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8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Coin operated binoculars overlook city at night">
            <a:extLst>
              <a:ext uri="{FF2B5EF4-FFF2-40B4-BE49-F238E27FC236}">
                <a16:creationId xmlns:a16="http://schemas.microsoft.com/office/drawing/2014/main" id="{01C9BA3E-55BF-CCD8-5F33-2AF3069F5B3F}"/>
              </a:ext>
            </a:extLst>
          </p:cNvPr>
          <p:cNvPicPr>
            <a:picLocks noChangeAspect="1"/>
          </p:cNvPicPr>
          <p:nvPr/>
        </p:nvPicPr>
        <p:blipFill rotWithShape="1">
          <a:blip r:embed="rId2"/>
          <a:srcRect l="32292" r="23129" b="-1"/>
          <a:stretch/>
        </p:blipFill>
        <p:spPr>
          <a:xfrm>
            <a:off x="20" y="10"/>
            <a:ext cx="4580077" cy="6857990"/>
          </a:xfrm>
          <a:prstGeom prst="rect">
            <a:avLst/>
          </a:prstGeom>
        </p:spPr>
      </p:pic>
      <p:cxnSp>
        <p:nvCxnSpPr>
          <p:cNvPr id="15" name="Straight Connector 14">
            <a:extLst>
              <a:ext uri="{FF2B5EF4-FFF2-40B4-BE49-F238E27FC236}">
                <a16:creationId xmlns:a16="http://schemas.microsoft.com/office/drawing/2014/main" id="{055CEADF-09EA-423C-8C45-F94AF44D5AF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00864" y="2353592"/>
            <a:ext cx="5669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6590FB3F-DB44-C45F-89BA-D7640FED2892}"/>
              </a:ext>
            </a:extLst>
          </p:cNvPr>
          <p:cNvSpPr txBox="1"/>
          <p:nvPr/>
        </p:nvSpPr>
        <p:spPr>
          <a:xfrm>
            <a:off x="5116784" y="2546224"/>
            <a:ext cx="5977938" cy="3342747"/>
          </a:xfrm>
          <a:prstGeom prst="rect">
            <a:avLst/>
          </a:prstGeom>
        </p:spPr>
        <p:txBody>
          <a:bodyPr vert="horz" lIns="0" tIns="45720" rIns="0" bIns="45720" rtlCol="0">
            <a:normAutofit/>
          </a:bodyPr>
          <a:lstStyle/>
          <a:p>
            <a:pPr>
              <a:spcAft>
                <a:spcPts val="600"/>
              </a:spcAft>
              <a:buFont typeface="Calibri" panose="020F0502020204030204" pitchFamily="34" charset="0"/>
            </a:pPr>
            <a:r>
              <a:rPr lang="en-US" sz="3200" b="0" i="0" dirty="0">
                <a:solidFill>
                  <a:schemeClr val="bg1"/>
                </a:solidFill>
                <a:effectLst/>
                <a:highlight>
                  <a:srgbClr val="FFFFFF"/>
                </a:highlight>
              </a:rPr>
              <a:t>“Safety isn't expensive, it's priceless.” – Author unknown. </a:t>
            </a:r>
          </a:p>
          <a:p>
            <a:pPr>
              <a:spcAft>
                <a:spcPts val="600"/>
              </a:spcAft>
              <a:buFont typeface="Calibri" panose="020F0502020204030204" pitchFamily="34" charset="0"/>
            </a:pPr>
            <a:endParaRPr lang="en-US" sz="3200" dirty="0">
              <a:solidFill>
                <a:schemeClr val="bg1"/>
              </a:solidFill>
              <a:highlight>
                <a:srgbClr val="FFFFFF"/>
              </a:highlight>
            </a:endParaRPr>
          </a:p>
          <a:p>
            <a:pPr>
              <a:spcAft>
                <a:spcPts val="600"/>
              </a:spcAft>
              <a:buFont typeface="Calibri" panose="020F0502020204030204" pitchFamily="34" charset="0"/>
            </a:pPr>
            <a:r>
              <a:rPr lang="en-US" sz="3200" b="0" i="0" dirty="0">
                <a:solidFill>
                  <a:schemeClr val="bg1"/>
                </a:solidFill>
                <a:effectLst/>
                <a:highlight>
                  <a:srgbClr val="FFFFFF"/>
                </a:highlight>
              </a:rPr>
              <a:t>“It takes leadership to improve safety.” – Jackie Stewart.</a:t>
            </a:r>
            <a:endParaRPr lang="en-US" sz="3200" dirty="0">
              <a:solidFill>
                <a:schemeClr val="bg1"/>
              </a:solidFill>
            </a:endParaRPr>
          </a:p>
        </p:txBody>
      </p:sp>
      <p:sp>
        <p:nvSpPr>
          <p:cNvPr id="2" name="Footer Placeholder 1">
            <a:extLst>
              <a:ext uri="{FF2B5EF4-FFF2-40B4-BE49-F238E27FC236}">
                <a16:creationId xmlns:a16="http://schemas.microsoft.com/office/drawing/2014/main" id="{CC73BF1E-574A-6D05-B85C-580B3031409F}"/>
              </a:ext>
            </a:extLst>
          </p:cNvPr>
          <p:cNvSpPr>
            <a:spLocks noGrp="1"/>
          </p:cNvSpPr>
          <p:nvPr>
            <p:ph type="ftr" sz="quarter" idx="11"/>
          </p:nvPr>
        </p:nvSpPr>
        <p:spPr/>
        <p:txBody>
          <a:bodyPr/>
          <a:lstStyle/>
          <a:p>
            <a:r>
              <a:rPr lang="en-US"/>
              <a:t>Property of IIRL</a:t>
            </a:r>
            <a:endParaRPr lang="en-US" dirty="0"/>
          </a:p>
        </p:txBody>
      </p:sp>
      <p:sp>
        <p:nvSpPr>
          <p:cNvPr id="4" name="Slide Number Placeholder 3">
            <a:extLst>
              <a:ext uri="{FF2B5EF4-FFF2-40B4-BE49-F238E27FC236}">
                <a16:creationId xmlns:a16="http://schemas.microsoft.com/office/drawing/2014/main" id="{BB12C03E-054C-F79E-A2D8-EE7A709907C7}"/>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3582808943"/>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BEC8C2A-D6A8-4036-9B23-884C344822B0}"/>
              </a:ext>
            </a:extLst>
          </p:cNvPr>
          <p:cNvSpPr>
            <a:spLocks noGrp="1"/>
          </p:cNvSpPr>
          <p:nvPr>
            <p:ph type="title" idx="4294967295"/>
          </p:nvPr>
        </p:nvSpPr>
        <p:spPr>
          <a:xfrm>
            <a:off x="5172074" y="286603"/>
            <a:ext cx="5983605" cy="1450757"/>
          </a:xfrm>
        </p:spPr>
        <p:txBody>
          <a:bodyPr vert="horz" lIns="91440" tIns="45720" rIns="91440" bIns="45720" rtlCol="0" anchor="b">
            <a:normAutofit/>
          </a:bodyPr>
          <a:lstStyle/>
          <a:p>
            <a:r>
              <a:rPr lang="en-US" b="1" dirty="0"/>
              <a:t>Information Sources</a:t>
            </a:r>
          </a:p>
        </p:txBody>
      </p:sp>
      <p:pic>
        <p:nvPicPr>
          <p:cNvPr id="7" name="Picture 6" descr="Desk with stethoscope and computer keyboard">
            <a:extLst>
              <a:ext uri="{FF2B5EF4-FFF2-40B4-BE49-F238E27FC236}">
                <a16:creationId xmlns:a16="http://schemas.microsoft.com/office/drawing/2014/main" id="{6B937A22-0BF0-F5BA-5EB1-DBEC87C18E71}"/>
              </a:ext>
            </a:extLst>
          </p:cNvPr>
          <p:cNvPicPr>
            <a:picLocks noChangeAspect="1"/>
          </p:cNvPicPr>
          <p:nvPr/>
        </p:nvPicPr>
        <p:blipFill rotWithShape="1">
          <a:blip r:embed="rId3"/>
          <a:srcRect l="52237"/>
          <a:stretch/>
        </p:blipFill>
        <p:spPr>
          <a:xfrm>
            <a:off x="20" y="10"/>
            <a:ext cx="4580077" cy="6400784"/>
          </a:xfrm>
          <a:prstGeom prst="rect">
            <a:avLst/>
          </a:prstGeom>
        </p:spPr>
      </p:pic>
      <p:cxnSp>
        <p:nvCxnSpPr>
          <p:cNvPr id="15"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E155294-59B0-43EB-94D1-0BF9E1754452}"/>
              </a:ext>
            </a:extLst>
          </p:cNvPr>
          <p:cNvSpPr>
            <a:spLocks noGrp="1"/>
          </p:cNvSpPr>
          <p:nvPr>
            <p:ph idx="4294967295"/>
          </p:nvPr>
        </p:nvSpPr>
        <p:spPr>
          <a:xfrm>
            <a:off x="5172074" y="2108201"/>
            <a:ext cx="5983606" cy="3760891"/>
          </a:xfrm>
        </p:spPr>
        <p:txBody>
          <a:bodyPr vert="horz" lIns="0" tIns="45720" rIns="0" bIns="45720" rtlCol="0">
            <a:normAutofit/>
          </a:bodyPr>
          <a:lstStyle/>
          <a:p>
            <a:r>
              <a:rPr lang="en-US" dirty="0"/>
              <a:t>The development of this PowerPoint presentation was primarily based on online content provided by the U.S. Department of Health and Human Services and the author’s many years of experience conducting research and teaching research methods.</a:t>
            </a:r>
          </a:p>
          <a:p>
            <a:r>
              <a:rPr lang="en-US" dirty="0">
                <a:hlinkClick r:id="rId4"/>
              </a:rPr>
              <a:t>https://www.hhs.gov/ohrp/regulations-and-policy/regulations/common-rule/index.html</a:t>
            </a:r>
            <a:r>
              <a:rPr lang="en-US" dirty="0"/>
              <a:t> </a:t>
            </a:r>
          </a:p>
          <a:p>
            <a:r>
              <a:rPr lang="en-US" dirty="0">
                <a:hlinkClick r:id="rId5"/>
              </a:rPr>
              <a:t>https://www.hhs.gov/ohrp/index.html</a:t>
            </a:r>
            <a:r>
              <a:rPr lang="en-US" dirty="0"/>
              <a:t> </a:t>
            </a:r>
          </a:p>
        </p:txBody>
      </p:sp>
      <p:sp>
        <p:nvSpPr>
          <p:cNvPr id="17" name="Rectangle 16">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Footer Placeholder 3">
            <a:extLst>
              <a:ext uri="{FF2B5EF4-FFF2-40B4-BE49-F238E27FC236}">
                <a16:creationId xmlns:a16="http://schemas.microsoft.com/office/drawing/2014/main" id="{093D1D9B-84F4-D2B9-446E-9E2F6B30B093}"/>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C5F7B17A-2A9F-908E-7F82-57FC6C5825CE}"/>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8507430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304C3E"/>
        </a:solidFill>
        <a:effectLst/>
      </p:bgPr>
    </p:bg>
    <p:spTree>
      <p:nvGrpSpPr>
        <p:cNvPr id="1" name=""/>
        <p:cNvGrpSpPr/>
        <p:nvPr/>
      </p:nvGrpSpPr>
      <p:grpSpPr>
        <a:xfrm>
          <a:off x="0" y="0"/>
          <a:ext cx="0" cy="0"/>
          <a:chOff x="0" y="0"/>
          <a:chExt cx="0" cy="0"/>
        </a:xfrm>
      </p:grpSpPr>
      <p:sp>
        <p:nvSpPr>
          <p:cNvPr id="2" name="Freeform 2"/>
          <p:cNvSpPr/>
          <p:nvPr/>
        </p:nvSpPr>
        <p:spPr>
          <a:xfrm>
            <a:off x="7226447" y="1934348"/>
            <a:ext cx="4840367" cy="4744038"/>
          </a:xfrm>
          <a:custGeom>
            <a:avLst/>
            <a:gdLst/>
            <a:ahLst/>
            <a:cxnLst/>
            <a:rect l="l" t="t" r="r" b="b"/>
            <a:pathLst>
              <a:path w="10463292" h="10463292">
                <a:moveTo>
                  <a:pt x="0" y="0"/>
                </a:moveTo>
                <a:lnTo>
                  <a:pt x="10463291" y="0"/>
                </a:lnTo>
                <a:lnTo>
                  <a:pt x="10463291" y="10463292"/>
                </a:lnTo>
                <a:lnTo>
                  <a:pt x="0" y="10463292"/>
                </a:lnTo>
                <a:lnTo>
                  <a:pt x="0" y="0"/>
                </a:lnTo>
                <a:close/>
              </a:path>
            </a:pathLst>
          </a:custGeom>
          <a:blipFill>
            <a:blip r:embed="rId2">
              <a:alphaModFix amt="50000"/>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3" name="TextBox 3"/>
          <p:cNvSpPr txBox="1"/>
          <p:nvPr/>
        </p:nvSpPr>
        <p:spPr>
          <a:xfrm>
            <a:off x="685800" y="1754733"/>
            <a:ext cx="6369809" cy="1970411"/>
          </a:xfrm>
          <a:prstGeom prst="rect">
            <a:avLst/>
          </a:prstGeom>
        </p:spPr>
        <p:txBody>
          <a:bodyPr lIns="0" tIns="0" rIns="0" bIns="0" rtlCol="0" anchor="t">
            <a:spAutoFit/>
          </a:bodyPr>
          <a:lstStyle/>
          <a:p>
            <a:pPr>
              <a:lnSpc>
                <a:spcPts val="5244"/>
              </a:lnSpc>
            </a:pPr>
            <a:r>
              <a:rPr lang="en-US" sz="4034" spc="20" dirty="0">
                <a:solidFill>
                  <a:srgbClr val="F5F7EF"/>
                </a:solidFill>
                <a:latin typeface="Ethic New"/>
                <a:ea typeface="Ethic New"/>
                <a:cs typeface="Ethic New"/>
                <a:sym typeface="Ethic New"/>
              </a:rPr>
              <a:t>Where Science Meets Contemporary Reproductive Loss Needs</a:t>
            </a:r>
          </a:p>
        </p:txBody>
      </p:sp>
    </p:spTree>
    <p:extLst>
      <p:ext uri="{BB962C8B-B14F-4D97-AF65-F5344CB8AC3E}">
        <p14:creationId xmlns:p14="http://schemas.microsoft.com/office/powerpoint/2010/main" val="154787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 name="Straight Connector 10">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3" name="Rectangle 12">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E44E67-57A4-9825-9E94-C2B258A68C9D}"/>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dirty="0"/>
              <a:t>Introduction</a:t>
            </a:r>
          </a:p>
        </p:txBody>
      </p:sp>
      <p:pic>
        <p:nvPicPr>
          <p:cNvPr id="5" name="Picture 4" descr="A top view of books with different cover colours">
            <a:extLst>
              <a:ext uri="{FF2B5EF4-FFF2-40B4-BE49-F238E27FC236}">
                <a16:creationId xmlns:a16="http://schemas.microsoft.com/office/drawing/2014/main" id="{484391BE-9338-2B89-4240-B032E5DFABBC}"/>
              </a:ext>
            </a:extLst>
          </p:cNvPr>
          <p:cNvPicPr>
            <a:picLocks noChangeAspect="1"/>
          </p:cNvPicPr>
          <p:nvPr/>
        </p:nvPicPr>
        <p:blipFill rotWithShape="1">
          <a:blip r:embed="rId3"/>
          <a:srcRect l="12354" r="20862"/>
          <a:stretch/>
        </p:blipFill>
        <p:spPr>
          <a:xfrm>
            <a:off x="20" y="10"/>
            <a:ext cx="4580077" cy="6857990"/>
          </a:xfrm>
          <a:prstGeom prst="rect">
            <a:avLst/>
          </a:prstGeom>
        </p:spPr>
      </p:pic>
      <p:cxnSp>
        <p:nvCxnSpPr>
          <p:cNvPr id="15" name="Straight Connector 14">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1C3D74-CBD0-AEEC-7CF1-ED875B10D2FB}"/>
              </a:ext>
            </a:extLst>
          </p:cNvPr>
          <p:cNvSpPr>
            <a:spLocks noGrp="1"/>
          </p:cNvSpPr>
          <p:nvPr>
            <p:ph idx="1"/>
          </p:nvPr>
        </p:nvSpPr>
        <p:spPr>
          <a:xfrm>
            <a:off x="5049078" y="2285999"/>
            <a:ext cx="6470374" cy="4363277"/>
          </a:xfrm>
        </p:spPr>
        <p:txBody>
          <a:bodyPr vert="horz" lIns="0" tIns="45720" rIns="0" bIns="45720" rtlCol="0">
            <a:normAutofit lnSpcReduction="10000"/>
          </a:bodyPr>
          <a:lstStyle/>
          <a:p>
            <a:pPr marL="0" marR="0" indent="0">
              <a:lnSpc>
                <a:spcPct val="90000"/>
              </a:lnSpc>
              <a:spcBef>
                <a:spcPts val="0"/>
              </a:spcBef>
              <a:spcAft>
                <a:spcPts val="800"/>
              </a:spcAft>
              <a:buFont typeface="Calibri" panose="020F0502020204030204" pitchFamily="34" charset="0"/>
              <a:buNone/>
            </a:pPr>
            <a:r>
              <a:rPr lang="en-US" sz="2000" dirty="0">
                <a:effectLst/>
              </a:rPr>
              <a:t>Human subjects research is defined as a systematic investigation designed to develop or contribute to generalizable knowledge. Data collection and/or analysis with human subjects is technically considered “Research” by the U.S. Federal government if it is not anonymous and there is a plan to share the information publicly.</a:t>
            </a:r>
          </a:p>
          <a:p>
            <a:pPr marL="0" marR="0" indent="0">
              <a:lnSpc>
                <a:spcPct val="90000"/>
              </a:lnSpc>
              <a:spcBef>
                <a:spcPts val="0"/>
              </a:spcBef>
              <a:spcAft>
                <a:spcPts val="800"/>
              </a:spcAft>
              <a:buFont typeface="Calibri" panose="020F0502020204030204" pitchFamily="34" charset="0"/>
              <a:buNone/>
            </a:pPr>
            <a:r>
              <a:rPr lang="en-US" sz="2000" dirty="0">
                <a:effectLst/>
              </a:rPr>
              <a:t>A systematic investigation is a project that involves </a:t>
            </a:r>
            <a:r>
              <a:rPr lang="en-US" sz="2000" dirty="0"/>
              <a:t>a </a:t>
            </a:r>
            <a:r>
              <a:rPr lang="en-US" sz="2000" dirty="0">
                <a:effectLst/>
              </a:rPr>
              <a:t>plan for studying a topic, exploring a research question, or developing a theory that may include</a:t>
            </a:r>
            <a:r>
              <a:rPr lang="en-US" sz="2000" dirty="0"/>
              <a:t> (but is not limited to) </a:t>
            </a:r>
            <a:r>
              <a:rPr lang="en-US" sz="2000" dirty="0">
                <a:effectLst/>
              </a:rPr>
              <a:t>collection of the following forms of quantitative or qualitative data:</a:t>
            </a:r>
          </a:p>
          <a:p>
            <a:pPr marL="342900" marR="0" lvl="0" indent="-342900">
              <a:lnSpc>
                <a:spcPct val="90000"/>
              </a:lnSpc>
              <a:spcBef>
                <a:spcPts val="0"/>
              </a:spcBef>
              <a:spcAft>
                <a:spcPts val="0"/>
              </a:spcAft>
              <a:buFont typeface="Calibri" panose="020F0502020204030204" pitchFamily="34" charset="0"/>
              <a:buChar char="-"/>
            </a:pPr>
            <a:r>
              <a:rPr lang="en-US" sz="2000" dirty="0">
                <a:effectLst/>
              </a:rPr>
              <a:t>Surveys</a:t>
            </a:r>
          </a:p>
          <a:p>
            <a:pPr marL="342900" marR="0" lvl="0" indent="-342900">
              <a:lnSpc>
                <a:spcPct val="90000"/>
              </a:lnSpc>
              <a:spcBef>
                <a:spcPts val="0"/>
              </a:spcBef>
              <a:spcAft>
                <a:spcPts val="0"/>
              </a:spcAft>
              <a:buFont typeface="Calibri" panose="020F0502020204030204" pitchFamily="34" charset="0"/>
              <a:buChar char="-"/>
            </a:pPr>
            <a:r>
              <a:rPr lang="en-US" sz="2000" dirty="0">
                <a:effectLst/>
              </a:rPr>
              <a:t>Testing procedures and results</a:t>
            </a:r>
          </a:p>
          <a:p>
            <a:pPr marL="342900" marR="0" lvl="0" indent="-342900">
              <a:lnSpc>
                <a:spcPct val="90000"/>
              </a:lnSpc>
              <a:spcBef>
                <a:spcPts val="0"/>
              </a:spcBef>
              <a:spcAft>
                <a:spcPts val="0"/>
              </a:spcAft>
              <a:buFont typeface="Calibri" panose="020F0502020204030204" pitchFamily="34" charset="0"/>
              <a:buChar char="-"/>
            </a:pPr>
            <a:r>
              <a:rPr lang="en-US" sz="2000" dirty="0">
                <a:effectLst/>
              </a:rPr>
              <a:t>Evaluation procedures and results</a:t>
            </a:r>
          </a:p>
          <a:p>
            <a:pPr marL="342900" marR="0" lvl="0" indent="-342900">
              <a:lnSpc>
                <a:spcPct val="90000"/>
              </a:lnSpc>
              <a:spcBef>
                <a:spcPts val="0"/>
              </a:spcBef>
              <a:spcAft>
                <a:spcPts val="0"/>
              </a:spcAft>
              <a:buFont typeface="Calibri" panose="020F0502020204030204" pitchFamily="34" charset="0"/>
              <a:buChar char="-"/>
            </a:pPr>
            <a:r>
              <a:rPr lang="en-US" sz="2000" dirty="0">
                <a:effectLst/>
              </a:rPr>
              <a:t>Interviews or focus groups</a:t>
            </a:r>
          </a:p>
          <a:p>
            <a:pPr marL="342900" marR="0" lvl="0" indent="-342900">
              <a:lnSpc>
                <a:spcPct val="90000"/>
              </a:lnSpc>
              <a:spcBef>
                <a:spcPts val="0"/>
              </a:spcBef>
              <a:spcAft>
                <a:spcPts val="0"/>
              </a:spcAft>
              <a:buFont typeface="Calibri" panose="020F0502020204030204" pitchFamily="34" charset="0"/>
              <a:buChar char="-"/>
            </a:pPr>
            <a:r>
              <a:rPr lang="en-US" sz="2000" dirty="0">
                <a:effectLst/>
              </a:rPr>
              <a:t>Experimental designs including clinical trials</a:t>
            </a:r>
          </a:p>
          <a:p>
            <a:pPr marL="342900" marR="0" lvl="0" indent="-342900">
              <a:lnSpc>
                <a:spcPct val="90000"/>
              </a:lnSpc>
              <a:spcBef>
                <a:spcPts val="0"/>
              </a:spcBef>
              <a:spcAft>
                <a:spcPts val="800"/>
              </a:spcAft>
              <a:buFont typeface="Calibri" panose="020F0502020204030204" pitchFamily="34" charset="0"/>
              <a:buChar char="-"/>
            </a:pPr>
            <a:r>
              <a:rPr lang="en-US" sz="2000" dirty="0">
                <a:effectLst/>
              </a:rPr>
              <a:t>Observation of individual or group behavior</a:t>
            </a:r>
          </a:p>
          <a:p>
            <a:pPr marL="0" indent="0">
              <a:lnSpc>
                <a:spcPct val="90000"/>
              </a:lnSpc>
              <a:buFont typeface="Calibri" panose="020F0502020204030204" pitchFamily="34" charset="0"/>
              <a:buNone/>
            </a:pPr>
            <a:endParaRPr lang="en-US" sz="1400" dirty="0"/>
          </a:p>
        </p:txBody>
      </p:sp>
      <p:sp>
        <p:nvSpPr>
          <p:cNvPr id="4" name="Footer Placeholder 3">
            <a:extLst>
              <a:ext uri="{FF2B5EF4-FFF2-40B4-BE49-F238E27FC236}">
                <a16:creationId xmlns:a16="http://schemas.microsoft.com/office/drawing/2014/main" id="{A6D6284D-16F8-099B-A214-75FEFD61C552}"/>
              </a:ext>
            </a:extLst>
          </p:cNvPr>
          <p:cNvSpPr>
            <a:spLocks noGrp="1"/>
          </p:cNvSpPr>
          <p:nvPr>
            <p:ph type="ftr" sz="quarter" idx="11"/>
          </p:nvPr>
        </p:nvSpPr>
        <p:spPr/>
        <p:txBody>
          <a:bodyPr/>
          <a:lstStyle/>
          <a:p>
            <a:r>
              <a:rPr lang="en-US"/>
              <a:t>Property of IIRL</a:t>
            </a:r>
            <a:endParaRPr lang="en-US" dirty="0"/>
          </a:p>
        </p:txBody>
      </p:sp>
      <p:sp>
        <p:nvSpPr>
          <p:cNvPr id="6" name="Slide Number Placeholder 5">
            <a:extLst>
              <a:ext uri="{FF2B5EF4-FFF2-40B4-BE49-F238E27FC236}">
                <a16:creationId xmlns:a16="http://schemas.microsoft.com/office/drawing/2014/main" id="{3A745DBD-0658-67EF-21EB-E40826F357C1}"/>
              </a:ext>
            </a:extLst>
          </p:cNvPr>
          <p:cNvSpPr>
            <a:spLocks noGrp="1"/>
          </p:cNvSpPr>
          <p:nvPr>
            <p:ph type="sldNum" sz="quarter" idx="12"/>
          </p:nvPr>
        </p:nvSpPr>
        <p:spPr/>
        <p:txBody>
          <a:bodyPr/>
          <a:lstStyle/>
          <a:p>
            <a:fld id="{3A98EE3D-8CD1-4C3F-BD1C-C98C9596463C}" type="slidenum">
              <a:rPr lang="en-US" smtClean="0"/>
              <a:t>3</a:t>
            </a:fld>
            <a:endParaRPr lang="en-US" dirty="0"/>
          </a:p>
        </p:txBody>
      </p:sp>
    </p:spTree>
    <p:extLst>
      <p:ext uri="{BB962C8B-B14F-4D97-AF65-F5344CB8AC3E}">
        <p14:creationId xmlns:p14="http://schemas.microsoft.com/office/powerpoint/2010/main" val="3648163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44E67-57A4-9825-9E94-C2B258A68C9D}"/>
              </a:ext>
            </a:extLst>
          </p:cNvPr>
          <p:cNvSpPr>
            <a:spLocks noGrp="1"/>
          </p:cNvSpPr>
          <p:nvPr>
            <p:ph type="title"/>
          </p:nvPr>
        </p:nvSpPr>
        <p:spPr/>
        <p:txBody>
          <a:bodyPr/>
          <a:lstStyle/>
          <a:p>
            <a:r>
              <a:rPr lang="en-US" dirty="0"/>
              <a:t>Introduction</a:t>
            </a:r>
          </a:p>
        </p:txBody>
      </p:sp>
      <p:sp>
        <p:nvSpPr>
          <p:cNvPr id="4" name="Content Placeholder 3">
            <a:extLst>
              <a:ext uri="{FF2B5EF4-FFF2-40B4-BE49-F238E27FC236}">
                <a16:creationId xmlns:a16="http://schemas.microsoft.com/office/drawing/2014/main" id="{1BFBF9B8-C27D-8424-0B28-C8CACE43E4C4}"/>
              </a:ext>
            </a:extLst>
          </p:cNvPr>
          <p:cNvSpPr>
            <a:spLocks noGrp="1"/>
          </p:cNvSpPr>
          <p:nvPr>
            <p:ph sz="half" idx="1"/>
          </p:nvPr>
        </p:nvSpPr>
        <p:spPr>
          <a:xfrm>
            <a:off x="1097279" y="2150917"/>
            <a:ext cx="4998721" cy="3718175"/>
          </a:xfrm>
        </p:spPr>
        <p:txBody>
          <a:bodyPr>
            <a:normAutofit fontScale="92500" lnSpcReduction="10000"/>
          </a:bodyPr>
          <a:lstStyle/>
          <a:p>
            <a:r>
              <a:rPr lang="en-US" sz="24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All research protocols should be scrutinized by an Institutional Review Board (IRB) prior to data collection/dissemination to ensure protection of participants’ psychological and physical well-being and to maintain their privacy. The purpose of this presentation is to offer an overview of </a:t>
            </a:r>
            <a:r>
              <a:rPr lang="en-US" sz="2400" kern="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U.S. </a:t>
            </a:r>
            <a:r>
              <a:rPr lang="en-US" sz="2400" kern="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history of ethical protection of human research participants and to describe contemporary practice.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pic>
        <p:nvPicPr>
          <p:cNvPr id="7" name="Content Placeholder 6" descr="Woman reading a book">
            <a:extLst>
              <a:ext uri="{FF2B5EF4-FFF2-40B4-BE49-F238E27FC236}">
                <a16:creationId xmlns:a16="http://schemas.microsoft.com/office/drawing/2014/main" id="{D858B873-4E69-285B-F1E3-910DEA341449}"/>
              </a:ext>
            </a:extLst>
          </p:cNvPr>
          <p:cNvPicPr>
            <a:picLocks noGrp="1" noChangeAspect="1"/>
          </p:cNvPicPr>
          <p:nvPr>
            <p:ph sz="half" idx="2"/>
          </p:nvPr>
        </p:nvPicPr>
        <p:blipFill>
          <a:blip r:embed="rId3"/>
          <a:stretch>
            <a:fillRect/>
          </a:stretch>
        </p:blipFill>
        <p:spPr>
          <a:xfrm>
            <a:off x="6516688" y="2448719"/>
            <a:ext cx="4638675" cy="3092450"/>
          </a:xfrm>
        </p:spPr>
      </p:pic>
      <p:sp>
        <p:nvSpPr>
          <p:cNvPr id="3" name="Footer Placeholder 2">
            <a:extLst>
              <a:ext uri="{FF2B5EF4-FFF2-40B4-BE49-F238E27FC236}">
                <a16:creationId xmlns:a16="http://schemas.microsoft.com/office/drawing/2014/main" id="{D05E9E73-4D6E-59E2-F7D2-F2FF8B3C9BC7}"/>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45DF3723-8868-DAD9-37F7-1E2291115BBB}"/>
              </a:ext>
            </a:extLst>
          </p:cNvPr>
          <p:cNvSpPr>
            <a:spLocks noGrp="1"/>
          </p:cNvSpPr>
          <p:nvPr>
            <p:ph type="sldNum" sz="quarter" idx="12"/>
          </p:nvPr>
        </p:nvSpPr>
        <p:spPr/>
        <p:txBody>
          <a:bodyPr/>
          <a:lstStyle/>
          <a:p>
            <a:fld id="{3A98EE3D-8CD1-4C3F-BD1C-C98C9596463C}" type="slidenum">
              <a:rPr lang="en-US" smtClean="0"/>
              <a:t>4</a:t>
            </a:fld>
            <a:endParaRPr lang="en-US" dirty="0"/>
          </a:p>
        </p:txBody>
      </p:sp>
    </p:spTree>
    <p:extLst>
      <p:ext uri="{BB962C8B-B14F-4D97-AF65-F5344CB8AC3E}">
        <p14:creationId xmlns:p14="http://schemas.microsoft.com/office/powerpoint/2010/main" val="2882533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6000"/>
                <a:shade val="99000"/>
                <a:satMod val="140000"/>
              </a:schemeClr>
            </a:gs>
            <a:gs pos="65000">
              <a:schemeClr val="bg1">
                <a:tint val="100000"/>
                <a:shade val="80000"/>
                <a:satMod val="130000"/>
              </a:schemeClr>
            </a:gs>
            <a:gs pos="100000">
              <a:schemeClr val="bg1">
                <a:tint val="100000"/>
                <a:shade val="48000"/>
                <a:satMod val="120000"/>
              </a:schemeClr>
            </a:gs>
          </a:gsLst>
          <a:lin ang="16200000" scaled="0"/>
        </a:gra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29" name="Rectangle 28">
            <a:extLst>
              <a:ext uri="{FF2B5EF4-FFF2-40B4-BE49-F238E27FC236}">
                <a16:creationId xmlns:a16="http://schemas.microsoft.com/office/drawing/2014/main" id="{7DA110D8-1EB5-46B8-864B-38AD7018BC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25EE49-D1D1-AC61-F6C4-AA6B07CA6400}"/>
              </a:ext>
            </a:extLst>
          </p:cNvPr>
          <p:cNvSpPr>
            <a:spLocks noGrp="1"/>
          </p:cNvSpPr>
          <p:nvPr>
            <p:ph type="title"/>
          </p:nvPr>
        </p:nvSpPr>
        <p:spPr>
          <a:xfrm>
            <a:off x="6513870" y="639098"/>
            <a:ext cx="5029200" cy="3346094"/>
          </a:xfrm>
        </p:spPr>
        <p:txBody>
          <a:bodyPr vert="horz" lIns="91440" tIns="45720" rIns="91440" bIns="45720" rtlCol="0" anchor="b">
            <a:normAutofit/>
          </a:bodyPr>
          <a:lstStyle/>
          <a:p>
            <a:r>
              <a:rPr lang="en-US" sz="4700">
                <a:solidFill>
                  <a:schemeClr val="tx1">
                    <a:lumMod val="85000"/>
                    <a:lumOff val="15000"/>
                  </a:schemeClr>
                </a:solidFill>
              </a:rPr>
              <a:t>History of Ethical Conduct of Research with Human Subjects in the U.S.</a:t>
            </a:r>
          </a:p>
        </p:txBody>
      </p:sp>
      <p:sp>
        <p:nvSpPr>
          <p:cNvPr id="31" name="Rectangle 30">
            <a:extLst>
              <a:ext uri="{FF2B5EF4-FFF2-40B4-BE49-F238E27FC236}">
                <a16:creationId xmlns:a16="http://schemas.microsoft.com/office/drawing/2014/main" id="{409C9240-26DF-403E-AABF-9A8E578E55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6237" y="11446"/>
            <a:ext cx="4901184" cy="4021058"/>
          </a:xfrm>
          <a:prstGeom prst="rect">
            <a:avLst/>
          </a:prstGeom>
          <a:solidFill>
            <a:srgbClr val="45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9" descr="Handshake">
            <a:extLst>
              <a:ext uri="{FF2B5EF4-FFF2-40B4-BE49-F238E27FC236}">
                <a16:creationId xmlns:a16="http://schemas.microsoft.com/office/drawing/2014/main" id="{42986763-B4C8-5057-6222-0EC4939E710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t="10924"/>
          <a:stretch/>
        </p:blipFill>
        <p:spPr>
          <a:xfrm>
            <a:off x="1370829" y="10"/>
            <a:ext cx="4572000" cy="3858758"/>
          </a:xfrm>
          <a:prstGeom prst="rect">
            <a:avLst/>
          </a:prstGeom>
        </p:spPr>
      </p:pic>
      <p:cxnSp>
        <p:nvCxnSpPr>
          <p:cNvPr id="33" name="Straight Connector 32">
            <a:extLst>
              <a:ext uri="{FF2B5EF4-FFF2-40B4-BE49-F238E27FC236}">
                <a16:creationId xmlns:a16="http://schemas.microsoft.com/office/drawing/2014/main" id="{2F52D665-E81E-4B83-B8FF-32F90ACBACF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56438" y="4146057"/>
            <a:ext cx="438912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F54FD02-A0E3-433D-99F3-56D6FF06E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45536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7" name="Rectangle 36">
            <a:extLst>
              <a:ext uri="{FF2B5EF4-FFF2-40B4-BE49-F238E27FC236}">
                <a16:creationId xmlns:a16="http://schemas.microsoft.com/office/drawing/2014/main" id="{1E30CA22-9E7E-4A98-92F4-8E20E9D20B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6237" y="4241249"/>
            <a:ext cx="4901184" cy="2616751"/>
          </a:xfrm>
          <a:prstGeom prst="rect">
            <a:avLst/>
          </a:prstGeom>
          <a:solidFill>
            <a:srgbClr val="45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11" descr="A group of people meeting in a room and writing">
            <a:extLst>
              <a:ext uri="{FF2B5EF4-FFF2-40B4-BE49-F238E27FC236}">
                <a16:creationId xmlns:a16="http://schemas.microsoft.com/office/drawing/2014/main" id="{140AE90F-CD65-3895-59E8-B7606863E8F6}"/>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t="17278" b="26152"/>
          <a:stretch/>
        </p:blipFill>
        <p:spPr>
          <a:xfrm>
            <a:off x="1370829" y="4407408"/>
            <a:ext cx="4572000" cy="2450592"/>
          </a:xfrm>
          <a:prstGeom prst="rect">
            <a:avLst/>
          </a:prstGeom>
        </p:spPr>
      </p:pic>
      <p:sp>
        <p:nvSpPr>
          <p:cNvPr id="39" name="Rectangle 38">
            <a:extLst>
              <a:ext uri="{FF2B5EF4-FFF2-40B4-BE49-F238E27FC236}">
                <a16:creationId xmlns:a16="http://schemas.microsoft.com/office/drawing/2014/main" id="{EDF48758-0195-4E4C-BF6C-03475BE5B1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756906"/>
            <a:ext cx="3634048" cy="3344189"/>
          </a:xfrm>
          <a:prstGeom prst="rect">
            <a:avLst/>
          </a:prstGeom>
          <a:solidFill>
            <a:srgbClr val="4553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7" descr="Business man sitting at a desk">
            <a:extLst>
              <a:ext uri="{FF2B5EF4-FFF2-40B4-BE49-F238E27FC236}">
                <a16:creationId xmlns:a16="http://schemas.microsoft.com/office/drawing/2014/main" id="{44F51528-7C6C-676D-62ED-40AB97D9C5F2}"/>
              </a:ext>
            </a:extLst>
          </p:cNvPr>
          <p:cNvPicPr>
            <a:picLocks noGrp="1" noChangeAspect="1"/>
          </p:cNvPicPr>
          <p:nvPr>
            <p:ph type="pic" sz="quarter" idx="13"/>
          </p:nvPr>
        </p:nvPicPr>
        <p:blipFill rotWithShape="1">
          <a:blip r:embed="rId5" cstate="screen">
            <a:extLst>
              <a:ext uri="{28A0092B-C50C-407E-A947-70E740481C1C}">
                <a14:useLocalDpi xmlns:a14="http://schemas.microsoft.com/office/drawing/2010/main" val="0"/>
              </a:ext>
            </a:extLst>
          </a:blip>
          <a:srcRect t="6221" r="1" b="1884"/>
          <a:stretch/>
        </p:blipFill>
        <p:spPr>
          <a:xfrm>
            <a:off x="20" y="1920240"/>
            <a:ext cx="3465556" cy="3017520"/>
          </a:xfrm>
          <a:prstGeom prst="rect">
            <a:avLst/>
          </a:prstGeom>
        </p:spPr>
      </p:pic>
    </p:spTree>
    <p:extLst>
      <p:ext uri="{BB962C8B-B14F-4D97-AF65-F5344CB8AC3E}">
        <p14:creationId xmlns:p14="http://schemas.microsoft.com/office/powerpoint/2010/main" val="143589560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0" name="Straight Connector 9">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2" name="Rectangle 11">
            <a:extLst>
              <a:ext uri="{FF2B5EF4-FFF2-40B4-BE49-F238E27FC236}">
                <a16:creationId xmlns:a16="http://schemas.microsoft.com/office/drawing/2014/main" id="{3741B58E-3B65-4A01-A276-975AB2CF8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AAC67C3-831B-4AB1-A259-DFB839CAFA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648593"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A0A06819-AA5B-295D-8572-4858952DAE71}"/>
              </a:ext>
            </a:extLst>
          </p:cNvPr>
          <p:cNvSpPr>
            <a:spLocks noGrp="1"/>
          </p:cNvSpPr>
          <p:nvPr>
            <p:ph type="title"/>
          </p:nvPr>
        </p:nvSpPr>
        <p:spPr>
          <a:xfrm>
            <a:off x="492369" y="605896"/>
            <a:ext cx="3642309" cy="5646208"/>
          </a:xfrm>
        </p:spPr>
        <p:txBody>
          <a:bodyPr vert="horz" lIns="91440" tIns="45720" rIns="91440" bIns="45720" rtlCol="0" anchor="ctr">
            <a:normAutofit/>
          </a:bodyPr>
          <a:lstStyle/>
          <a:p>
            <a:br>
              <a:rPr lang="en-US" sz="3100" dirty="0">
                <a:solidFill>
                  <a:srgbClr val="FFFFFF"/>
                </a:solidFill>
              </a:rPr>
            </a:br>
            <a:br>
              <a:rPr lang="en-US" sz="3100" b="1" dirty="0">
                <a:solidFill>
                  <a:srgbClr val="FFFFFF"/>
                </a:solidFill>
              </a:rPr>
            </a:br>
            <a:r>
              <a:rPr lang="en-US" sz="3100" b="1" dirty="0">
                <a:solidFill>
                  <a:srgbClr val="FFFFFF"/>
                </a:solidFill>
              </a:rPr>
              <a:t>U.S. regulations to protect people involved in research are the result of several 20th century examples of doctors and scientists abusing public trust and causing harm to many individuals.</a:t>
            </a:r>
            <a:br>
              <a:rPr lang="en-US" sz="3100" b="1" dirty="0">
                <a:solidFill>
                  <a:srgbClr val="FFFFFF"/>
                </a:solidFill>
              </a:rPr>
            </a:br>
            <a:endParaRPr lang="en-US" sz="3100" b="1" dirty="0">
              <a:solidFill>
                <a:srgbClr val="FFFFFF"/>
              </a:solidFill>
            </a:endParaRPr>
          </a:p>
        </p:txBody>
      </p:sp>
      <p:sp>
        <p:nvSpPr>
          <p:cNvPr id="3" name="Content Placeholder 2">
            <a:extLst>
              <a:ext uri="{FF2B5EF4-FFF2-40B4-BE49-F238E27FC236}">
                <a16:creationId xmlns:a16="http://schemas.microsoft.com/office/drawing/2014/main" id="{4FA83709-886B-3B06-E9F0-11D361B52E6D}"/>
              </a:ext>
            </a:extLst>
          </p:cNvPr>
          <p:cNvSpPr>
            <a:spLocks noGrp="1"/>
          </p:cNvSpPr>
          <p:nvPr>
            <p:ph idx="1"/>
          </p:nvPr>
        </p:nvSpPr>
        <p:spPr>
          <a:xfrm>
            <a:off x="5231958" y="605896"/>
            <a:ext cx="5923721" cy="5646208"/>
          </a:xfrm>
        </p:spPr>
        <p:txBody>
          <a:bodyPr vert="horz" lIns="0" tIns="45720" rIns="0" bIns="45720" rtlCol="0" anchor="ctr">
            <a:normAutofit/>
          </a:bodyPr>
          <a:lstStyle/>
          <a:p>
            <a:pPr marL="342900" indent="-342900">
              <a:lnSpc>
                <a:spcPct val="90000"/>
              </a:lnSpc>
              <a:buFont typeface="Calibri" panose="020F0502020204030204" pitchFamily="34" charset="0"/>
              <a:buChar char="•"/>
            </a:pPr>
            <a:r>
              <a:rPr lang="en-US" b="1" dirty="0">
                <a:effectLst/>
                <a:highlight>
                  <a:srgbClr val="FFFFFF"/>
                </a:highlight>
              </a:rPr>
              <a:t>Beecher (1966), whose training was in medicine and research, published a widely cited </a:t>
            </a:r>
            <a:r>
              <a:rPr lang="en-US" b="1" i="1" dirty="0">
                <a:effectLst/>
                <a:highlight>
                  <a:srgbClr val="FFFFFF"/>
                </a:highlight>
              </a:rPr>
              <a:t>New England Journal of Medicine</a:t>
            </a:r>
            <a:r>
              <a:rPr lang="en-US" b="1" dirty="0">
                <a:effectLst/>
                <a:highlight>
                  <a:srgbClr val="FFFFFF"/>
                </a:highlight>
              </a:rPr>
              <a:t> article describing many examples of unethical treatment of human participants conducted at various U.S. institutions.</a:t>
            </a:r>
            <a:r>
              <a:rPr lang="en-US" b="1" dirty="0">
                <a:effectLst/>
              </a:rPr>
              <a:t> </a:t>
            </a:r>
          </a:p>
          <a:p>
            <a:pPr marL="342900" indent="-342900">
              <a:lnSpc>
                <a:spcPct val="90000"/>
              </a:lnSpc>
              <a:buFont typeface="Calibri" panose="020F0502020204030204" pitchFamily="34" charset="0"/>
              <a:buChar char="•"/>
            </a:pPr>
            <a:r>
              <a:rPr lang="en-US" b="1" dirty="0">
                <a:effectLst/>
                <a:highlight>
                  <a:srgbClr val="FFFFFF"/>
                </a:highlight>
              </a:rPr>
              <a:t>Syphilis Study in Tuskegee, Alabama</a:t>
            </a:r>
            <a:r>
              <a:rPr lang="en-US" b="1" dirty="0">
                <a:highlight>
                  <a:srgbClr val="FFFFFF"/>
                </a:highlight>
              </a:rPr>
              <a:t> Public</a:t>
            </a:r>
            <a:r>
              <a:rPr lang="en-US" b="1" dirty="0">
                <a:effectLst/>
                <a:highlight>
                  <a:srgbClr val="FFFFFF"/>
                </a:highlight>
              </a:rPr>
              <a:t> Exposé in 1972. For several decades beginning in the 1930s, U.S. government doctors studied the evolution of untreated syphilis in poor African American men. The diagnosis was not shared with the men and no treatment was offered before or after penicillin became available as a cure. </a:t>
            </a:r>
            <a:endParaRPr lang="en-US" b="1" dirty="0"/>
          </a:p>
        </p:txBody>
      </p:sp>
      <p:sp>
        <p:nvSpPr>
          <p:cNvPr id="4" name="Footer Placeholder 3">
            <a:extLst>
              <a:ext uri="{FF2B5EF4-FFF2-40B4-BE49-F238E27FC236}">
                <a16:creationId xmlns:a16="http://schemas.microsoft.com/office/drawing/2014/main" id="{BA1370B2-D1A4-A047-C4A7-075BB46BAE00}"/>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103034C9-40DA-DC9B-CB2B-E7AC6AF266BB}"/>
              </a:ext>
            </a:extLst>
          </p:cNvPr>
          <p:cNvSpPr>
            <a:spLocks noGrp="1"/>
          </p:cNvSpPr>
          <p:nvPr>
            <p:ph type="sldNum" sz="quarter" idx="12"/>
          </p:nvPr>
        </p:nvSpPr>
        <p:spPr/>
        <p:txBody>
          <a:bodyPr/>
          <a:lstStyle/>
          <a:p>
            <a:fld id="{3A98EE3D-8CD1-4C3F-BD1C-C98C9596463C}" type="slidenum">
              <a:rPr lang="en-US" smtClean="0"/>
              <a:t>6</a:t>
            </a:fld>
            <a:endParaRPr lang="en-US" dirty="0"/>
          </a:p>
        </p:txBody>
      </p:sp>
    </p:spTree>
    <p:extLst>
      <p:ext uri="{BB962C8B-B14F-4D97-AF65-F5344CB8AC3E}">
        <p14:creationId xmlns:p14="http://schemas.microsoft.com/office/powerpoint/2010/main" val="1666731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39E3965E-AC41-4711-9D10-E25ABB132D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9" name="Straight Connector 18">
            <a:extLst>
              <a:ext uri="{FF2B5EF4-FFF2-40B4-BE49-F238E27FC236}">
                <a16:creationId xmlns:a16="http://schemas.microsoft.com/office/drawing/2014/main" id="{1F5DC8C3-BA5F-4EED-BB9A-A14272BD82A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6482F060-A4AF-4E0B-B364-7C6BA4AE9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220" y="0"/>
            <a:ext cx="4641315"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itle 2">
            <a:extLst>
              <a:ext uri="{FF2B5EF4-FFF2-40B4-BE49-F238E27FC236}">
                <a16:creationId xmlns:a16="http://schemas.microsoft.com/office/drawing/2014/main" id="{FB207F5D-5F40-264B-0403-3682CB3DC65D}"/>
              </a:ext>
            </a:extLst>
          </p:cNvPr>
          <p:cNvSpPr>
            <a:spLocks noGrp="1"/>
          </p:cNvSpPr>
          <p:nvPr>
            <p:ph type="ctrTitle"/>
          </p:nvPr>
        </p:nvSpPr>
        <p:spPr>
          <a:xfrm>
            <a:off x="484814" y="640080"/>
            <a:ext cx="3659246" cy="2850319"/>
          </a:xfrm>
        </p:spPr>
        <p:txBody>
          <a:bodyPr vert="horz" lIns="91440" tIns="45720" rIns="91440" bIns="45720" rtlCol="0" anchor="b" anchorCtr="0">
            <a:normAutofit/>
          </a:bodyPr>
          <a:lstStyle/>
          <a:p>
            <a:r>
              <a:rPr lang="en-US" sz="5400" dirty="0">
                <a:solidFill>
                  <a:srgbClr val="FFFFFF"/>
                </a:solidFill>
              </a:rPr>
              <a:t>The Belmont Report</a:t>
            </a:r>
          </a:p>
        </p:txBody>
      </p:sp>
      <p:cxnSp>
        <p:nvCxnSpPr>
          <p:cNvPr id="21" name="Straight Connector 20">
            <a:extLst>
              <a:ext uri="{FF2B5EF4-FFF2-40B4-BE49-F238E27FC236}">
                <a16:creationId xmlns:a16="http://schemas.microsoft.com/office/drawing/2014/main" id="{B9EB6DAA-2F0C-43D5-A577-15D5D2C4E3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2797" y="3651268"/>
            <a:ext cx="338328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5" name="Content Placeholder 8">
            <a:extLst>
              <a:ext uri="{FF2B5EF4-FFF2-40B4-BE49-F238E27FC236}">
                <a16:creationId xmlns:a16="http://schemas.microsoft.com/office/drawing/2014/main" id="{424B3BE0-07C0-D05C-0B61-4BE33E9E08F6}"/>
              </a:ext>
            </a:extLst>
          </p:cNvPr>
          <p:cNvPicPr>
            <a:picLocks noGrp="1" noChangeAspect="1"/>
          </p:cNvPicPr>
          <p:nvPr>
            <p:ph type="pic" sz="quarter" idx="13"/>
          </p:nvPr>
        </p:nvPicPr>
        <p:blipFill rotWithShape="1">
          <a:blip r:embed="rId3"/>
          <a:srcRect t="27399" r="-1" b="-1"/>
          <a:stretch/>
        </p:blipFill>
        <p:spPr>
          <a:xfrm>
            <a:off x="4635095" y="10"/>
            <a:ext cx="7556889" cy="6857990"/>
          </a:xfrm>
          <a:prstGeom prst="rect">
            <a:avLst/>
          </a:prstGeom>
        </p:spPr>
      </p:pic>
    </p:spTree>
    <p:extLst>
      <p:ext uri="{BB962C8B-B14F-4D97-AF65-F5344CB8AC3E}">
        <p14:creationId xmlns:p14="http://schemas.microsoft.com/office/powerpoint/2010/main" val="3042288838"/>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24551-33DE-09F7-5E2E-453E7591322C}"/>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dirty="0"/>
              <a:t>The Belmont Report</a:t>
            </a:r>
          </a:p>
        </p:txBody>
      </p:sp>
      <p:pic>
        <p:nvPicPr>
          <p:cNvPr id="6" name="Content Placeholder 5" descr="A person writing on a clipboard&#10;&#10;Description automatically generated">
            <a:extLst>
              <a:ext uri="{FF2B5EF4-FFF2-40B4-BE49-F238E27FC236}">
                <a16:creationId xmlns:a16="http://schemas.microsoft.com/office/drawing/2014/main" id="{552B1D67-BBE4-1202-7406-82E2325A1169}"/>
              </a:ext>
            </a:extLst>
          </p:cNvPr>
          <p:cNvPicPr>
            <a:picLocks noGrp="1" noChangeAspect="1"/>
          </p:cNvPicPr>
          <p:nvPr>
            <p:ph sz="quarter" idx="16"/>
          </p:nvPr>
        </p:nvPicPr>
        <p:blipFill rotWithShape="1">
          <a:blip r:embed="rId2"/>
          <a:srcRect l="16398" r="35839"/>
          <a:stretch/>
        </p:blipFill>
        <p:spPr>
          <a:xfrm>
            <a:off x="20" y="10"/>
            <a:ext cx="4580077" cy="6400784"/>
          </a:xfrm>
          <a:prstGeom prst="rect">
            <a:avLst/>
          </a:prstGeom>
        </p:spPr>
      </p:pic>
      <p:cxnSp>
        <p:nvCxnSpPr>
          <p:cNvPr id="17"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E60DFC87-1E66-30A7-BF64-5955B9A7512D}"/>
              </a:ext>
            </a:extLst>
          </p:cNvPr>
          <p:cNvSpPr>
            <a:spLocks noGrp="1"/>
          </p:cNvSpPr>
          <p:nvPr>
            <p:ph idx="1"/>
          </p:nvPr>
        </p:nvSpPr>
        <p:spPr>
          <a:xfrm>
            <a:off x="5172074" y="2108201"/>
            <a:ext cx="5983606" cy="3760891"/>
          </a:xfrm>
        </p:spPr>
        <p:txBody>
          <a:bodyPr vert="horz" lIns="0" tIns="45720" rIns="0" bIns="45720" rtlCol="0">
            <a:normAutofit/>
          </a:bodyPr>
          <a:lstStyle/>
          <a:p>
            <a:pPr>
              <a:lnSpc>
                <a:spcPct val="90000"/>
              </a:lnSpc>
            </a:pPr>
            <a:r>
              <a:rPr lang="en-US" sz="2200" dirty="0">
                <a:effectLst/>
              </a:rPr>
              <a:t>Public outcry </a:t>
            </a:r>
            <a:r>
              <a:rPr lang="en-US" sz="2200" dirty="0"/>
              <a:t>related to research abuses resulted in </a:t>
            </a:r>
            <a:r>
              <a:rPr lang="en-US" sz="2200" dirty="0">
                <a:effectLst/>
              </a:rPr>
              <a:t>the </a:t>
            </a:r>
            <a:r>
              <a:rPr lang="en-US" sz="2200" i="1" dirty="0">
                <a:effectLst/>
              </a:rPr>
              <a:t>Belmont Report</a:t>
            </a:r>
            <a:r>
              <a:rPr lang="en-US" sz="2200" dirty="0">
                <a:effectLst/>
              </a:rPr>
              <a:t> </a:t>
            </a:r>
            <a:r>
              <a:rPr lang="en-US" sz="2200" dirty="0"/>
              <a:t>published</a:t>
            </a:r>
            <a:r>
              <a:rPr lang="en-US" sz="2200" dirty="0">
                <a:effectLst/>
              </a:rPr>
              <a:t> by the National Commission for the Protection of Human Subjects of Biomedical and Behavioral Research on April 18, 1979. This Commission was the result of the National Research Act of 1974, and those appointed were charged with identifying the basic ethical principles that should be employed as the basis for conducting biomedical and behavioral research with human participants. Guidelines were also developed to assure that research is conducted in accordance with the basic principles. </a:t>
            </a:r>
          </a:p>
          <a:p>
            <a:pPr>
              <a:lnSpc>
                <a:spcPct val="90000"/>
              </a:lnSpc>
            </a:pPr>
            <a:endParaRPr lang="en-US" sz="2200" dirty="0"/>
          </a:p>
        </p:txBody>
      </p:sp>
      <p:sp>
        <p:nvSpPr>
          <p:cNvPr id="19" name="Rectangle 18">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Footer Placeholder 3">
            <a:extLst>
              <a:ext uri="{FF2B5EF4-FFF2-40B4-BE49-F238E27FC236}">
                <a16:creationId xmlns:a16="http://schemas.microsoft.com/office/drawing/2014/main" id="{6C0AF122-C920-660B-5F84-193FB27307BD}"/>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E4310660-F503-EF36-5A83-AF1F3B1DCE41}"/>
              </a:ext>
            </a:extLst>
          </p:cNvPr>
          <p:cNvSpPr>
            <a:spLocks noGrp="1"/>
          </p:cNvSpPr>
          <p:nvPr>
            <p:ph type="sldNum" sz="quarter" idx="12"/>
          </p:nvPr>
        </p:nvSpPr>
        <p:spPr/>
        <p:txBody>
          <a:bodyPr/>
          <a:lstStyle/>
          <a:p>
            <a:fld id="{3A98EE3D-8CD1-4C3F-BD1C-C98C9596463C}" type="slidenum">
              <a:rPr lang="en-US" smtClean="0"/>
              <a:t>8</a:t>
            </a:fld>
            <a:endParaRPr lang="en-US" dirty="0"/>
          </a:p>
        </p:txBody>
      </p:sp>
    </p:spTree>
    <p:extLst>
      <p:ext uri="{BB962C8B-B14F-4D97-AF65-F5344CB8AC3E}">
        <p14:creationId xmlns:p14="http://schemas.microsoft.com/office/powerpoint/2010/main" val="329511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16A0E3C-60E6-4F39-BC55-5F7C224E1F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C5025DAC-8B93-4160-B017-3A274A5828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67B74F2B-9534-4540-96B0-5C8E958B9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05D16C2-5680-0B41-8978-D0B5E6A7E757}"/>
              </a:ext>
            </a:extLst>
          </p:cNvPr>
          <p:cNvSpPr>
            <a:spLocks noGrp="1"/>
          </p:cNvSpPr>
          <p:nvPr>
            <p:ph type="title"/>
          </p:nvPr>
        </p:nvSpPr>
        <p:spPr>
          <a:xfrm>
            <a:off x="5172074" y="286603"/>
            <a:ext cx="5983605" cy="1450757"/>
          </a:xfrm>
        </p:spPr>
        <p:txBody>
          <a:bodyPr vert="horz" lIns="91440" tIns="45720" rIns="91440" bIns="45720" rtlCol="0" anchor="b">
            <a:normAutofit/>
          </a:bodyPr>
          <a:lstStyle/>
          <a:p>
            <a:r>
              <a:rPr lang="en-US" dirty="0"/>
              <a:t>The Belmont Report</a:t>
            </a:r>
            <a:endParaRPr lang="en-US"/>
          </a:p>
        </p:txBody>
      </p:sp>
      <p:pic>
        <p:nvPicPr>
          <p:cNvPr id="6" name="Content Placeholder 5" descr="People in a job interview">
            <a:extLst>
              <a:ext uri="{FF2B5EF4-FFF2-40B4-BE49-F238E27FC236}">
                <a16:creationId xmlns:a16="http://schemas.microsoft.com/office/drawing/2014/main" id="{3E13EBF8-BDFC-754D-0ED3-E6098570E294}"/>
              </a:ext>
            </a:extLst>
          </p:cNvPr>
          <p:cNvPicPr>
            <a:picLocks noGrp="1" noChangeAspect="1"/>
          </p:cNvPicPr>
          <p:nvPr>
            <p:ph sz="half" idx="2"/>
          </p:nvPr>
        </p:nvPicPr>
        <p:blipFill rotWithShape="1">
          <a:blip r:embed="rId2"/>
          <a:srcRect l="33866" r="18371"/>
          <a:stretch/>
        </p:blipFill>
        <p:spPr>
          <a:xfrm>
            <a:off x="20" y="10"/>
            <a:ext cx="4580077" cy="6400784"/>
          </a:xfrm>
          <a:prstGeom prst="rect">
            <a:avLst/>
          </a:prstGeom>
        </p:spPr>
      </p:pic>
      <p:cxnSp>
        <p:nvCxnSpPr>
          <p:cNvPr id="17" name="!!Straight Connector">
            <a:extLst>
              <a:ext uri="{FF2B5EF4-FFF2-40B4-BE49-F238E27FC236}">
                <a16:creationId xmlns:a16="http://schemas.microsoft.com/office/drawing/2014/main" id="{33BECB2B-2CFA-412C-880F-C4B6097493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42903" y="1917852"/>
            <a:ext cx="59436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7CCD17B-D324-9273-15B0-BB4CD802E411}"/>
              </a:ext>
            </a:extLst>
          </p:cNvPr>
          <p:cNvSpPr>
            <a:spLocks noGrp="1"/>
          </p:cNvSpPr>
          <p:nvPr>
            <p:ph sz="half" idx="1"/>
          </p:nvPr>
        </p:nvSpPr>
        <p:spPr>
          <a:xfrm>
            <a:off x="5172074" y="2108201"/>
            <a:ext cx="5983606" cy="3760891"/>
          </a:xfrm>
        </p:spPr>
        <p:txBody>
          <a:bodyPr vert="horz" lIns="0" tIns="45720" rIns="0" bIns="45720" rtlCol="0">
            <a:normAutofit/>
          </a:bodyPr>
          <a:lstStyle/>
          <a:p>
            <a:r>
              <a:rPr lang="en-US" dirty="0">
                <a:effectLst/>
                <a:highlight>
                  <a:srgbClr val="F7F9FA"/>
                </a:highlight>
              </a:rPr>
              <a:t>The Commission was specifically directed to consider: </a:t>
            </a:r>
            <a:r>
              <a:rPr lang="en-US" dirty="0">
                <a:effectLst/>
              </a:rPr>
              <a:t>“(</a:t>
            </a:r>
            <a:r>
              <a:rPr lang="en-US" b="0" dirty="0" err="1">
                <a:effectLst/>
              </a:rPr>
              <a:t>i</a:t>
            </a:r>
            <a:r>
              <a:rPr lang="en-US" b="0" dirty="0">
                <a:effectLst/>
              </a:rPr>
              <a:t>)</a:t>
            </a:r>
            <a:r>
              <a:rPr lang="en-US" dirty="0">
                <a:effectLst/>
              </a:rPr>
              <a:t> the boundaries between biomedical and behavioral research and the accepted and routine practice of medicine, </a:t>
            </a:r>
            <a:r>
              <a:rPr lang="en-US" b="0" dirty="0">
                <a:effectLst/>
              </a:rPr>
              <a:t>(ii)</a:t>
            </a:r>
            <a:r>
              <a:rPr lang="en-US" dirty="0">
                <a:effectLst/>
              </a:rPr>
              <a:t> the role of assessment of risk-benefit criteria in the determination of the appropriateness of research involving human subjects, </a:t>
            </a:r>
            <a:r>
              <a:rPr lang="en-US" b="0" dirty="0">
                <a:effectLst/>
              </a:rPr>
              <a:t>(iii)</a:t>
            </a:r>
            <a:r>
              <a:rPr lang="en-US" dirty="0">
                <a:effectLst/>
              </a:rPr>
              <a:t> appropriate guidelines for the selection of human subjects for participation in such research and </a:t>
            </a:r>
            <a:r>
              <a:rPr lang="en-US" b="0" dirty="0">
                <a:effectLst/>
              </a:rPr>
              <a:t>(iv)</a:t>
            </a:r>
            <a:r>
              <a:rPr lang="en-US" dirty="0">
                <a:effectLst/>
              </a:rPr>
              <a:t> the nature and definition of informed consent in various research settings.”</a:t>
            </a:r>
          </a:p>
          <a:p>
            <a:endParaRPr lang="en-US" dirty="0"/>
          </a:p>
        </p:txBody>
      </p:sp>
      <p:sp>
        <p:nvSpPr>
          <p:cNvPr id="19" name="Rectangle 18">
            <a:extLst>
              <a:ext uri="{FF2B5EF4-FFF2-40B4-BE49-F238E27FC236}">
                <a16:creationId xmlns:a16="http://schemas.microsoft.com/office/drawing/2014/main" id="{C1B60310-C5C3-46A0-A452-2A0B008434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Footer Placeholder 3">
            <a:extLst>
              <a:ext uri="{FF2B5EF4-FFF2-40B4-BE49-F238E27FC236}">
                <a16:creationId xmlns:a16="http://schemas.microsoft.com/office/drawing/2014/main" id="{59E3F0FD-BC1C-D1DA-5CFE-0BB1B4074998}"/>
              </a:ext>
            </a:extLst>
          </p:cNvPr>
          <p:cNvSpPr>
            <a:spLocks noGrp="1"/>
          </p:cNvSpPr>
          <p:nvPr>
            <p:ph type="ftr" sz="quarter" idx="11"/>
          </p:nvPr>
        </p:nvSpPr>
        <p:spPr/>
        <p:txBody>
          <a:bodyPr/>
          <a:lstStyle/>
          <a:p>
            <a:r>
              <a:rPr lang="en-US"/>
              <a:t>Property of IIRL</a:t>
            </a:r>
            <a:endParaRPr lang="en-US" dirty="0"/>
          </a:p>
        </p:txBody>
      </p:sp>
      <p:sp>
        <p:nvSpPr>
          <p:cNvPr id="5" name="Slide Number Placeholder 4">
            <a:extLst>
              <a:ext uri="{FF2B5EF4-FFF2-40B4-BE49-F238E27FC236}">
                <a16:creationId xmlns:a16="http://schemas.microsoft.com/office/drawing/2014/main" id="{FE009269-1D90-6FEA-A96F-295537D031C4}"/>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4161046262"/>
      </p:ext>
    </p:extLst>
  </p:cSld>
  <p:clrMapOvr>
    <a:masterClrMapping/>
  </p:clrMapOvr>
</p:sld>
</file>

<file path=ppt/theme/theme1.xml><?xml version="1.0" encoding="utf-8"?>
<a:theme xmlns:a="http://schemas.openxmlformats.org/drawingml/2006/main" name="RetrospectVTI">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DF0338-C524-4CF6-9268-3569B65741F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4E6FD3E-3033-4D44-9759-980DCC3E7F4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AA887178-918B-41B5-90B5-AF84E76A4227}">
  <ds:schemaRefs>
    <ds:schemaRef ds:uri="http://schemas.microsoft.com/sharepoint/v3/contenttype/form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{F902D6F2-C37B-4A33-9D60-900E643B259C}tf22581678_win32</Template>
  <TotalTime>212</TotalTime>
  <Words>1852</Words>
  <Application>Microsoft Macintosh PowerPoint</Application>
  <PresentationFormat>Widescreen</PresentationFormat>
  <Paragraphs>116</Paragraphs>
  <Slides>22</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Aptos</vt:lpstr>
      <vt:lpstr>Arial</vt:lpstr>
      <vt:lpstr>Calibri</vt:lpstr>
      <vt:lpstr>Calibri Light</vt:lpstr>
      <vt:lpstr>Ethic New</vt:lpstr>
      <vt:lpstr>Google Sans</vt:lpstr>
      <vt:lpstr>Times New Roman</vt:lpstr>
      <vt:lpstr>RetrospectVTI</vt:lpstr>
      <vt:lpstr>PowerPoint Presentation</vt:lpstr>
      <vt:lpstr>  Ethical Protection of  Research Participants  International Institute for Reproductive Loss Priscilla K. Coleman, Ph.D.</vt:lpstr>
      <vt:lpstr>Introduction</vt:lpstr>
      <vt:lpstr>Introduction</vt:lpstr>
      <vt:lpstr>History of Ethical Conduct of Research with Human Subjects in the U.S.</vt:lpstr>
      <vt:lpstr>  U.S. regulations to protect people involved in research are the result of several 20th century examples of doctors and scientists abusing public trust and causing harm to many individuals. </vt:lpstr>
      <vt:lpstr>The Belmont Report</vt:lpstr>
      <vt:lpstr>The Belmont Report</vt:lpstr>
      <vt:lpstr>The Belmont Report</vt:lpstr>
      <vt:lpstr>The Common Rule</vt:lpstr>
      <vt:lpstr>   The Common Rule:  The Overall Goals of the Federal Policy </vt:lpstr>
      <vt:lpstr>What is an Institutional Review Board (IRB)? </vt:lpstr>
      <vt:lpstr>IRB Composition </vt:lpstr>
      <vt:lpstr>Traditional vs. Independent IRBs </vt:lpstr>
      <vt:lpstr>IRB General Responsibilities</vt:lpstr>
      <vt:lpstr>IRBs and Assessment of Risk to Potential Research Participants </vt:lpstr>
      <vt:lpstr>“Delayed Harm”</vt:lpstr>
      <vt:lpstr>When must a researcher or individual engaged in data collection or  analysis seek IRB approval? </vt:lpstr>
      <vt:lpstr> What are some examples of non-research  involving human beings? </vt:lpstr>
      <vt:lpstr>PowerPoint Presentation</vt:lpstr>
      <vt:lpstr>Information Sources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Ethical Protection of Participants in Research   International Institute for Reproductive Loss Priscilla K. Coleman, Ph.D.</dc:title>
  <dc:creator>Priscilla Coleman</dc:creator>
  <cp:lastModifiedBy>Raquel Guzman</cp:lastModifiedBy>
  <cp:revision>6</cp:revision>
  <dcterms:created xsi:type="dcterms:W3CDTF">2024-04-26T22:46:41Z</dcterms:created>
  <dcterms:modified xsi:type="dcterms:W3CDTF">2025-11-23T17:03:08Z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